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8" r:id="rId2"/>
    <p:sldId id="262" r:id="rId3"/>
    <p:sldId id="263" r:id="rId4"/>
    <p:sldId id="264" r:id="rId5"/>
    <p:sldId id="265" r:id="rId6"/>
    <p:sldId id="270" r:id="rId7"/>
    <p:sldId id="285" r:id="rId8"/>
    <p:sldId id="272" r:id="rId9"/>
    <p:sldId id="271" r:id="rId10"/>
    <p:sldId id="280" r:id="rId11"/>
    <p:sldId id="281" r:id="rId12"/>
    <p:sldId id="282" r:id="rId13"/>
    <p:sldId id="275" r:id="rId14"/>
    <p:sldId id="274" r:id="rId15"/>
    <p:sldId id="267" r:id="rId16"/>
    <p:sldId id="259" r:id="rId17"/>
    <p:sldId id="269" r:id="rId18"/>
    <p:sldId id="273" r:id="rId19"/>
    <p:sldId id="283" r:id="rId20"/>
    <p:sldId id="261" r:id="rId21"/>
    <p:sldId id="268" r:id="rId22"/>
    <p:sldId id="277" r:id="rId23"/>
    <p:sldId id="276" r:id="rId24"/>
    <p:sldId id="284" r:id="rId25"/>
    <p:sldId id="279" r:id="rId2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694"/>
    <a:srgbClr val="69C6FF"/>
    <a:srgbClr val="008CE2"/>
    <a:srgbClr val="003274"/>
    <a:srgbClr val="6D6E71"/>
    <a:srgbClr val="58595B"/>
    <a:srgbClr val="414141"/>
    <a:srgbClr val="2E658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5277" autoAdjust="0"/>
    <p:restoredTop sz="94713" autoAdjust="0"/>
  </p:normalViewPr>
  <p:slideViewPr>
    <p:cSldViewPr>
      <p:cViewPr varScale="1">
        <p:scale>
          <a:sx n="75" d="100"/>
          <a:sy n="75" d="100"/>
        </p:scale>
        <p:origin x="121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372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3348744586842965E-2"/>
          <c:y val="7.8385945000118223E-2"/>
          <c:w val="0.88326580972250268"/>
          <c:h val="0.75931982614176652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cat>
            <c:numRef>
              <c:f>Лист1!$A$2:$A$16</c:f>
              <c:numCache>
                <c:formatCode>General</c:formatCode>
                <c:ptCount val="15"/>
                <c:pt idx="0">
                  <c:v>605</c:v>
                </c:pt>
                <c:pt idx="1">
                  <c:v>5000</c:v>
                </c:pt>
                <c:pt idx="2">
                  <c:v>260</c:v>
                </c:pt>
                <c:pt idx="3">
                  <c:v>500</c:v>
                </c:pt>
                <c:pt idx="4">
                  <c:v>4041</c:v>
                </c:pt>
                <c:pt idx="5">
                  <c:v>5872</c:v>
                </c:pt>
                <c:pt idx="6">
                  <c:v>5080</c:v>
                </c:pt>
                <c:pt idx="7">
                  <c:v>5000</c:v>
                </c:pt>
                <c:pt idx="8">
                  <c:v>2437</c:v>
                </c:pt>
                <c:pt idx="9">
                  <c:v>1282</c:v>
                </c:pt>
                <c:pt idx="10">
                  <c:v>620</c:v>
                </c:pt>
                <c:pt idx="11">
                  <c:v>2634</c:v>
                </c:pt>
                <c:pt idx="12">
                  <c:v>26</c:v>
                </c:pt>
                <c:pt idx="13">
                  <c:v>868</c:v>
                </c:pt>
                <c:pt idx="14">
                  <c:v>3700</c:v>
                </c:pt>
              </c:numCache>
            </c:num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300</c:v>
                </c:pt>
                <c:pt idx="1">
                  <c:v>297</c:v>
                </c:pt>
                <c:pt idx="2">
                  <c:v>277</c:v>
                </c:pt>
                <c:pt idx="3">
                  <c:v>285</c:v>
                </c:pt>
                <c:pt idx="4">
                  <c:v>297</c:v>
                </c:pt>
                <c:pt idx="5">
                  <c:v>289</c:v>
                </c:pt>
                <c:pt idx="6">
                  <c:v>285</c:v>
                </c:pt>
                <c:pt idx="7">
                  <c:v>297</c:v>
                </c:pt>
                <c:pt idx="8">
                  <c:v>283</c:v>
                </c:pt>
                <c:pt idx="9">
                  <c:v>281</c:v>
                </c:pt>
                <c:pt idx="10">
                  <c:v>300</c:v>
                </c:pt>
                <c:pt idx="11">
                  <c:v>293</c:v>
                </c:pt>
                <c:pt idx="12">
                  <c:v>275</c:v>
                </c:pt>
                <c:pt idx="13">
                  <c:v>279</c:v>
                </c:pt>
                <c:pt idx="14">
                  <c:v>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4B-4059-A64A-5CCDAA82B7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147382272"/>
        <c:axId val="147384192"/>
      </c:barChart>
      <c:catAx>
        <c:axId val="147382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Время работы, ч, 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7384192"/>
        <c:crosses val="autoZero"/>
        <c:auto val="1"/>
        <c:lblAlgn val="ctr"/>
        <c:lblOffset val="100"/>
        <c:noMultiLvlLbl val="0"/>
      </c:catAx>
      <c:valAx>
        <c:axId val="14738419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Твх,</a:t>
                </a:r>
                <a:r>
                  <a:rPr lang="ru-RU" baseline="0"/>
                  <a:t> </a:t>
                </a:r>
                <a:r>
                  <a:rPr lang="ru-RU" baseline="0">
                    <a:latin typeface="GreekC"/>
                    <a:cs typeface="GreekC"/>
                  </a:rPr>
                  <a:t>°С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"/>
              <c:y val="1.2974615323866343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73822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3348744586842965E-2"/>
          <c:y val="7.8385945000118223E-2"/>
          <c:w val="0.88326580972250268"/>
          <c:h val="0.75392052999402182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cat>
            <c:numRef>
              <c:f>Лист1!$A$2:$A$16</c:f>
              <c:numCache>
                <c:formatCode>General</c:formatCode>
                <c:ptCount val="15"/>
                <c:pt idx="0">
                  <c:v>605</c:v>
                </c:pt>
                <c:pt idx="1">
                  <c:v>5000</c:v>
                </c:pt>
                <c:pt idx="2">
                  <c:v>260</c:v>
                </c:pt>
                <c:pt idx="3">
                  <c:v>500</c:v>
                </c:pt>
                <c:pt idx="4">
                  <c:v>4041</c:v>
                </c:pt>
                <c:pt idx="5">
                  <c:v>5872</c:v>
                </c:pt>
                <c:pt idx="6">
                  <c:v>5080</c:v>
                </c:pt>
                <c:pt idx="7">
                  <c:v>5000</c:v>
                </c:pt>
                <c:pt idx="8">
                  <c:v>2437</c:v>
                </c:pt>
                <c:pt idx="9">
                  <c:v>1282</c:v>
                </c:pt>
                <c:pt idx="10">
                  <c:v>620</c:v>
                </c:pt>
                <c:pt idx="11">
                  <c:v>2634</c:v>
                </c:pt>
                <c:pt idx="12">
                  <c:v>26</c:v>
                </c:pt>
                <c:pt idx="13">
                  <c:v>868</c:v>
                </c:pt>
                <c:pt idx="14">
                  <c:v>3700</c:v>
                </c:pt>
              </c:numCache>
            </c:num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300</c:v>
                </c:pt>
                <c:pt idx="1">
                  <c:v>300</c:v>
                </c:pt>
                <c:pt idx="2">
                  <c:v>300</c:v>
                </c:pt>
                <c:pt idx="3">
                  <c:v>300</c:v>
                </c:pt>
                <c:pt idx="4">
                  <c:v>300</c:v>
                </c:pt>
                <c:pt idx="5">
                  <c:v>300</c:v>
                </c:pt>
                <c:pt idx="6">
                  <c:v>300</c:v>
                </c:pt>
                <c:pt idx="7">
                  <c:v>300</c:v>
                </c:pt>
                <c:pt idx="8">
                  <c:v>300</c:v>
                </c:pt>
                <c:pt idx="9">
                  <c:v>300</c:v>
                </c:pt>
                <c:pt idx="10">
                  <c:v>300</c:v>
                </c:pt>
                <c:pt idx="11">
                  <c:v>297</c:v>
                </c:pt>
                <c:pt idx="12">
                  <c:v>297</c:v>
                </c:pt>
                <c:pt idx="13">
                  <c:v>297</c:v>
                </c:pt>
                <c:pt idx="14">
                  <c:v>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40-4C05-A869-ADEA38F25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155739648"/>
        <c:axId val="155741568"/>
      </c:barChart>
      <c:catAx>
        <c:axId val="155739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Время работы, ч, 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55741568"/>
        <c:crosses val="autoZero"/>
        <c:auto val="1"/>
        <c:lblAlgn val="ctr"/>
        <c:lblOffset val="100"/>
        <c:noMultiLvlLbl val="0"/>
      </c:catAx>
      <c:valAx>
        <c:axId val="155741568"/>
        <c:scaling>
          <c:orientation val="minMax"/>
          <c:max val="305"/>
          <c:min val="26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Твх,</a:t>
                </a:r>
                <a:r>
                  <a:rPr lang="ru-RU" baseline="0"/>
                  <a:t> </a:t>
                </a:r>
                <a:r>
                  <a:rPr lang="ru-RU" baseline="0">
                    <a:latin typeface="GreekC"/>
                    <a:cs typeface="GreekC"/>
                  </a:rPr>
                  <a:t>°С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"/>
              <c:y val="1.2974615323866343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57396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6.wmf"/><Relationship Id="rId7" Type="http://schemas.openxmlformats.org/officeDocument/2006/relationships/image" Target="../media/image39.wmf"/><Relationship Id="rId12" Type="http://schemas.openxmlformats.org/officeDocument/2006/relationships/image" Target="../media/image44.wmf"/><Relationship Id="rId2" Type="http://schemas.openxmlformats.org/officeDocument/2006/relationships/image" Target="../media/image21.wmf"/><Relationship Id="rId1" Type="http://schemas.openxmlformats.org/officeDocument/2006/relationships/image" Target="../media/image35.wmf"/><Relationship Id="rId6" Type="http://schemas.openxmlformats.org/officeDocument/2006/relationships/image" Target="../media/image38.wmf"/><Relationship Id="rId11" Type="http://schemas.openxmlformats.org/officeDocument/2006/relationships/image" Target="../media/image43.wmf"/><Relationship Id="rId5" Type="http://schemas.openxmlformats.org/officeDocument/2006/relationships/image" Target="../media/image37.wmf"/><Relationship Id="rId10" Type="http://schemas.openxmlformats.org/officeDocument/2006/relationships/image" Target="../media/image42.wmf"/><Relationship Id="rId4" Type="http://schemas.openxmlformats.org/officeDocument/2006/relationships/image" Target="../media/image24.wmf"/><Relationship Id="rId9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7BD61-5541-4921-B717-38473D82DCF1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1F287-7855-4B68-B190-90EFD8078E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041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1F287-7855-4B68-B190-90EFD8078E0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244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1F287-7855-4B68-B190-90EFD8078E0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244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1F287-7855-4B68-B190-90EFD8078E0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244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1F287-7855-4B68-B190-90EFD8078E0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244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1F287-7855-4B68-B190-90EFD8078E0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244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1F287-7855-4B68-B190-90EFD8078E0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244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1F287-7855-4B68-B190-90EFD8078E0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244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1F287-7855-4B68-B190-90EFD8078E0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244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1F287-7855-4B68-B190-90EFD8078E0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244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1F287-7855-4B68-B190-90EFD8078E0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244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1F287-7855-4B68-B190-90EFD8078E0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244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1F287-7855-4B68-B190-90EFD8078E0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2442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1F287-7855-4B68-B190-90EFD8078E0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244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1F287-7855-4B68-B190-90EFD8078E0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2442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1F287-7855-4B68-B190-90EFD8078E0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2442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1F287-7855-4B68-B190-90EFD8078E0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2442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1F287-7855-4B68-B190-90EFD8078E0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244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1F287-7855-4B68-B190-90EFD8078E0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244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1F287-7855-4B68-B190-90EFD8078E0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244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1F287-7855-4B68-B190-90EFD8078E0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244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1F287-7855-4B68-B190-90EFD8078E0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243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1F287-7855-4B68-B190-90EFD8078E0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244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1F287-7855-4B68-B190-90EFD8078E0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244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1F287-7855-4B68-B190-90EFD8078E0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24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28797" y="2131200"/>
            <a:ext cx="6835405" cy="1225792"/>
          </a:xfrm>
          <a:ln/>
        </p:spPr>
        <p:txBody>
          <a:bodyPr anchor="t" anchorCtr="0"/>
          <a:lstStyle>
            <a:lvl1pPr>
              <a:lnSpc>
                <a:spcPts val="4000"/>
              </a:lnSpc>
              <a:defRPr sz="4000" b="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727354" y="4503600"/>
            <a:ext cx="3743325" cy="1013632"/>
          </a:xfrm>
          <a:ln/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0" baseline="0">
                <a:solidFill>
                  <a:srgbClr val="58595B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ru-RU" dirty="0" smtClean="0"/>
              <a:t>Ф.И.О. </a:t>
            </a:r>
            <a:r>
              <a:rPr lang="en-US" dirty="0" smtClean="0"/>
              <a:t> </a:t>
            </a:r>
            <a:r>
              <a:rPr lang="ru-RU" dirty="0" smtClean="0"/>
              <a:t>Должность. </a:t>
            </a:r>
            <a:r>
              <a:rPr lang="en-US" dirty="0" smtClean="0"/>
              <a:t> </a:t>
            </a:r>
            <a:r>
              <a:rPr lang="ru-RU" dirty="0" smtClean="0"/>
              <a:t>Дата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54" y="679052"/>
            <a:ext cx="3613888" cy="83499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3050"/>
            <a:ext cx="2925961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435100"/>
            <a:ext cx="29259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552" y="0"/>
            <a:ext cx="6167437" cy="6273800"/>
          </a:xfrm>
        </p:spPr>
        <p:txBody>
          <a:bodyPr vert="eaVert"/>
          <a:lstStyle>
            <a:lvl1pPr marL="0" indent="0">
              <a:buNone/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9552" y="1143000"/>
            <a:ext cx="8071048" cy="4419600"/>
          </a:xfrm>
        </p:spPr>
        <p:txBody>
          <a:bodyPr/>
          <a:lstStyle>
            <a:lvl1pPr marL="0" indent="0">
              <a:buNone/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Типовая страница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3pPr>
              <a:defRPr sz="1400">
                <a:latin typeface="Calibri" pitchFamily="34" charset="0"/>
                <a:cs typeface="Calibri" pitchFamily="34" charset="0"/>
              </a:defRPr>
            </a:lvl3pPr>
            <a:lvl4pPr>
              <a:defRPr sz="1400">
                <a:latin typeface="Calibri" pitchFamily="34" charset="0"/>
                <a:cs typeface="Calibri" pitchFamily="34" charset="0"/>
              </a:defRPr>
            </a:lvl4pPr>
            <a:lvl5pPr>
              <a:defRPr sz="14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повая страница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3pPr>
              <a:defRPr sz="1400">
                <a:latin typeface="Calibri" pitchFamily="34" charset="0"/>
                <a:cs typeface="Calibri" pitchFamily="34" charset="0"/>
              </a:defRPr>
            </a:lvl3pPr>
            <a:lvl4pPr>
              <a:defRPr sz="1400">
                <a:latin typeface="Calibri" pitchFamily="34" charset="0"/>
                <a:cs typeface="Calibri" pitchFamily="34" charset="0"/>
              </a:defRPr>
            </a:lvl4pPr>
            <a:lvl5pPr>
              <a:defRPr sz="14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4499992" y="6406267"/>
            <a:ext cx="3744416" cy="335102"/>
          </a:xfrm>
        </p:spPr>
        <p:txBody>
          <a:bodyPr/>
          <a:lstStyle>
            <a:lvl1pPr marL="0" indent="0" algn="r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D6E71"/>
                </a:solidFill>
              </a:defRPr>
            </a:lvl1pPr>
            <a:lvl3pPr>
              <a:defRPr sz="1400">
                <a:latin typeface="Calibri" pitchFamily="34" charset="0"/>
                <a:cs typeface="Calibri" pitchFamily="34" charset="0"/>
              </a:defRPr>
            </a:lvl3pPr>
            <a:lvl4pPr>
              <a:defRPr sz="1400">
                <a:latin typeface="Calibri" pitchFamily="34" charset="0"/>
                <a:cs typeface="Calibri" pitchFamily="34" charset="0"/>
              </a:defRPr>
            </a:lvl4pPr>
            <a:lvl5pPr>
              <a:defRPr sz="14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ru-RU" dirty="0" smtClean="0"/>
              <a:t>Заголовок следующего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448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траница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 userDrawn="1"/>
        </p:nvSpPr>
        <p:spPr bwMode="auto">
          <a:xfrm>
            <a:off x="539552" y="2084496"/>
            <a:ext cx="1036544" cy="3600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-40" normalizeH="0" baseline="0" noProof="0" dirty="0" smtClean="0">
                <a:ln>
                  <a:noFill/>
                </a:ln>
                <a:solidFill>
                  <a:srgbClr val="69C6FF"/>
                </a:solidFill>
                <a:effectLst/>
                <a:uLnTx/>
                <a:uFillTx/>
                <a:latin typeface="Myriad Pro" pitchFamily="34" charset="0"/>
                <a:ea typeface="+mn-ea"/>
                <a:cs typeface="Calibri" pitchFamily="34" charset="0"/>
              </a:rPr>
              <a:t>&gt;</a:t>
            </a:r>
            <a:r>
              <a:rPr kumimoji="0" lang="en-US" sz="2800" b="1" i="0" u="none" strike="noStrike" kern="0" cap="none" spc="-4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Myriad Pro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1" i="0" u="none" strike="noStrike" kern="0" cap="none" spc="-40" normalizeH="0" baseline="0" noProof="0" dirty="0" smtClean="0">
                <a:ln>
                  <a:noFill/>
                </a:ln>
                <a:solidFill>
                  <a:srgbClr val="008CE2"/>
                </a:solidFill>
                <a:effectLst/>
                <a:uLnTx/>
                <a:uFillTx/>
                <a:latin typeface="Myriad Pro" pitchFamily="34" charset="0"/>
                <a:ea typeface="+mn-ea"/>
                <a:cs typeface="Calibri" pitchFamily="34" charset="0"/>
              </a:rPr>
              <a:t>&gt;</a:t>
            </a:r>
            <a:r>
              <a:rPr kumimoji="0" lang="en-US" sz="2800" b="1" i="0" u="none" strike="noStrike" kern="0" cap="none" spc="-4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yriad Pro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1" i="0" u="none" strike="noStrike" kern="0" cap="none" spc="-4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yriad Pro" pitchFamily="34" charset="0"/>
                <a:ea typeface="+mn-ea"/>
                <a:cs typeface="Calibri" pitchFamily="34" charset="0"/>
              </a:rPr>
              <a:t>&gt;</a:t>
            </a:r>
            <a:endParaRPr kumimoji="0" lang="ru-RU" sz="2800" b="1" i="0" u="none" strike="noStrike" kern="0" cap="none" spc="-4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yriad Pro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8478086" y="6308165"/>
            <a:ext cx="649288" cy="36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/>
            <a:fld id="{67444053-37ED-4C83-9461-6EED27EE394C}" type="slidenum">
              <a:rPr lang="ru-RU" sz="2000" smtClean="0">
                <a:solidFill>
                  <a:schemeClr val="tx2"/>
                </a:solidFill>
                <a:latin typeface="Calibri" pitchFamily="34" charset="0"/>
              </a:rPr>
              <a:pPr algn="l"/>
              <a:t>‹#›</a:t>
            </a:fld>
            <a:endParaRPr lang="ru-RU" sz="20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838505" y="2154986"/>
            <a:ext cx="6639581" cy="1625216"/>
          </a:xfrm>
        </p:spPr>
        <p:txBody>
          <a:bodyPr tIns="0" bIns="0"/>
          <a:lstStyle>
            <a:lvl1pPr>
              <a:lnSpc>
                <a:spcPts val="4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8419154" y="6345324"/>
            <a:ext cx="0" cy="36004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022" y="6404335"/>
            <a:ext cx="2976711" cy="27165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6195417" y="6360140"/>
            <a:ext cx="0" cy="36004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896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06900"/>
            <a:ext cx="7955161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906713"/>
            <a:ext cx="795516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8595B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125538"/>
            <a:ext cx="4064198" cy="5039766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039766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600" y="147600"/>
            <a:ext cx="8366400" cy="874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88582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885828" cy="3951288"/>
          </a:xfrm>
        </p:spPr>
        <p:txBody>
          <a:bodyPr/>
          <a:lstStyle>
            <a:lvl1pPr marL="0" indent="0">
              <a:buNone/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0" indent="0">
              <a:buNone/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 userDrawn="1"/>
        </p:nvSpPr>
        <p:spPr bwMode="auto">
          <a:xfrm>
            <a:off x="8244408" y="6309320"/>
            <a:ext cx="720079" cy="3600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-40" normalizeH="0" baseline="0" noProof="0" dirty="0" smtClean="0">
                <a:ln>
                  <a:noFill/>
                </a:ln>
                <a:solidFill>
                  <a:srgbClr val="69C6FF"/>
                </a:solidFill>
                <a:effectLst/>
                <a:uLnTx/>
                <a:uFillTx/>
                <a:latin typeface="Myriad Pro" pitchFamily="34" charset="0"/>
                <a:ea typeface="+mn-ea"/>
                <a:cs typeface="Calibri" pitchFamily="34" charset="0"/>
              </a:rPr>
              <a:t>&gt;</a:t>
            </a:r>
            <a:r>
              <a:rPr kumimoji="0" lang="en-US" sz="2400" b="1" i="0" u="none" strike="noStrike" kern="0" cap="none" spc="-4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Myriad Pro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400" b="1" i="0" u="none" strike="noStrike" kern="0" cap="none" spc="-40" normalizeH="0" baseline="0" noProof="0" dirty="0" smtClean="0">
                <a:ln>
                  <a:noFill/>
                </a:ln>
                <a:solidFill>
                  <a:srgbClr val="008CE2"/>
                </a:solidFill>
                <a:effectLst/>
                <a:uLnTx/>
                <a:uFillTx/>
                <a:latin typeface="Myriad Pro" pitchFamily="34" charset="0"/>
                <a:ea typeface="+mn-ea"/>
                <a:cs typeface="Calibri" pitchFamily="34" charset="0"/>
              </a:rPr>
              <a:t>&gt;</a:t>
            </a:r>
            <a:r>
              <a:rPr kumimoji="0" lang="en-US" sz="2400" b="1" i="0" u="none" strike="noStrike" kern="0" cap="none" spc="-4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yriad Pro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400" b="1" i="0" u="none" strike="noStrike" kern="0" cap="none" spc="-4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yriad Pro" pitchFamily="34" charset="0"/>
                <a:ea typeface="+mn-ea"/>
                <a:cs typeface="Calibri" pitchFamily="34" charset="0"/>
              </a:rPr>
              <a:t>&gt;</a:t>
            </a:r>
            <a:endParaRPr kumimoji="0" lang="ru-RU" sz="2400" b="1" i="0" u="none" strike="noStrike" kern="0" cap="none" spc="-4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yriad Pro" pitchFamily="34" charset="0"/>
              <a:cs typeface="Calibri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1" y="1125538"/>
            <a:ext cx="8353623" cy="49677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26503" y="147600"/>
            <a:ext cx="8365977" cy="87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4422" y="6308165"/>
            <a:ext cx="649288" cy="36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/>
            <a:fld id="{67444053-37ED-4C83-9461-6EED27EE394C}" type="slidenum">
              <a:rPr lang="ru-RU" sz="2000" smtClean="0">
                <a:solidFill>
                  <a:schemeClr val="tx2"/>
                </a:solidFill>
                <a:latin typeface="Calibri" pitchFamily="34" charset="0"/>
              </a:rPr>
              <a:pPr algn="r"/>
              <a:t>‹#›</a:t>
            </a:fld>
            <a:endParaRPr lang="ru-RU" sz="20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39552" y="1013980"/>
            <a:ext cx="860444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39552" y="6237312"/>
            <a:ext cx="8604448" cy="0"/>
          </a:xfrm>
          <a:prstGeom prst="line">
            <a:avLst/>
          </a:prstGeom>
          <a:ln w="12700">
            <a:solidFill>
              <a:srgbClr val="6D6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 userDrawn="1"/>
        </p:nvCxnSpPr>
        <p:spPr>
          <a:xfrm>
            <a:off x="1072228" y="6360140"/>
            <a:ext cx="0" cy="36004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57" y="6404335"/>
            <a:ext cx="2976711" cy="27165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301652" y="6360140"/>
            <a:ext cx="0" cy="36004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8" r:id="rId3"/>
    <p:sldLayoutId id="2147483677" r:id="rId4"/>
    <p:sldLayoutId id="2147483667" r:id="rId5"/>
    <p:sldLayoutId id="2147483663" r:id="rId6"/>
    <p:sldLayoutId id="2147483664" r:id="rId7"/>
    <p:sldLayoutId id="2147483665" r:id="rId8"/>
    <p:sldLayoutId id="2147483666" r:id="rId9"/>
    <p:sldLayoutId id="2147483668" r:id="rId10"/>
    <p:sldLayoutId id="2147483669" r:id="rId11"/>
    <p:sldLayoutId id="2147483670" r:id="rId12"/>
    <p:sldLayoutId id="2147483671" r:id="rId13"/>
    <p:sldLayoutId id="2147483676" r:id="rId1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0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lnSpc>
          <a:spcPct val="110000"/>
        </a:lnSpc>
        <a:spcBef>
          <a:spcPct val="40000"/>
        </a:spcBef>
        <a:spcAft>
          <a:spcPct val="20000"/>
        </a:spcAft>
        <a:buNone/>
        <a:defRPr sz="1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360363" indent="-177800" algn="l" rtl="0" eaLnBrk="1" fontAlgn="base" hangingPunct="1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62050" indent="-268288" algn="l" rtl="0" eaLnBrk="1" fontAlgn="base" hangingPunct="1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4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56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5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8.bin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image" Target="../media/image6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16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19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2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1.wmf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7.wmf"/><Relationship Id="rId18" Type="http://schemas.openxmlformats.org/officeDocument/2006/relationships/oleObject" Target="../embeddings/oleObject35.bin"/><Relationship Id="rId26" Type="http://schemas.openxmlformats.org/officeDocument/2006/relationships/oleObject" Target="../embeddings/oleObject39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41.wmf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39.wmf"/><Relationship Id="rId25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36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24.wmf"/><Relationship Id="rId24" Type="http://schemas.openxmlformats.org/officeDocument/2006/relationships/oleObject" Target="../embeddings/oleObject38.bin"/><Relationship Id="rId5" Type="http://schemas.openxmlformats.org/officeDocument/2006/relationships/image" Target="../media/image35.wmf"/><Relationship Id="rId15" Type="http://schemas.openxmlformats.org/officeDocument/2006/relationships/image" Target="../media/image38.wmf"/><Relationship Id="rId23" Type="http://schemas.openxmlformats.org/officeDocument/2006/relationships/image" Target="../media/image42.wmf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40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33.bin"/><Relationship Id="rId22" Type="http://schemas.openxmlformats.org/officeDocument/2006/relationships/oleObject" Target="../embeddings/oleObject37.bin"/><Relationship Id="rId27" Type="http://schemas.openxmlformats.org/officeDocument/2006/relationships/image" Target="../media/image4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Методология обоснования радиационного ресурса корпусов реакторов транспортных ЯЭУ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691680" y="4509120"/>
            <a:ext cx="4464496" cy="1728192"/>
          </a:xfrm>
        </p:spPr>
        <p:txBody>
          <a:bodyPr/>
          <a:lstStyle/>
          <a:p>
            <a:r>
              <a:rPr lang="ru-RU" dirty="0" smtClean="0"/>
              <a:t>И.С. Жауров</a:t>
            </a:r>
            <a:r>
              <a:rPr lang="ru-RU" baseline="30000" dirty="0"/>
              <a:t>1</a:t>
            </a:r>
            <a:r>
              <a:rPr lang="ru-RU" dirty="0" smtClean="0"/>
              <a:t>, В.А. Панов</a:t>
            </a:r>
            <a:r>
              <a:rPr lang="ru-RU" baseline="30000" dirty="0"/>
              <a:t>1</a:t>
            </a:r>
            <a:r>
              <a:rPr lang="ru-RU" dirty="0" smtClean="0"/>
              <a:t>, В.П. Федорин</a:t>
            </a:r>
            <a:r>
              <a:rPr lang="ru-RU" baseline="30000" dirty="0"/>
              <a:t>1</a:t>
            </a:r>
            <a:r>
              <a:rPr lang="ru-RU" dirty="0" smtClean="0"/>
              <a:t>,</a:t>
            </a:r>
          </a:p>
          <a:p>
            <a:r>
              <a:rPr lang="ru-RU" dirty="0" smtClean="0"/>
              <a:t>Б.З. Марголин</a:t>
            </a:r>
            <a:r>
              <a:rPr lang="ru-RU" baseline="30000" dirty="0" smtClean="0"/>
              <a:t>2</a:t>
            </a:r>
            <a:r>
              <a:rPr lang="ru-RU" dirty="0"/>
              <a:t>, </a:t>
            </a:r>
            <a:r>
              <a:rPr lang="ru-RU" dirty="0" smtClean="0"/>
              <a:t>А.М. Морозов</a:t>
            </a:r>
            <a:r>
              <a:rPr lang="ru-RU" baseline="30000" dirty="0" smtClean="0"/>
              <a:t>2</a:t>
            </a:r>
            <a:r>
              <a:rPr lang="ru-RU" dirty="0"/>
              <a:t>, В.А. Петров</a:t>
            </a:r>
            <a:r>
              <a:rPr lang="ru-RU" baseline="30000" dirty="0"/>
              <a:t>2</a:t>
            </a:r>
            <a:r>
              <a:rPr lang="ru-RU" dirty="0"/>
              <a:t>, </a:t>
            </a:r>
            <a:r>
              <a:rPr lang="ru-RU" dirty="0" smtClean="0"/>
              <a:t>Е.В. Юрченко</a:t>
            </a:r>
            <a:r>
              <a:rPr lang="ru-RU" baseline="30000" dirty="0"/>
              <a:t>2</a:t>
            </a:r>
            <a:r>
              <a:rPr lang="ru-RU" dirty="0" smtClean="0"/>
              <a:t>, Е.А. Иваненко</a:t>
            </a:r>
            <a:r>
              <a:rPr lang="ru-RU" baseline="30000" dirty="0" smtClean="0"/>
              <a:t>2</a:t>
            </a:r>
          </a:p>
          <a:p>
            <a:r>
              <a:rPr lang="ru-RU" sz="1600" baseline="30000" dirty="0"/>
              <a:t>1</a:t>
            </a:r>
            <a:r>
              <a:rPr lang="ru-RU" sz="1600" dirty="0"/>
              <a:t> </a:t>
            </a:r>
            <a:r>
              <a:rPr lang="ru-RU" sz="1600" i="1" dirty="0"/>
              <a:t>– АО «ОКБМ Африкантов», Нижний Новгород</a:t>
            </a:r>
          </a:p>
          <a:p>
            <a:r>
              <a:rPr lang="ru-RU" sz="1600" baseline="30000" dirty="0"/>
              <a:t>2</a:t>
            </a:r>
            <a:r>
              <a:rPr lang="ru-RU" sz="1600" dirty="0"/>
              <a:t> </a:t>
            </a:r>
            <a:r>
              <a:rPr lang="ru-RU" sz="1600" i="1" dirty="0"/>
              <a:t>– </a:t>
            </a:r>
            <a:r>
              <a:rPr lang="ru-RU" sz="1600" i="1" dirty="0" smtClean="0"/>
              <a:t>НИЦ «Курчатовский институт» - ФГУП </a:t>
            </a:r>
            <a:r>
              <a:rPr lang="ru-RU" sz="1600" i="1" dirty="0"/>
              <a:t>ЦНИИ КМ «Прометей», 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141667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Верификация дозовой зависимости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1" y="981522"/>
            <a:ext cx="8353623" cy="1727398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ru-RU" sz="1600" b="1" dirty="0" smtClean="0"/>
          </a:p>
          <a:p>
            <a:pPr>
              <a:lnSpc>
                <a:spcPct val="200000"/>
              </a:lnSpc>
            </a:pP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973758"/>
            <a:ext cx="831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alibri" panose="020F0502020204030204" pitchFamily="34" charset="0"/>
              </a:rPr>
              <a:t>Анализ всех имеющихся экспериментальных данных ОС Российских КР ВВЭР-440, а также данных международных исследовательских программ и программ ОС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4603" y="5210616"/>
            <a:ext cx="89359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/>
              <a:t>Сопоставление расширенного массива экспериментальных данных по радиационному </a:t>
            </a:r>
            <a:r>
              <a:rPr lang="ru-RU" sz="1400" dirty="0" err="1" smtClean="0"/>
              <a:t>охрупчиванию</a:t>
            </a:r>
            <a:endParaRPr lang="ru-RU" sz="1400" dirty="0" smtClean="0"/>
          </a:p>
          <a:p>
            <a:pPr algn="ctr"/>
            <a:r>
              <a:rPr lang="ru-RU" sz="1400" dirty="0" smtClean="0"/>
              <a:t>стали </a:t>
            </a:r>
            <a:r>
              <a:rPr lang="ru-RU" sz="1400" dirty="0"/>
              <a:t>типа 48-ТС с содержанием фосфора и меди </a:t>
            </a:r>
            <a:r>
              <a:rPr lang="en-US" sz="1400" dirty="0"/>
              <a:t>C</a:t>
            </a:r>
            <a:r>
              <a:rPr lang="en-US" sz="1400" baseline="-25000" dirty="0"/>
              <a:t>P</a:t>
            </a:r>
            <a:r>
              <a:rPr lang="ru-RU" sz="1400" dirty="0"/>
              <a:t>&lt;0,013% и </a:t>
            </a:r>
            <a:r>
              <a:rPr lang="en-US" sz="1400" dirty="0" err="1"/>
              <a:t>C</a:t>
            </a:r>
            <a:r>
              <a:rPr lang="en-US" sz="1400" baseline="-25000" dirty="0" err="1"/>
              <a:t>Cu</a:t>
            </a:r>
            <a:r>
              <a:rPr lang="ru-RU" sz="1400" dirty="0"/>
              <a:t>&lt;0,11% до </a:t>
            </a:r>
            <a:r>
              <a:rPr lang="ru-RU" sz="1400" dirty="0" err="1"/>
              <a:t>флюенса</a:t>
            </a:r>
            <a:r>
              <a:rPr lang="ru-RU" sz="1400" dirty="0"/>
              <a:t> </a:t>
            </a:r>
            <a:r>
              <a:rPr lang="ru-RU" sz="1400" dirty="0" smtClean="0"/>
              <a:t>нейтронов</a:t>
            </a:r>
          </a:p>
          <a:p>
            <a:pPr algn="ctr"/>
            <a:r>
              <a:rPr lang="ru-RU" sz="1400" dirty="0" smtClean="0"/>
              <a:t>23,0·10</a:t>
            </a:r>
            <a:r>
              <a:rPr lang="ru-RU" sz="1400" baseline="30000" dirty="0" smtClean="0"/>
              <a:t>24</a:t>
            </a:r>
            <a:r>
              <a:rPr lang="ru-RU" sz="1400" dirty="0"/>
              <a:t> </a:t>
            </a:r>
            <a:r>
              <a:rPr lang="ru-RU" sz="1400" dirty="0" err="1" smtClean="0"/>
              <a:t>нейтр</a:t>
            </a:r>
            <a:r>
              <a:rPr lang="ru-RU" sz="1400" dirty="0" smtClean="0"/>
              <a:t>/м</a:t>
            </a:r>
            <a:r>
              <a:rPr lang="ru-RU" sz="1400" baseline="30000" dirty="0" smtClean="0"/>
              <a:t>2 </a:t>
            </a:r>
            <a:r>
              <a:rPr lang="ru-RU" sz="1400" dirty="0" smtClean="0"/>
              <a:t>(</a:t>
            </a:r>
            <a:r>
              <a:rPr lang="ru-RU" sz="1400" i="1" dirty="0"/>
              <a:t>Е</a:t>
            </a:r>
            <a:r>
              <a:rPr lang="ru-RU" sz="1400" dirty="0"/>
              <a:t>&gt;0,5 МэВ) при температуре облучения 270</a:t>
            </a:r>
            <a:r>
              <a:rPr lang="ru-RU" sz="1400" baseline="30000" dirty="0"/>
              <a:t>0</a:t>
            </a:r>
            <a:r>
              <a:rPr lang="ru-RU" sz="1400" dirty="0"/>
              <a:t>С с нормативной дозовой </a:t>
            </a:r>
            <a:r>
              <a:rPr lang="ru-RU" sz="1400" dirty="0" smtClean="0"/>
              <a:t>зависимостью</a:t>
            </a:r>
            <a:endParaRPr lang="ru-RU" sz="14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345" y="1625671"/>
            <a:ext cx="3980879" cy="360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186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Верификация дозовой зависимости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010821"/>
              </p:ext>
            </p:extLst>
          </p:nvPr>
        </p:nvGraphicFramePr>
        <p:xfrm>
          <a:off x="539552" y="936774"/>
          <a:ext cx="3265487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7" name="Формула" r:id="rId4" imgW="1955520" imgH="545760" progId="Equation.3">
                  <p:embed/>
                </p:oleObj>
              </mc:Choice>
              <mc:Fallback>
                <p:oleObj name="Формула" r:id="rId4" imgW="1955520" imgH="54576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936774"/>
                        <a:ext cx="3265487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457417"/>
              </p:ext>
            </p:extLst>
          </p:nvPr>
        </p:nvGraphicFramePr>
        <p:xfrm>
          <a:off x="471412" y="2113856"/>
          <a:ext cx="4892676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name="Формула" r:id="rId6" imgW="3390840" imgH="711000" progId="Equation.3">
                  <p:embed/>
                </p:oleObj>
              </mc:Choice>
              <mc:Fallback>
                <p:oleObj name="Формула" r:id="rId6" imgW="3390840" imgH="71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1412" y="2113856"/>
                        <a:ext cx="4892676" cy="1027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05702" y="1825079"/>
            <a:ext cx="6398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Дополнительное </a:t>
            </a:r>
            <a:r>
              <a:rPr lang="ru-RU" sz="1400" dirty="0" err="1" smtClean="0"/>
              <a:t>охрупчивание</a:t>
            </a:r>
            <a:r>
              <a:rPr lang="ru-RU" sz="1400" dirty="0" smtClean="0"/>
              <a:t> за счет образования </a:t>
            </a:r>
            <a:r>
              <a:rPr lang="en-US" sz="1400" dirty="0" smtClean="0"/>
              <a:t>“late blooming phases”</a:t>
            </a:r>
            <a:endParaRPr lang="ru-RU" sz="1400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50530"/>
            <a:ext cx="36576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105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Верификация дозовой зависимости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1" y="981522"/>
            <a:ext cx="8353623" cy="1727398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ru-RU" sz="1600" b="1" dirty="0" smtClean="0"/>
          </a:p>
          <a:p>
            <a:pPr>
              <a:lnSpc>
                <a:spcPct val="200000"/>
              </a:lnSpc>
            </a:pP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29127" y="980728"/>
            <a:ext cx="7815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400" dirty="0"/>
              <a:t>Сопоставление расширенного массива экспериментальных </a:t>
            </a:r>
            <a:r>
              <a:rPr lang="ru-RU" sz="1400" dirty="0" smtClean="0"/>
              <a:t>данных с обработкой </a:t>
            </a:r>
          </a:p>
          <a:p>
            <a:pPr algn="just"/>
            <a:r>
              <a:rPr lang="ru-RU" sz="1400" dirty="0" smtClean="0"/>
              <a:t>новой зависимостью с учетом границ двустороннего 95% доверительного интервала ±</a:t>
            </a:r>
            <a:r>
              <a:rPr lang="ru-RU" sz="1400" dirty="0" smtClean="0">
                <a:latin typeface="Calibri" panose="020F0502020204030204" pitchFamily="34" charset="0"/>
              </a:rPr>
              <a:t>36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</a:rPr>
              <a:t>°C</a:t>
            </a:r>
            <a:endParaRPr lang="ru-RU" sz="1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061" y="1498475"/>
            <a:ext cx="3641155" cy="329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418323"/>
              </p:ext>
            </p:extLst>
          </p:nvPr>
        </p:nvGraphicFramePr>
        <p:xfrm>
          <a:off x="599578" y="4869160"/>
          <a:ext cx="7716838" cy="1323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Формула" r:id="rId5" imgW="4546440" imgH="736560" progId="Equation.3">
                  <p:embed/>
                </p:oleObj>
              </mc:Choice>
              <mc:Fallback>
                <p:oleObj name="Формула" r:id="rId5" imgW="4546440" imgH="736560" progId="Equation.3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578" y="4869160"/>
                        <a:ext cx="7716838" cy="13235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8620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1" y="981522"/>
            <a:ext cx="8353623" cy="518378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altLang="ru-RU" sz="1600" dirty="0"/>
              <a:t>Фактическая история облучения КР на нестационарном режиме приводится к </a:t>
            </a:r>
            <a:r>
              <a:rPr lang="ru-RU" altLang="ru-RU" sz="1600" dirty="0" smtClean="0"/>
              <a:t>схеме</a:t>
            </a:r>
          </a:p>
          <a:p>
            <a:pPr>
              <a:lnSpc>
                <a:spcPct val="200000"/>
              </a:lnSpc>
            </a:pPr>
            <a:endParaRPr lang="ru-RU" altLang="ru-RU" sz="1600" dirty="0" smtClean="0"/>
          </a:p>
          <a:p>
            <a:pPr>
              <a:lnSpc>
                <a:spcPct val="100000"/>
              </a:lnSpc>
            </a:pPr>
            <a:r>
              <a:rPr lang="ru-RU" altLang="ru-RU" sz="1600" dirty="0" smtClean="0"/>
              <a:t>Сдвиг КТХ  при </a:t>
            </a:r>
            <a:r>
              <a:rPr lang="ru-RU" altLang="ru-RU" sz="1600" dirty="0"/>
              <a:t>понижающейся от цикла к циклу температуре облучения   определяется  по формуле:</a:t>
            </a:r>
          </a:p>
          <a:p>
            <a:pPr>
              <a:lnSpc>
                <a:spcPct val="200000"/>
              </a:lnSpc>
            </a:pPr>
            <a:endParaRPr lang="ru-RU" altLang="ru-RU" sz="1600" dirty="0" smtClean="0">
              <a:latin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ru-RU" altLang="ru-RU" sz="1600" dirty="0" smtClean="0">
                <a:latin typeface="Times New Roman" pitchFamily="18" charset="0"/>
              </a:rPr>
              <a:t>с учетом </a:t>
            </a:r>
            <a:r>
              <a:rPr lang="ru-RU" altLang="ru-RU" sz="1600" dirty="0">
                <a:latin typeface="Times New Roman" pitchFamily="18" charset="0"/>
              </a:rPr>
              <a:t>«мокрого» отжига </a:t>
            </a:r>
          </a:p>
          <a:p>
            <a:pPr>
              <a:lnSpc>
                <a:spcPct val="200000"/>
              </a:lnSpc>
            </a:pPr>
            <a:r>
              <a:rPr lang="ru-RU" sz="1600" dirty="0" smtClean="0"/>
              <a:t>где      </a:t>
            </a:r>
            <a:r>
              <a:rPr lang="en-US" sz="1600" i="1" dirty="0" smtClean="0"/>
              <a:t>q</a:t>
            </a:r>
            <a:r>
              <a:rPr lang="ru-RU" sz="1600" i="1" dirty="0" smtClean="0"/>
              <a:t> – </a:t>
            </a:r>
            <a:r>
              <a:rPr lang="ru-RU" sz="1600" dirty="0" smtClean="0"/>
              <a:t>порядковый номер режима;</a:t>
            </a:r>
          </a:p>
          <a:p>
            <a:pPr>
              <a:lnSpc>
                <a:spcPct val="100000"/>
              </a:lnSpc>
            </a:pPr>
            <a:r>
              <a:rPr lang="ru-RU" sz="1600" dirty="0"/>
              <a:t> </a:t>
            </a:r>
            <a:r>
              <a:rPr lang="ru-RU" sz="1600" dirty="0" smtClean="0"/>
              <a:t>           </a:t>
            </a:r>
            <a:r>
              <a:rPr lang="en-US" sz="1600" i="1" dirty="0" smtClean="0"/>
              <a:t>n</a:t>
            </a:r>
            <a:r>
              <a:rPr lang="en-US" sz="1600" dirty="0" smtClean="0"/>
              <a:t> – </a:t>
            </a:r>
            <a:r>
              <a:rPr lang="ru-RU" sz="1600" dirty="0" smtClean="0"/>
              <a:t>номер режима «мокрого» отжига;</a:t>
            </a:r>
          </a:p>
          <a:p>
            <a:pPr>
              <a:lnSpc>
                <a:spcPct val="100000"/>
              </a:lnSpc>
            </a:pPr>
            <a:r>
              <a:rPr lang="ru-RU" sz="1600" i="1" dirty="0"/>
              <a:t> </a:t>
            </a:r>
            <a:r>
              <a:rPr lang="ru-RU" sz="1600" i="1" dirty="0" smtClean="0"/>
              <a:t>                                                   - </a:t>
            </a:r>
            <a:r>
              <a:rPr lang="ru-RU" sz="1600" dirty="0" smtClean="0"/>
              <a:t>коэффициенты на </a:t>
            </a:r>
            <a:r>
              <a:rPr lang="en-US" sz="1600" i="1" dirty="0" smtClean="0"/>
              <a:t>q</a:t>
            </a:r>
            <a:r>
              <a:rPr lang="ru-RU" sz="1600" dirty="0" smtClean="0"/>
              <a:t>-ом и </a:t>
            </a:r>
            <a:r>
              <a:rPr lang="en-US" sz="1600" i="1" dirty="0" smtClean="0"/>
              <a:t>n</a:t>
            </a:r>
            <a:r>
              <a:rPr lang="en-US" sz="1600" dirty="0" smtClean="0"/>
              <a:t>-</a:t>
            </a:r>
            <a:r>
              <a:rPr lang="ru-RU" sz="1600" dirty="0" smtClean="0"/>
              <a:t>ом режимах облучения.</a:t>
            </a:r>
          </a:p>
          <a:p>
            <a:pPr>
              <a:lnSpc>
                <a:spcPct val="200000"/>
              </a:lnSpc>
            </a:pPr>
            <a:endParaRPr lang="ru-RU" sz="16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Расчетная схема фактической модели облучения КР и режима «мокрого отжига»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898601"/>
              </p:ext>
            </p:extLst>
          </p:nvPr>
        </p:nvGraphicFramePr>
        <p:xfrm>
          <a:off x="3440906" y="1484784"/>
          <a:ext cx="2262188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2" name="Уравнение" r:id="rId4" imgW="1422400" imgH="241300" progId="Equation.3">
                  <p:embed/>
                </p:oleObj>
              </mc:Choice>
              <mc:Fallback>
                <p:oleObj name="Уравнение" r:id="rId4" imgW="1422400" imgH="241300" progId="Equation.3">
                  <p:embed/>
                  <p:pic>
                    <p:nvPicPr>
                      <p:cNvPr id="0" name="Объект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906" y="1484784"/>
                        <a:ext cx="2262188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3256"/>
              </p:ext>
            </p:extLst>
          </p:nvPr>
        </p:nvGraphicFramePr>
        <p:xfrm>
          <a:off x="3541713" y="1891110"/>
          <a:ext cx="20605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3" name="Уравнение" r:id="rId6" imgW="1295400" imgH="241300" progId="Equation.3">
                  <p:embed/>
                </p:oleObj>
              </mc:Choice>
              <mc:Fallback>
                <p:oleObj name="Уравнение" r:id="rId6" imgW="1295400" imgH="241300" progId="Equation.3">
                  <p:embed/>
                  <p:pic>
                    <p:nvPicPr>
                      <p:cNvPr id="0" name="Объект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713" y="1891110"/>
                        <a:ext cx="2060575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097185"/>
              </p:ext>
            </p:extLst>
          </p:nvPr>
        </p:nvGraphicFramePr>
        <p:xfrm>
          <a:off x="3182144" y="2564904"/>
          <a:ext cx="277971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4" name="Уравнение" r:id="rId8" imgW="1803400" imgH="520700" progId="Equation.3">
                  <p:embed/>
                </p:oleObj>
              </mc:Choice>
              <mc:Fallback>
                <p:oleObj name="Уравнение" r:id="rId8" imgW="1803400" imgH="520700" progId="Equation.3">
                  <p:embed/>
                  <p:pic>
                    <p:nvPicPr>
                      <p:cNvPr id="0" name="Объект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144" y="2564904"/>
                        <a:ext cx="2779713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727113"/>
              </p:ext>
            </p:extLst>
          </p:nvPr>
        </p:nvGraphicFramePr>
        <p:xfrm>
          <a:off x="3377406" y="3756645"/>
          <a:ext cx="2389188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5" name="Уравнение" r:id="rId10" imgW="1663700" imgH="520700" progId="Equation.3">
                  <p:embed/>
                </p:oleObj>
              </mc:Choice>
              <mc:Fallback>
                <p:oleObj name="Уравнение" r:id="rId10" imgW="1663700" imgH="520700" progId="Equation.3">
                  <p:embed/>
                  <p:pic>
                    <p:nvPicPr>
                      <p:cNvPr id="0" name="Объект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7406" y="3756645"/>
                        <a:ext cx="2389188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687257"/>
              </p:ext>
            </p:extLst>
          </p:nvPr>
        </p:nvGraphicFramePr>
        <p:xfrm>
          <a:off x="1026691" y="5132809"/>
          <a:ext cx="18700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6" name="Уравнение" r:id="rId12" imgW="1180588" imgH="241195" progId="Equation.3">
                  <p:embed/>
                </p:oleObj>
              </mc:Choice>
              <mc:Fallback>
                <p:oleObj name="Уравнение" r:id="rId12" imgW="1180588" imgH="241195" progId="Equation.3">
                  <p:embed/>
                  <p:pic>
                    <p:nvPicPr>
                      <p:cNvPr id="0" name="Объект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6691" y="5132809"/>
                        <a:ext cx="1870075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882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45332"/>
            <a:ext cx="3976662" cy="439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Компенсирующее мероприятие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1" y="981522"/>
            <a:ext cx="8353623" cy="5183782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ru-RU" sz="1600" b="1" dirty="0" smtClean="0"/>
          </a:p>
          <a:p>
            <a:pPr>
              <a:lnSpc>
                <a:spcPct val="200000"/>
              </a:lnSpc>
            </a:pPr>
            <a:endParaRPr lang="ru-RU" sz="1600" dirty="0"/>
          </a:p>
        </p:txBody>
      </p:sp>
      <p:pic>
        <p:nvPicPr>
          <p:cNvPr id="14339" name="Picture 3" descr="D:\Users\Zhaurov\Disk_D\Текущее\Конференция\2016\НИИАР\21.09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959" y="1556792"/>
            <a:ext cx="4616505" cy="316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6016" y="1628800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alibri" panose="020F0502020204030204" pitchFamily="34" charset="0"/>
              </a:rPr>
              <a:t>48-ТС</a:t>
            </a:r>
          </a:p>
          <a:p>
            <a:r>
              <a:rPr lang="en-US" sz="1100" dirty="0" smtClean="0">
                <a:latin typeface="Calibri" panose="020F0502020204030204" pitchFamily="34" charset="0"/>
              </a:rPr>
              <a:t>Cu = 0,1%</a:t>
            </a:r>
          </a:p>
          <a:p>
            <a:r>
              <a:rPr lang="en-US" sz="1100" dirty="0" smtClean="0">
                <a:latin typeface="Calibri" panose="020F0502020204030204" pitchFamily="34" charset="0"/>
              </a:rPr>
              <a:t>P = 0,014%</a:t>
            </a:r>
          </a:p>
          <a:p>
            <a:r>
              <a:rPr lang="en-US" sz="1100" dirty="0" err="1" smtClean="0">
                <a:latin typeface="Calibri" panose="020F0502020204030204" pitchFamily="34" charset="0"/>
              </a:rPr>
              <a:t>Tko</a:t>
            </a:r>
            <a:r>
              <a:rPr lang="en-US" sz="1100" dirty="0" smtClean="0">
                <a:latin typeface="Calibri" panose="020F0502020204030204" pitchFamily="34" charset="0"/>
              </a:rPr>
              <a:t> = 0</a:t>
            </a:r>
            <a:r>
              <a:rPr lang="en-US" sz="1100" dirty="0" smtClean="0"/>
              <a:t> </a:t>
            </a:r>
            <a:r>
              <a:rPr lang="en-US" sz="1100" dirty="0" smtClean="0">
                <a:latin typeface="GreekC"/>
                <a:cs typeface="GreekC"/>
              </a:rPr>
              <a:t>°</a:t>
            </a:r>
            <a:r>
              <a:rPr lang="en-US" sz="1100" dirty="0" smtClean="0">
                <a:latin typeface="Calibri" panose="020F0502020204030204" pitchFamily="34" charset="0"/>
                <a:cs typeface="GreekC"/>
              </a:rPr>
              <a:t>C</a:t>
            </a:r>
            <a:endParaRPr lang="ru-RU" sz="11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8305" y="3162454"/>
            <a:ext cx="1080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Calibri" panose="020F0502020204030204" pitchFamily="34" charset="0"/>
              </a:rPr>
              <a:t>Δ</a:t>
            </a:r>
            <a:r>
              <a:rPr lang="en-US" sz="1600" dirty="0" err="1" smtClean="0">
                <a:latin typeface="Calibri" panose="020F0502020204030204" pitchFamily="34" charset="0"/>
              </a:rPr>
              <a:t>T</a:t>
            </a:r>
            <a:r>
              <a:rPr lang="en-US" sz="1200" dirty="0" err="1" smtClean="0">
                <a:latin typeface="Calibri" panose="020F0502020204030204" pitchFamily="34" charset="0"/>
              </a:rPr>
              <a:t>h</a:t>
            </a:r>
            <a:r>
              <a:rPr lang="en-US" sz="1600" dirty="0" smtClean="0">
                <a:latin typeface="Calibri" panose="020F0502020204030204" pitchFamily="34" charset="0"/>
              </a:rPr>
              <a:t>=20 </a:t>
            </a:r>
            <a:r>
              <a:rPr lang="en-US" sz="1600" dirty="0" smtClean="0">
                <a:latin typeface="GreekC"/>
                <a:cs typeface="GreekC"/>
              </a:rPr>
              <a:t>°</a:t>
            </a:r>
            <a:r>
              <a:rPr lang="en-US" sz="1600" dirty="0" smtClean="0">
                <a:latin typeface="Calibri" panose="020F0502020204030204" pitchFamily="34" charset="0"/>
                <a:cs typeface="GreekC"/>
              </a:rPr>
              <a:t>C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56145" y="5308168"/>
            <a:ext cx="48096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dirty="0">
                <a:latin typeface="Calibri" panose="020F0502020204030204" pitchFamily="34" charset="0"/>
              </a:rPr>
              <a:t>Влияние кратковременного повышения температуры облучения до (330-340)°С в течение 10 и 100 часов на  </a:t>
            </a:r>
            <a:r>
              <a:rPr lang="ru-RU" altLang="ru-RU" sz="1400" dirty="0" err="1">
                <a:latin typeface="Calibri" panose="020F0502020204030204" pitchFamily="34" charset="0"/>
              </a:rPr>
              <a:t>охрупчивание</a:t>
            </a:r>
            <a:r>
              <a:rPr lang="ru-RU" altLang="ru-RU" sz="1400" dirty="0">
                <a:latin typeface="Calibri" panose="020F0502020204030204" pitchFamily="34" charset="0"/>
              </a:rPr>
              <a:t> стали ВК-2, предварительно облученной при </a:t>
            </a:r>
            <a:r>
              <a:rPr lang="en-US" altLang="ru-RU" sz="1400" dirty="0">
                <a:latin typeface="Calibri" panose="020F0502020204030204" pitchFamily="34" charset="0"/>
              </a:rPr>
              <a:t>~ </a:t>
            </a:r>
            <a:r>
              <a:rPr lang="ru-RU" altLang="ru-RU" sz="1400" dirty="0">
                <a:latin typeface="Calibri" panose="020F0502020204030204" pitchFamily="34" charset="0"/>
              </a:rPr>
              <a:t>270°С (</a:t>
            </a:r>
            <a:r>
              <a:rPr lang="en-US" altLang="ru-RU" sz="1400" dirty="0">
                <a:latin typeface="Calibri" panose="020F0502020204030204" pitchFamily="34" charset="0"/>
              </a:rPr>
              <a:t>F~</a:t>
            </a:r>
            <a:r>
              <a:rPr lang="ru-RU" altLang="ru-RU" sz="1400" dirty="0">
                <a:latin typeface="Calibri" panose="020F0502020204030204" pitchFamily="34" charset="0"/>
              </a:rPr>
              <a:t>1,6*10</a:t>
            </a:r>
            <a:r>
              <a:rPr lang="ru-RU" altLang="ru-RU" sz="1400" baseline="30000" dirty="0">
                <a:latin typeface="Calibri" panose="020F0502020204030204" pitchFamily="34" charset="0"/>
              </a:rPr>
              <a:t>20</a:t>
            </a:r>
            <a:r>
              <a:rPr lang="ru-RU" altLang="ru-RU" sz="1400" dirty="0">
                <a:latin typeface="Calibri" panose="020F0502020204030204" pitchFamily="34" charset="0"/>
              </a:rPr>
              <a:t> </a:t>
            </a:r>
            <a:r>
              <a:rPr lang="ru-RU" altLang="ru-RU" sz="1400" dirty="0" err="1">
                <a:latin typeface="Calibri" panose="020F0502020204030204" pitchFamily="34" charset="0"/>
              </a:rPr>
              <a:t>нейтр</a:t>
            </a:r>
            <a:r>
              <a:rPr lang="ru-RU" altLang="ru-RU" sz="1400" dirty="0">
                <a:latin typeface="Calibri" panose="020F0502020204030204" pitchFamily="34" charset="0"/>
              </a:rPr>
              <a:t>./см</a:t>
            </a:r>
            <a:r>
              <a:rPr lang="ru-RU" altLang="ru-RU" sz="1400" baseline="30000" dirty="0">
                <a:latin typeface="Calibri" panose="020F0502020204030204" pitchFamily="34" charset="0"/>
              </a:rPr>
              <a:t>2</a:t>
            </a:r>
            <a:r>
              <a:rPr lang="ru-RU" altLang="ru-RU" sz="1400" dirty="0">
                <a:latin typeface="Calibri" panose="020F0502020204030204" pitchFamily="34" charset="0"/>
              </a:rPr>
              <a:t> </a:t>
            </a:r>
            <a:r>
              <a:rPr lang="ru-RU" altLang="ru-RU" sz="1400" dirty="0" smtClean="0">
                <a:latin typeface="Calibri" panose="020F0502020204030204" pitchFamily="34" charset="0"/>
              </a:rPr>
              <a:t>)</a:t>
            </a:r>
            <a:endParaRPr lang="ru-RU" altLang="ru-RU" sz="1400" dirty="0">
              <a:latin typeface="Calibri" panose="020F0502020204030204" pitchFamily="34" charset="0"/>
            </a:endParaRPr>
          </a:p>
          <a:p>
            <a:endParaRPr lang="ru-RU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25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Значения температуры ГИ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1" y="990253"/>
            <a:ext cx="8353623" cy="43125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/>
              <a:t>            Фактическая история облучения		                  Расчетная история облучения</a:t>
            </a:r>
          </a:p>
          <a:p>
            <a:pPr>
              <a:lnSpc>
                <a:spcPct val="100000"/>
              </a:lnSpc>
            </a:pPr>
            <a:r>
              <a:rPr lang="ru-RU" dirty="0"/>
              <a:t> </a:t>
            </a:r>
            <a:r>
              <a:rPr lang="ru-RU" dirty="0" smtClean="0"/>
              <a:t>                        при эксплуатации				       при </a:t>
            </a:r>
            <a:r>
              <a:rPr lang="ru-RU" dirty="0"/>
              <a:t>эксплуатации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986544"/>
              </p:ext>
            </p:extLst>
          </p:nvPr>
        </p:nvGraphicFramePr>
        <p:xfrm>
          <a:off x="395537" y="1484784"/>
          <a:ext cx="396044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2572701"/>
              </p:ext>
            </p:extLst>
          </p:nvPr>
        </p:nvGraphicFramePr>
        <p:xfrm>
          <a:off x="4499992" y="1484784"/>
          <a:ext cx="424847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890908"/>
              </p:ext>
            </p:extLst>
          </p:nvPr>
        </p:nvGraphicFramePr>
        <p:xfrm>
          <a:off x="1835696" y="5229199"/>
          <a:ext cx="1224136" cy="29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0" name="Формула" r:id="rId6" imgW="939600" imgH="228600" progId="Equation.3">
                  <p:embed/>
                </p:oleObj>
              </mc:Choice>
              <mc:Fallback>
                <p:oleObj name="Формула" r:id="rId6" imgW="939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35696" y="5229199"/>
                        <a:ext cx="1224136" cy="297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812629"/>
              </p:ext>
            </p:extLst>
          </p:nvPr>
        </p:nvGraphicFramePr>
        <p:xfrm>
          <a:off x="6084168" y="5229200"/>
          <a:ext cx="1223963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1" name="Формула" r:id="rId8" imgW="939600" imgH="228600" progId="Equation.3">
                  <p:embed/>
                </p:oleObj>
              </mc:Choice>
              <mc:Fallback>
                <p:oleObj name="Формула" r:id="rId8" imgW="939600" imgH="2286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5229200"/>
                        <a:ext cx="1223963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712371" y="2060848"/>
            <a:ext cx="256348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94906" y="2248297"/>
            <a:ext cx="91705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285381" y="2060848"/>
            <a:ext cx="0" cy="18744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334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150176"/>
              </p:ext>
            </p:extLst>
          </p:nvPr>
        </p:nvGraphicFramePr>
        <p:xfrm>
          <a:off x="539552" y="1078931"/>
          <a:ext cx="8280920" cy="44015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6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22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79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42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9215">
                <a:tc rowSpan="3"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Атомное судно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Материал корпуса реактора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sng" dirty="0" err="1">
                          <a:effectLst/>
                          <a:latin typeface="Calibri" panose="020F0502020204030204" pitchFamily="34" charset="0"/>
                        </a:rPr>
                        <a:t>Энерговыработка</a:t>
                      </a:r>
                      <a:r>
                        <a:rPr lang="ru-RU" sz="1400" u="sng" dirty="0" smtClean="0">
                          <a:effectLst/>
                          <a:latin typeface="Calibri" panose="020F0502020204030204" pitchFamily="34" charset="0"/>
                        </a:rPr>
                        <a:t>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ru-RU" sz="1400" u="sng" baseline="30000" dirty="0" smtClean="0">
                          <a:effectLst/>
                          <a:latin typeface="Calibri" panose="020F0502020204030204" pitchFamily="34" charset="0"/>
                        </a:rPr>
                        <a:t>6 </a:t>
                      </a:r>
                      <a:r>
                        <a:rPr lang="ru-RU" sz="1400" u="sng" dirty="0" err="1" smtClean="0">
                          <a:effectLst/>
                          <a:latin typeface="Calibri" panose="020F0502020204030204" pitchFamily="34" charset="0"/>
                        </a:rPr>
                        <a:t>МВт·ч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Наработка корпуса реактора на мощности, </a:t>
                      </a:r>
                      <a:r>
                        <a:rPr lang="ru-RU" sz="1400" dirty="0" err="1" smtClean="0">
                          <a:effectLst/>
                          <a:latin typeface="Calibri" panose="020F0502020204030204" pitchFamily="34" charset="0"/>
                        </a:rPr>
                        <a:t>тыс.ч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Значения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</a:rPr>
                        <a:t>флюенса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 быстрых нейтронов (Е≥0,5 МэВ)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на корпусах </a:t>
                      </a: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</a:rPr>
                        <a:t>реакторов,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ru-RU" sz="1400" baseline="30000" dirty="0" smtClean="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н/см</a:t>
                      </a:r>
                      <a:r>
                        <a:rPr lang="ru-RU" sz="1400" baseline="30000" dirty="0">
                          <a:effectLst/>
                          <a:latin typeface="Calibri" panose="020F0502020204030204" pitchFamily="34" charset="0"/>
                        </a:rPr>
                        <a:t>-2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2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Достигнутый на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2019 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sng" dirty="0" smtClean="0">
                          <a:effectLst/>
                          <a:latin typeface="Calibri" panose="020F0502020204030204" pitchFamily="34" charset="0"/>
                        </a:rPr>
                        <a:t>На назначенный ресурс</a:t>
                      </a:r>
                      <a:endParaRPr lang="ru-RU" sz="1400" i="0" u="sng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235000 </a:t>
                      </a: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ч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</a:rPr>
                        <a:t>265000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</a:rPr>
                        <a:t>ч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</a:rPr>
                        <a:t>на 2019 г.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6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 panose="020F0502020204030204" pitchFamily="34" charset="0"/>
                        </a:rPr>
                        <a:t>Ямал*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 panose="020F0502020204030204" pitchFamily="34" charset="0"/>
                        </a:rPr>
                        <a:t>48-ТС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u="sng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8,6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u="non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139,8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2,5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2,7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u="sng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150</a:t>
                      </a:r>
                      <a:endParaRPr lang="ru-RU" sz="1600" u="sng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4,3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,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6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 panose="020F0502020204030204" pitchFamily="34" charset="0"/>
                        </a:rPr>
                        <a:t>Таймыр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 panose="020F0502020204030204" pitchFamily="34" charset="0"/>
                        </a:rPr>
                        <a:t>48-ТС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u="sng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13,8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u="non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181,9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4,5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u="sng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200</a:t>
                      </a:r>
                      <a:endParaRPr lang="ru-RU" sz="1600" u="sng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5,5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</a:rPr>
                        <a:t>6,5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6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 panose="020F0502020204030204" pitchFamily="34" charset="0"/>
                        </a:rPr>
                        <a:t>Вайгач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 panose="020F0502020204030204" pitchFamily="34" charset="0"/>
                        </a:rPr>
                        <a:t>48-ТС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u="sng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15,2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u="non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5,1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5,5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u="sng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200</a:t>
                      </a:r>
                      <a:endParaRPr lang="ru-RU" sz="1600" u="sng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6,5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</a:rPr>
                        <a:t>7,2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006">
                <a:tc gridSpan="7">
                  <a:txBody>
                    <a:bodyPr/>
                    <a:lstStyle/>
                    <a:p>
                      <a:pPr indent="457200" algn="jus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600" dirty="0">
                          <a:effectLst/>
                          <a:latin typeface="Calibri" panose="020F0502020204030204" pitchFamily="34" charset="0"/>
                        </a:rPr>
                        <a:t> * </a:t>
                      </a:r>
                      <a:r>
                        <a:rPr lang="ru-RU" sz="1500" dirty="0" smtClean="0">
                          <a:effectLst/>
                          <a:latin typeface="Calibri" panose="020F0502020204030204" pitchFamily="34" charset="0"/>
                        </a:rPr>
                        <a:t>В </a:t>
                      </a:r>
                      <a:r>
                        <a:rPr lang="ru-RU" sz="1500" dirty="0" err="1">
                          <a:effectLst/>
                          <a:latin typeface="Calibri" panose="020F0502020204030204" pitchFamily="34" charset="0"/>
                        </a:rPr>
                        <a:t>двухреакторных</a:t>
                      </a:r>
                      <a:r>
                        <a:rPr lang="ru-RU" sz="1500" dirty="0">
                          <a:effectLst/>
                          <a:latin typeface="Calibri" panose="020F0502020204030204" pitchFamily="34" charset="0"/>
                        </a:rPr>
                        <a:t> ледоколах приведены значения, имеющего наибольшую </a:t>
                      </a:r>
                      <a:r>
                        <a:rPr lang="ru-RU" sz="1500" dirty="0" err="1">
                          <a:effectLst/>
                          <a:latin typeface="Calibri" panose="020F0502020204030204" pitchFamily="34" charset="0"/>
                        </a:rPr>
                        <a:t>энерговыработку</a:t>
                      </a:r>
                      <a:r>
                        <a:rPr lang="ru-RU" sz="1500" dirty="0">
                          <a:effectLst/>
                          <a:latin typeface="Calibri" panose="020F0502020204030204" pitchFamily="34" charset="0"/>
                        </a:rPr>
                        <a:t> корпуса реактора.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5517232"/>
            <a:ext cx="83936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Calibri" panose="020F0502020204030204" pitchFamily="34" charset="0"/>
              </a:rPr>
              <a:t>Продление ресурсных показателей сверх назначенных величин осуществлялось этапами не более 25 </a:t>
            </a:r>
            <a:r>
              <a:rPr lang="ru-RU" sz="1500" dirty="0" err="1" smtClean="0">
                <a:latin typeface="Calibri" panose="020F0502020204030204" pitchFamily="34" charset="0"/>
              </a:rPr>
              <a:t>тыс.ч</a:t>
            </a:r>
            <a:r>
              <a:rPr lang="ru-RU" sz="1500" dirty="0" smtClean="0">
                <a:latin typeface="Calibri" panose="020F0502020204030204" pitchFamily="34" charset="0"/>
              </a:rPr>
              <a:t>. с ежегодной оценкой фактического состояния и возможности </a:t>
            </a:r>
            <a:r>
              <a:rPr lang="ru-RU" sz="1500" dirty="0">
                <a:latin typeface="Calibri" panose="020F0502020204030204" pitchFamily="34" charset="0"/>
              </a:rPr>
              <a:t>дальнейшей работы, вплоть до допустимых по условиям безопасной эксплуатации </a:t>
            </a:r>
            <a:r>
              <a:rPr lang="ru-RU" sz="1500" dirty="0" smtClean="0">
                <a:latin typeface="Calibri" panose="020F0502020204030204" pitchFamily="34" charset="0"/>
              </a:rPr>
              <a:t>величин.</a:t>
            </a:r>
            <a:endParaRPr lang="ru-RU" sz="1500" dirty="0">
              <a:latin typeface="Calibri" panose="020F050202020403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продления корпусов реакторов ЯЭУ действующих атомных ледоколов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782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Актуальные задачи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952947"/>
            <a:ext cx="8353623" cy="5183782"/>
          </a:xfrm>
        </p:spPr>
        <p:txBody>
          <a:bodyPr/>
          <a:lstStyle/>
          <a:p>
            <a:r>
              <a:rPr lang="ru-RU" sz="1800" dirty="0" smtClean="0"/>
              <a:t>Тема: «</a:t>
            </a:r>
            <a:r>
              <a:rPr lang="ru-RU" sz="1800" b="1" dirty="0" smtClean="0"/>
              <a:t>Оценка возможности и разработка материаловедческого обоснования продления радиационного ресурса КР РУ атомных ледоколов «Таймыр» и «Вайгач» до 265 тыс. ч»</a:t>
            </a:r>
            <a:endParaRPr lang="ru-RU" sz="1800" dirty="0"/>
          </a:p>
          <a:p>
            <a:r>
              <a:rPr lang="ru-RU" sz="1800" dirty="0" smtClean="0"/>
              <a:t>Наименование этапов</a:t>
            </a:r>
            <a:r>
              <a:rPr lang="ru-RU" sz="2000" dirty="0" smtClean="0"/>
              <a:t>: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700" b="1" dirty="0"/>
              <a:t>Проведение экспериментальных исследований по облучению </a:t>
            </a:r>
            <a:r>
              <a:rPr lang="ru-RU" sz="1700" b="1" dirty="0" smtClean="0"/>
              <a:t>образцов из стали  </a:t>
            </a:r>
            <a:r>
              <a:rPr lang="ru-RU" sz="1700" b="1" dirty="0"/>
              <a:t>48-ТС </a:t>
            </a:r>
            <a:r>
              <a:rPr lang="ru-RU" sz="1700" b="1" dirty="0" smtClean="0"/>
              <a:t>по химическому составу близкой к составу основного металла корпусов реакторов а/л до </a:t>
            </a:r>
            <a:r>
              <a:rPr lang="ru-RU" sz="1700" b="1" dirty="0" err="1"/>
              <a:t>флюенса</a:t>
            </a:r>
            <a:r>
              <a:rPr lang="ru-RU" sz="1700" b="1" dirty="0"/>
              <a:t> </a:t>
            </a:r>
            <a:r>
              <a:rPr lang="ru-RU" sz="1700" b="1" dirty="0" smtClean="0"/>
              <a:t>7,2·10</a:t>
            </a:r>
            <a:r>
              <a:rPr lang="ru-RU" sz="1700" b="1" baseline="30000" dirty="0" smtClean="0"/>
              <a:t>20</a:t>
            </a:r>
            <a:r>
              <a:rPr lang="ru-RU" sz="1700" b="1" dirty="0" smtClean="0"/>
              <a:t> н/см</a:t>
            </a:r>
            <a:r>
              <a:rPr lang="ru-RU" sz="1700" b="1" baseline="30000" dirty="0" smtClean="0"/>
              <a:t>2</a:t>
            </a:r>
            <a:r>
              <a:rPr lang="ru-RU" sz="1700" b="1" dirty="0" smtClean="0"/>
              <a:t> для </a:t>
            </a:r>
            <a:r>
              <a:rPr lang="ru-RU" sz="1700" b="1" dirty="0"/>
              <a:t>определения характеристик радиационного </a:t>
            </a:r>
            <a:r>
              <a:rPr lang="ru-RU" sz="1700" b="1" dirty="0" err="1"/>
              <a:t>охрупчивания</a:t>
            </a:r>
            <a:r>
              <a:rPr lang="ru-RU" sz="1700" b="1" dirty="0"/>
              <a:t> конструкционных материалов и механизма радиационного повреждения в подтверждение радиационного ресурса РУ а/л до </a:t>
            </a:r>
            <a:r>
              <a:rPr lang="ru-RU" sz="1700" b="1" dirty="0" smtClean="0"/>
              <a:t>265 </a:t>
            </a:r>
            <a:r>
              <a:rPr lang="ru-RU" sz="1700" b="1" dirty="0"/>
              <a:t>тыс. </a:t>
            </a:r>
            <a:r>
              <a:rPr lang="ru-RU" sz="1700" b="1" dirty="0" smtClean="0"/>
              <a:t>ч;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700" b="1" dirty="0" smtClean="0"/>
              <a:t>Исследование влияния технологии «мокрого» отжига на восстановление радиационно-поврежденной структуры конструкционного материала;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700" b="1" dirty="0" smtClean="0"/>
              <a:t>Анализ </a:t>
            </a:r>
            <a:r>
              <a:rPr lang="ru-RU" sz="1700" b="1" dirty="0"/>
              <a:t>экспериментальных данных по дозовым зависимостям материалов КР и аналитическая оценка возможности обеспечения радиационного ресурса до </a:t>
            </a:r>
            <a:r>
              <a:rPr lang="ru-RU" sz="1700" b="1" dirty="0" err="1"/>
              <a:t>флюенсов</a:t>
            </a:r>
            <a:r>
              <a:rPr lang="ru-RU" sz="1700" b="1" dirty="0"/>
              <a:t> нейтронов 7,2·10</a:t>
            </a:r>
            <a:r>
              <a:rPr lang="ru-RU" sz="1700" b="1" baseline="30000" dirty="0"/>
              <a:t>20</a:t>
            </a:r>
            <a:r>
              <a:rPr lang="ru-RU" sz="1700" b="1" dirty="0"/>
              <a:t> н/см</a:t>
            </a:r>
            <a:r>
              <a:rPr lang="ru-RU" sz="1700" b="1" baseline="30000" dirty="0"/>
              <a:t>2</a:t>
            </a:r>
            <a:r>
              <a:rPr lang="ru-RU" sz="1700" b="1" dirty="0"/>
              <a:t> для стали 48-ТС при наработке РУ а/л до 265 тыс. ч;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169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Прогнозная оценка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268760"/>
            <a:ext cx="8353623" cy="42484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Рассмотрены </a:t>
            </a:r>
            <a:r>
              <a:rPr lang="ru-RU" sz="2000" dirty="0"/>
              <a:t>и проанализированы имеющиеся на </a:t>
            </a:r>
            <a:r>
              <a:rPr lang="ru-RU" sz="2000" dirty="0" smtClean="0"/>
              <a:t>данный </a:t>
            </a:r>
            <a:r>
              <a:rPr lang="ru-RU" sz="2000" dirty="0"/>
              <a:t>момент экспериментальные данные по облучению стали типа 48-ТС на высоких </a:t>
            </a:r>
            <a:r>
              <a:rPr lang="ru-RU" sz="2000" dirty="0" err="1"/>
              <a:t>флюенсах</a:t>
            </a:r>
            <a:r>
              <a:rPr lang="ru-RU" sz="2000" dirty="0"/>
              <a:t> до 23∙10</a:t>
            </a:r>
            <a:r>
              <a:rPr lang="ru-RU" sz="2000" baseline="30000" dirty="0"/>
              <a:t>24</a:t>
            </a:r>
            <a:r>
              <a:rPr lang="ru-RU" sz="2000" dirty="0"/>
              <a:t> </a:t>
            </a:r>
            <a:r>
              <a:rPr lang="ru-RU" sz="2000" dirty="0" err="1"/>
              <a:t>нейтр</a:t>
            </a:r>
            <a:r>
              <a:rPr lang="ru-RU" sz="2000" dirty="0"/>
              <a:t>/м</a:t>
            </a:r>
            <a:r>
              <a:rPr lang="ru-RU" sz="2000" baseline="30000" dirty="0"/>
              <a:t>2</a:t>
            </a:r>
            <a:r>
              <a:rPr lang="ru-RU" sz="2000" dirty="0"/>
              <a:t>. На основе имеющихся данных получена консервативная предварительная зависимость сдвига критической температуры хрупкости (КТХ) от </a:t>
            </a:r>
            <a:r>
              <a:rPr lang="ru-RU" sz="2000" dirty="0" err="1"/>
              <a:t>флюенса</a:t>
            </a:r>
            <a:r>
              <a:rPr lang="ru-RU" sz="2000" dirty="0"/>
              <a:t> нейтронов;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Проведена </a:t>
            </a:r>
            <a:r>
              <a:rPr lang="ru-RU" sz="2000" dirty="0"/>
              <a:t>предварительная оценка минимально допускаемой температуры ГИ из условий хрупкой прочности согласно «Методике расчета на сопротивление хрупкому разрушению корпусов </a:t>
            </a:r>
            <a:r>
              <a:rPr lang="ru-RU" sz="2000" dirty="0" smtClean="0"/>
              <a:t>РУ»;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По </a:t>
            </a:r>
            <a:r>
              <a:rPr lang="ru-RU" sz="2000" dirty="0"/>
              <a:t>зависимости минимально допускаемой температуры ГИ от набранного КР </a:t>
            </a:r>
            <a:r>
              <a:rPr lang="ru-RU" sz="2000" dirty="0" err="1"/>
              <a:t>флюенса</a:t>
            </a:r>
            <a:r>
              <a:rPr lang="ru-RU" sz="2000" dirty="0"/>
              <a:t> получен предельный </a:t>
            </a:r>
            <a:r>
              <a:rPr lang="ru-RU" sz="2000" dirty="0" err="1"/>
              <a:t>флюенс</a:t>
            </a:r>
            <a:r>
              <a:rPr lang="ru-RU" sz="2000" dirty="0"/>
              <a:t>, соответствующий температуре ГИ максимально достижимой судовыми средствами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4966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Прогнозная оценка температуры ГИ</a:t>
            </a:r>
            <a:endParaRPr lang="ru-RU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3" b="2780"/>
          <a:stretch/>
        </p:blipFill>
        <p:spPr bwMode="auto">
          <a:xfrm>
            <a:off x="4716016" y="1276200"/>
            <a:ext cx="4392488" cy="251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" t="5026" r="686" b="3076"/>
          <a:stretch/>
        </p:blipFill>
        <p:spPr bwMode="auto">
          <a:xfrm>
            <a:off x="179512" y="1419672"/>
            <a:ext cx="4464496" cy="242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12160" y="1050340"/>
            <a:ext cx="1461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</a:rPr>
              <a:t>а/л «Вайгач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735897" y="1039009"/>
            <a:ext cx="15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</a:rPr>
              <a:t>а/л «Таймыр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29309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для корпуса реактора </a:t>
            </a:r>
            <a:r>
              <a:rPr lang="ru-RU" dirty="0" smtClean="0"/>
              <a:t>а/л «Таймыр</a:t>
            </a:r>
            <a:r>
              <a:rPr lang="ru-RU" dirty="0"/>
              <a:t>» радиационный ресурс до наработки </a:t>
            </a:r>
            <a:r>
              <a:rPr lang="ru-RU" b="1" dirty="0"/>
              <a:t>265</a:t>
            </a:r>
            <a:r>
              <a:rPr lang="ru-RU" dirty="0"/>
              <a:t> тыс. часов может быть обеспечен;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для корпуса реактора </a:t>
            </a:r>
            <a:r>
              <a:rPr lang="ru-RU" dirty="0" smtClean="0"/>
              <a:t>а/л «Вайгач</a:t>
            </a:r>
            <a:r>
              <a:rPr lang="ru-RU" dirty="0"/>
              <a:t>» радиационный ресурс может быть обеспечен только до наработки </a:t>
            </a:r>
            <a:r>
              <a:rPr lang="ru-RU" b="1" dirty="0"/>
              <a:t>210</a:t>
            </a:r>
            <a:r>
              <a:rPr lang="ru-RU" dirty="0"/>
              <a:t> тыс. часов.</a:t>
            </a:r>
          </a:p>
        </p:txBody>
      </p:sp>
    </p:spTree>
    <p:extLst>
      <p:ext uri="{BB962C8B-B14F-4D97-AF65-F5344CB8AC3E}">
        <p14:creationId xmlns:p14="http://schemas.microsoft.com/office/powerpoint/2010/main" val="2039563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Методика расчета на сопротивление хрупкому разрушению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1600" dirty="0" smtClean="0"/>
              <a:t>Оценку радиационного ресурса КР проводят по условиям хрупкой прочности</a:t>
            </a:r>
            <a:endParaRPr lang="ru-RU" sz="1600" dirty="0"/>
          </a:p>
          <a:p>
            <a:pPr algn="ctr"/>
            <a:r>
              <a:rPr lang="ru-RU" dirty="0" smtClean="0"/>
              <a:t>                                        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,</a:t>
            </a:r>
          </a:p>
          <a:p>
            <a:r>
              <a:rPr lang="ru-RU" dirty="0"/>
              <a:t>	</a:t>
            </a:r>
            <a:r>
              <a:rPr lang="ru-RU" dirty="0" smtClean="0"/>
              <a:t>где                           - коэффициент запаса для режима ГИ;</a:t>
            </a:r>
          </a:p>
          <a:p>
            <a:r>
              <a:rPr lang="ru-RU" dirty="0"/>
              <a:t>	</a:t>
            </a:r>
            <a:r>
              <a:rPr lang="ru-RU" dirty="0" smtClean="0"/>
              <a:t>            - коэффициент интенсивности напряжений от первичных напряжений (давление, весовые</a:t>
            </a:r>
          </a:p>
          <a:p>
            <a:r>
              <a:rPr lang="ru-RU" dirty="0" smtClean="0"/>
              <a:t> нагрузки);</a:t>
            </a:r>
          </a:p>
          <a:p>
            <a:r>
              <a:rPr lang="ru-RU" dirty="0"/>
              <a:t> </a:t>
            </a:r>
            <a:r>
              <a:rPr lang="ru-RU" dirty="0" smtClean="0"/>
              <a:t>	            - </a:t>
            </a:r>
            <a:r>
              <a:rPr lang="ru-RU" dirty="0"/>
              <a:t>коэффициент интенсивности напряжений от </a:t>
            </a:r>
            <a:r>
              <a:rPr lang="ru-RU" dirty="0" smtClean="0"/>
              <a:t>вторичных </a:t>
            </a:r>
            <a:r>
              <a:rPr lang="ru-RU" dirty="0"/>
              <a:t>напряжений </a:t>
            </a:r>
            <a:r>
              <a:rPr lang="ru-RU" dirty="0" smtClean="0"/>
              <a:t>(температурных, </a:t>
            </a:r>
          </a:p>
          <a:p>
            <a:r>
              <a:rPr lang="ru-RU" dirty="0" smtClean="0"/>
              <a:t>остаточных).</a:t>
            </a:r>
          </a:p>
          <a:p>
            <a:r>
              <a:rPr lang="ru-RU" dirty="0" smtClean="0"/>
              <a:t>	               - вязкость разрушения стали, зависящая от температуры        </a:t>
            </a:r>
            <a:r>
              <a:rPr lang="en-US" i="1" dirty="0" smtClean="0"/>
              <a:t> </a:t>
            </a:r>
            <a:r>
              <a:rPr lang="ru-RU" dirty="0" smtClean="0"/>
              <a:t>и критической температуры </a:t>
            </a:r>
          </a:p>
          <a:p>
            <a:r>
              <a:rPr lang="ru-RU" dirty="0" smtClean="0"/>
              <a:t>хрупкости         .</a:t>
            </a:r>
            <a:endParaRPr lang="ru-RU" i="1" dirty="0"/>
          </a:p>
          <a:p>
            <a:r>
              <a:rPr lang="ru-RU" dirty="0" smtClean="0"/>
              <a:t>Параметр предельного состояния КР на определяющем с позиции ресурса режиме ГИ – минимально </a:t>
            </a:r>
          </a:p>
          <a:p>
            <a:r>
              <a:rPr lang="ru-RU" dirty="0" smtClean="0"/>
              <a:t>допустимая температура -           , находят из условия хрупкой прочности.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482146"/>
              </p:ext>
            </p:extLst>
          </p:nvPr>
        </p:nvGraphicFramePr>
        <p:xfrm>
          <a:off x="3131840" y="1268760"/>
          <a:ext cx="3024794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1" name="Формула" r:id="rId4" imgW="1333440" imgH="482400" progId="Equation.3">
                  <p:embed/>
                </p:oleObj>
              </mc:Choice>
              <mc:Fallback>
                <p:oleObj name="Формула" r:id="rId4" imgW="133344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31840" y="1268760"/>
                        <a:ext cx="3024794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076618"/>
              </p:ext>
            </p:extLst>
          </p:nvPr>
        </p:nvGraphicFramePr>
        <p:xfrm>
          <a:off x="1763688" y="2159001"/>
          <a:ext cx="916755" cy="405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2" name="Формула" r:id="rId6" imgW="457200" imgH="203040" progId="Equation.3">
                  <p:embed/>
                </p:oleObj>
              </mc:Choice>
              <mc:Fallback>
                <p:oleObj name="Формула" r:id="rId6" imgW="4572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63688" y="2159001"/>
                        <a:ext cx="916755" cy="405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375517"/>
              </p:ext>
            </p:extLst>
          </p:nvPr>
        </p:nvGraphicFramePr>
        <p:xfrm>
          <a:off x="1403648" y="2492896"/>
          <a:ext cx="432048" cy="388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3" name="Формула" r:id="rId8" imgW="253800" imgH="228600" progId="Equation.3">
                  <p:embed/>
                </p:oleObj>
              </mc:Choice>
              <mc:Fallback>
                <p:oleObj name="Формула" r:id="rId8" imgW="253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03648" y="2492896"/>
                        <a:ext cx="432048" cy="388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141760"/>
              </p:ext>
            </p:extLst>
          </p:nvPr>
        </p:nvGraphicFramePr>
        <p:xfrm>
          <a:off x="1390651" y="3212207"/>
          <a:ext cx="454594" cy="432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4" name="Формула" r:id="rId10" imgW="266400" imgH="253800" progId="Equation.3">
                  <p:embed/>
                </p:oleObj>
              </mc:Choice>
              <mc:Fallback>
                <p:oleObj name="Формула" r:id="rId10" imgW="266400" imgH="25380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1" y="3212207"/>
                        <a:ext cx="454594" cy="4328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157695"/>
              </p:ext>
            </p:extLst>
          </p:nvPr>
        </p:nvGraphicFramePr>
        <p:xfrm>
          <a:off x="1331641" y="3923531"/>
          <a:ext cx="525172" cy="369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5" name="Формула" r:id="rId12" imgW="342720" imgH="241200" progId="Equation.3">
                  <p:embed/>
                </p:oleObj>
              </mc:Choice>
              <mc:Fallback>
                <p:oleObj name="Формула" r:id="rId12" imgW="3427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31641" y="3923531"/>
                        <a:ext cx="525172" cy="369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4067"/>
              </p:ext>
            </p:extLst>
          </p:nvPr>
        </p:nvGraphicFramePr>
        <p:xfrm>
          <a:off x="1331640" y="4331196"/>
          <a:ext cx="321940" cy="32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6" name="Формула" r:id="rId14" imgW="177480" imgH="177480" progId="Equation.3">
                  <p:embed/>
                </p:oleObj>
              </mc:Choice>
              <mc:Fallback>
                <p:oleObj name="Формула" r:id="rId14" imgW="17748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331640" y="4331196"/>
                        <a:ext cx="321940" cy="321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235325"/>
              </p:ext>
            </p:extLst>
          </p:nvPr>
        </p:nvGraphicFramePr>
        <p:xfrm>
          <a:off x="6410326" y="3975101"/>
          <a:ext cx="268262" cy="317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7" name="Формула" r:id="rId16" imgW="139680" imgH="164880" progId="Equation.3">
                  <p:embed/>
                </p:oleObj>
              </mc:Choice>
              <mc:Fallback>
                <p:oleObj name="Формула" r:id="rId16" imgW="139680" imgH="164880" progId="Equation.3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0326" y="3975101"/>
                        <a:ext cx="268262" cy="317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643248"/>
              </p:ext>
            </p:extLst>
          </p:nvPr>
        </p:nvGraphicFramePr>
        <p:xfrm>
          <a:off x="2506663" y="5032375"/>
          <a:ext cx="409153" cy="366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8" name="Формула" r:id="rId18" imgW="241200" imgH="215640" progId="Equation.3">
                  <p:embed/>
                </p:oleObj>
              </mc:Choice>
              <mc:Fallback>
                <p:oleObj name="Формула" r:id="rId18" imgW="241200" imgH="215640" progId="Equation.3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663" y="5032375"/>
                        <a:ext cx="409153" cy="3666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0756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Технический отчет «Обоснование радиационной стойкости стали </a:t>
            </a:r>
            <a:r>
              <a:rPr lang="ru-RU" sz="2000" b="1" dirty="0"/>
              <a:t>марки </a:t>
            </a:r>
            <a:r>
              <a:rPr lang="ru-RU" sz="2000" b="1" dirty="0" smtClean="0"/>
              <a:t>48-ТС вплоть до </a:t>
            </a:r>
            <a:r>
              <a:rPr lang="ru-RU" sz="2000" b="1" dirty="0" err="1" smtClean="0"/>
              <a:t>флюенса</a:t>
            </a:r>
            <a:r>
              <a:rPr lang="ru-RU" sz="2000" b="1" dirty="0" smtClean="0"/>
              <a:t> нейтронов 5∙10</a:t>
            </a:r>
            <a:r>
              <a:rPr lang="ru-RU" sz="2000" b="1" baseline="30000" dirty="0" smtClean="0"/>
              <a:t>20</a:t>
            </a:r>
            <a:r>
              <a:rPr lang="ru-RU" sz="2000" b="1" dirty="0" smtClean="0"/>
              <a:t> н/см</a:t>
            </a:r>
            <a:r>
              <a:rPr lang="ru-RU" sz="2000" b="1" baseline="30000" dirty="0" smtClean="0"/>
              <a:t>2</a:t>
            </a:r>
            <a:r>
              <a:rPr lang="ru-RU" sz="2000" b="1" dirty="0" smtClean="0"/>
              <a:t>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Методика расчета на сопротивление хрупкому разрушению корпусов РУ;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Технический отчет «Аналитическая оценка возможности продления срока эксплуатации корпусов реакторов а/л «Таймыр» и «Вайгач» из стали 48-ТС до </a:t>
            </a:r>
            <a:r>
              <a:rPr lang="ru-RU" sz="2000" b="1" dirty="0" err="1" smtClean="0"/>
              <a:t>флюенса</a:t>
            </a:r>
            <a:r>
              <a:rPr lang="ru-RU" sz="2000" b="1" dirty="0" smtClean="0"/>
              <a:t> </a:t>
            </a:r>
            <a:r>
              <a:rPr lang="ru-RU" sz="2000" b="1" dirty="0"/>
              <a:t>нейтронов 7,2 ∙10</a:t>
            </a:r>
            <a:r>
              <a:rPr lang="ru-RU" sz="2000" b="1" baseline="30000" dirty="0"/>
              <a:t>20</a:t>
            </a:r>
            <a:r>
              <a:rPr lang="ru-RU" sz="2000" b="1" dirty="0"/>
              <a:t> </a:t>
            </a:r>
            <a:r>
              <a:rPr lang="ru-RU" sz="2000" b="1" dirty="0" smtClean="0"/>
              <a:t>н/см</a:t>
            </a:r>
            <a:r>
              <a:rPr lang="ru-RU" sz="2000" b="1" baseline="30000" dirty="0" smtClean="0"/>
              <a:t>2 </a:t>
            </a:r>
            <a:r>
              <a:rPr lang="ru-RU" sz="2000" b="1" dirty="0" smtClean="0"/>
              <a:t>, включая прогноз радиационного </a:t>
            </a:r>
            <a:r>
              <a:rPr lang="ru-RU" sz="2000" b="1" dirty="0" err="1" smtClean="0"/>
              <a:t>охрупчивания</a:t>
            </a:r>
            <a:r>
              <a:rPr lang="ru-RU" sz="2000" b="1" dirty="0" smtClean="0"/>
              <a:t> материала вплоть до значений </a:t>
            </a:r>
            <a:r>
              <a:rPr lang="ru-RU" sz="2000" b="1" dirty="0" err="1" smtClean="0"/>
              <a:t>флюенса</a:t>
            </a:r>
            <a:r>
              <a:rPr lang="ru-RU" sz="2000" b="1" dirty="0" smtClean="0"/>
              <a:t> </a:t>
            </a:r>
            <a:r>
              <a:rPr lang="ru-RU" sz="2000" b="1" dirty="0"/>
              <a:t>7,2 ∙10</a:t>
            </a:r>
            <a:r>
              <a:rPr lang="ru-RU" sz="2000" b="1" baseline="30000" dirty="0"/>
              <a:t>20</a:t>
            </a:r>
            <a:r>
              <a:rPr lang="ru-RU" sz="2000" b="1" dirty="0"/>
              <a:t> н/см</a:t>
            </a:r>
            <a:r>
              <a:rPr lang="ru-RU" sz="2000" b="1" baseline="30000" dirty="0"/>
              <a:t>2 </a:t>
            </a:r>
            <a:r>
              <a:rPr lang="ru-RU" sz="2000" b="1" dirty="0" smtClean="0"/>
              <a:t>»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Обоснование повышенного радиационного ресурса корпусов реакторов атомных судов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653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Расчетный прогноз температуры ГИ до наработки 265 тыс. ч.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410361"/>
              </p:ext>
            </p:extLst>
          </p:nvPr>
        </p:nvGraphicFramePr>
        <p:xfrm>
          <a:off x="1364570" y="1124744"/>
          <a:ext cx="6447790" cy="152971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52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6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1060">
                <a:tc rowSpan="2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Атомный ледокол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694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Температура гидравлических испытаний </a:t>
                      </a:r>
                      <a:endParaRPr lang="ru-RU" sz="1200" dirty="0">
                        <a:effectLst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T</a:t>
                      </a:r>
                      <a:r>
                        <a:rPr lang="ru-RU" sz="1400" baseline="-25000" dirty="0" err="1">
                          <a:effectLst/>
                        </a:rPr>
                        <a:t>h</a:t>
                      </a:r>
                      <a:r>
                        <a:rPr lang="ru-RU" sz="1400" baseline="-25000" dirty="0">
                          <a:effectLst/>
                        </a:rPr>
                        <a:t>, </a:t>
                      </a:r>
                      <a:r>
                        <a:rPr lang="ru-RU" sz="1400" baseline="30000" dirty="0" err="1">
                          <a:effectLst/>
                        </a:rPr>
                        <a:t>о</a:t>
                      </a:r>
                      <a:r>
                        <a:rPr lang="ru-RU" sz="1400" dirty="0" err="1">
                          <a:effectLst/>
                        </a:rPr>
                        <a:t>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235 тыс. ч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265 тыс. ч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«Таймыр»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«Вайгач»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673345"/>
              </p:ext>
            </p:extLst>
          </p:nvPr>
        </p:nvGraphicFramePr>
        <p:xfrm>
          <a:off x="539552" y="3296900"/>
          <a:ext cx="8280919" cy="15722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30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8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0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29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Атомный ледокол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694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«Мокрый» отжиг при наработке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694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Температура «мокрого» отжига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r>
                        <a:rPr lang="ru-RU" sz="1400">
                          <a:effectLst/>
                        </a:rPr>
                        <a:t>15</a:t>
                      </a:r>
                      <a:r>
                        <a:rPr lang="ru-RU" sz="1400" baseline="30000">
                          <a:effectLst/>
                        </a:rPr>
                        <a:t> о</a:t>
                      </a:r>
                      <a:r>
                        <a:rPr lang="ru-RU" sz="1400">
                          <a:effectLst/>
                        </a:rPr>
                        <a:t>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r>
                        <a:rPr lang="ru-RU" sz="1400">
                          <a:effectLst/>
                        </a:rPr>
                        <a:t>30 </a:t>
                      </a:r>
                      <a:r>
                        <a:rPr lang="ru-RU" sz="1400" baseline="30000">
                          <a:effectLst/>
                        </a:rPr>
                        <a:t>о</a:t>
                      </a:r>
                      <a:r>
                        <a:rPr lang="ru-RU" sz="1400">
                          <a:effectLst/>
                        </a:rPr>
                        <a:t>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Температура гидравлических испытаний </a:t>
                      </a:r>
                      <a:endParaRPr lang="ru-RU" sz="1200" dirty="0">
                        <a:effectLst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Th</a:t>
                      </a:r>
                      <a:r>
                        <a:rPr lang="ru-RU" sz="1400" dirty="0">
                          <a:effectLst/>
                        </a:rPr>
                        <a:t> для наработки </a:t>
                      </a:r>
                      <a:r>
                        <a:rPr lang="ru-RU" sz="1400" u="sng" dirty="0">
                          <a:effectLst/>
                        </a:rPr>
                        <a:t>235</a:t>
                      </a:r>
                      <a:r>
                        <a:rPr lang="ru-RU" sz="1400" dirty="0">
                          <a:effectLst/>
                        </a:rPr>
                        <a:t> тыс. ч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«Таймыр»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217 тыс. ч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112</a:t>
                      </a:r>
                      <a:r>
                        <a:rPr lang="ru-RU" sz="1400" baseline="30000" dirty="0">
                          <a:effectLst/>
                        </a:rPr>
                        <a:t> </a:t>
                      </a:r>
                      <a:r>
                        <a:rPr lang="ru-RU" sz="1400" baseline="30000" dirty="0" err="1">
                          <a:effectLst/>
                        </a:rPr>
                        <a:t>о</a:t>
                      </a:r>
                      <a:r>
                        <a:rPr lang="ru-RU" sz="1400" dirty="0" err="1">
                          <a:effectLst/>
                        </a:rPr>
                        <a:t>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106</a:t>
                      </a:r>
                      <a:r>
                        <a:rPr lang="ru-RU" sz="1400" baseline="30000" dirty="0">
                          <a:effectLst/>
                        </a:rPr>
                        <a:t> </a:t>
                      </a:r>
                      <a:r>
                        <a:rPr lang="ru-RU" sz="1400" baseline="30000" dirty="0" err="1">
                          <a:effectLst/>
                        </a:rPr>
                        <a:t>о</a:t>
                      </a:r>
                      <a:r>
                        <a:rPr lang="ru-RU" sz="1400" dirty="0" err="1">
                          <a:effectLst/>
                        </a:rPr>
                        <a:t>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«Вайгач»</a:t>
                      </a:r>
                      <a:endParaRPr lang="ru-RU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207 тыс. ч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146</a:t>
                      </a:r>
                      <a:r>
                        <a:rPr lang="ru-RU" sz="1400" baseline="30000" dirty="0">
                          <a:effectLst/>
                        </a:rPr>
                        <a:t> </a:t>
                      </a:r>
                      <a:r>
                        <a:rPr lang="ru-RU" sz="1400" baseline="30000" dirty="0" err="1">
                          <a:effectLst/>
                        </a:rPr>
                        <a:t>о</a:t>
                      </a:r>
                      <a:r>
                        <a:rPr lang="ru-RU" sz="1400" dirty="0" err="1">
                          <a:effectLst/>
                        </a:rPr>
                        <a:t>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139</a:t>
                      </a:r>
                      <a:r>
                        <a:rPr lang="ru-RU" sz="1400" baseline="30000" dirty="0">
                          <a:effectLst/>
                        </a:rPr>
                        <a:t> </a:t>
                      </a:r>
                      <a:r>
                        <a:rPr lang="ru-RU" sz="1400" baseline="30000" dirty="0" err="1">
                          <a:effectLst/>
                        </a:rPr>
                        <a:t>о</a:t>
                      </a:r>
                      <a:r>
                        <a:rPr lang="ru-RU" sz="1400" dirty="0" err="1">
                          <a:effectLst/>
                        </a:rPr>
                        <a:t>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39552" y="5094133"/>
            <a:ext cx="8604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alibri" panose="020F0502020204030204" pitchFamily="34" charset="0"/>
              </a:rPr>
              <a:t>	С </a:t>
            </a:r>
            <a:r>
              <a:rPr lang="ru-RU" sz="1600" dirty="0">
                <a:latin typeface="Calibri" panose="020F0502020204030204" pitchFamily="34" charset="0"/>
              </a:rPr>
              <a:t>учетом максимальной фактической достигнутой температуры 1 контура значения ~ 170</a:t>
            </a:r>
            <a:r>
              <a:rPr lang="ru-RU" sz="1600" baseline="30000" dirty="0">
                <a:latin typeface="Calibri" panose="020F0502020204030204" pitchFamily="34" charset="0"/>
              </a:rPr>
              <a:t> </a:t>
            </a:r>
            <a:r>
              <a:rPr lang="ru-RU" sz="1600" baseline="30000" dirty="0" err="1">
                <a:latin typeface="Calibri" panose="020F0502020204030204" pitchFamily="34" charset="0"/>
              </a:rPr>
              <a:t>о</a:t>
            </a:r>
            <a:r>
              <a:rPr lang="ru-RU" sz="1600" dirty="0" err="1">
                <a:latin typeface="Calibri" panose="020F0502020204030204" pitchFamily="34" charset="0"/>
              </a:rPr>
              <a:t>С</a:t>
            </a:r>
            <a:r>
              <a:rPr lang="ru-RU" sz="1600" dirty="0">
                <a:latin typeface="Calibri" panose="020F0502020204030204" pitchFamily="34" charset="0"/>
              </a:rPr>
              <a:t>  за счет работы 4 ЦНПК на БС можно прогнозировать обеспечение радиационного ресурса КР до наработки </a:t>
            </a:r>
            <a:r>
              <a:rPr lang="ru-RU" sz="1600" dirty="0" smtClean="0">
                <a:latin typeface="Calibri" panose="020F0502020204030204" pitchFamily="34" charset="0"/>
              </a:rPr>
              <a:t>– 250 </a:t>
            </a:r>
            <a:r>
              <a:rPr lang="ru-RU" sz="1600" dirty="0" err="1" smtClean="0">
                <a:latin typeface="Calibri" panose="020F0502020204030204" pitchFamily="34" charset="0"/>
              </a:rPr>
              <a:t>т.ч</a:t>
            </a:r>
            <a:r>
              <a:rPr lang="ru-RU" sz="1600" dirty="0">
                <a:latin typeface="Calibri" panose="020F0502020204030204" pitchFamily="34" charset="0"/>
              </a:rPr>
              <a:t>. а/л «Вайгач», - </a:t>
            </a:r>
            <a:r>
              <a:rPr lang="ru-RU" sz="1600" dirty="0" smtClean="0">
                <a:latin typeface="Calibri" panose="020F0502020204030204" pitchFamily="34" charset="0"/>
              </a:rPr>
              <a:t>265 </a:t>
            </a:r>
            <a:r>
              <a:rPr lang="ru-RU" sz="1600" dirty="0" err="1" smtClean="0">
                <a:latin typeface="Calibri" panose="020F0502020204030204" pitchFamily="34" charset="0"/>
              </a:rPr>
              <a:t>т.ч</a:t>
            </a:r>
            <a:r>
              <a:rPr lang="ru-RU" sz="1600" dirty="0">
                <a:latin typeface="Calibri" panose="020F0502020204030204" pitchFamily="34" charset="0"/>
              </a:rPr>
              <a:t>. а/л «Таймыр» без применениям «мокрого отжига».</a:t>
            </a:r>
          </a:p>
        </p:txBody>
      </p:sp>
    </p:spTree>
    <p:extLst>
      <p:ext uri="{BB962C8B-B14F-4D97-AF65-F5344CB8AC3E}">
        <p14:creationId xmlns:p14="http://schemas.microsoft.com/office/powerpoint/2010/main" val="2597469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Продление радиационного ресурса КР до 265 </a:t>
            </a:r>
            <a:r>
              <a:rPr lang="ru-RU" dirty="0" err="1" smtClean="0"/>
              <a:t>тыс.ч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996380"/>
            <a:ext cx="8640959" cy="5183782"/>
          </a:xfrm>
        </p:spPr>
        <p:txBody>
          <a:bodyPr/>
          <a:lstStyle/>
          <a:p>
            <a:pPr marL="646113" lvl="1" indent="-285750" algn="just">
              <a:buFont typeface="Arial" panose="020B0604020202020204" pitchFamily="34" charset="0"/>
              <a:buChar char="•"/>
            </a:pPr>
            <a:r>
              <a:rPr lang="ru-RU" sz="1700" dirty="0" smtClean="0"/>
              <a:t>Разработаны аналитические </a:t>
            </a:r>
            <a:r>
              <a:rPr lang="ru-RU" sz="1700" dirty="0"/>
              <a:t>оценки возможности продления срока эксплуатации КР атомных ледоколов из стали 48-ТС до </a:t>
            </a:r>
            <a:r>
              <a:rPr lang="ru-RU" sz="1700" dirty="0" err="1"/>
              <a:t>флюенса</a:t>
            </a:r>
            <a:r>
              <a:rPr lang="ru-RU" sz="1700" dirty="0"/>
              <a:t> 7,2∙10</a:t>
            </a:r>
            <a:r>
              <a:rPr lang="ru-RU" sz="1700" baseline="30000" dirty="0"/>
              <a:t>20</a:t>
            </a:r>
            <a:r>
              <a:rPr lang="ru-RU" sz="1700" dirty="0"/>
              <a:t> н/см</a:t>
            </a:r>
            <a:r>
              <a:rPr lang="ru-RU" sz="1700" baseline="30000" dirty="0"/>
              <a:t>2</a:t>
            </a:r>
            <a:r>
              <a:rPr lang="ru-RU" sz="1700" dirty="0"/>
              <a:t>, включая прогноз степени </a:t>
            </a:r>
            <a:r>
              <a:rPr lang="ru-RU" sz="1700" dirty="0" err="1"/>
              <a:t>охрупчивания</a:t>
            </a:r>
            <a:r>
              <a:rPr lang="ru-RU" sz="1700" dirty="0"/>
              <a:t> материала в терминах сдвига температуры хрупкости в зависимости от </a:t>
            </a:r>
            <a:r>
              <a:rPr lang="ru-RU" sz="1700" dirty="0" err="1"/>
              <a:t>флюенса</a:t>
            </a:r>
            <a:r>
              <a:rPr lang="ru-RU" sz="1700" dirty="0"/>
              <a:t> нейтронов вплоть до 7,2∙10</a:t>
            </a:r>
            <a:r>
              <a:rPr lang="ru-RU" sz="1700" baseline="30000" dirty="0"/>
              <a:t>20</a:t>
            </a:r>
            <a:r>
              <a:rPr lang="ru-RU" sz="1700" dirty="0"/>
              <a:t> </a:t>
            </a:r>
            <a:r>
              <a:rPr lang="ru-RU" sz="1700" dirty="0" smtClean="0"/>
              <a:t>н/см</a:t>
            </a:r>
            <a:r>
              <a:rPr lang="ru-RU" sz="1700" baseline="30000" dirty="0" smtClean="0"/>
              <a:t>2</a:t>
            </a:r>
            <a:r>
              <a:rPr lang="ru-RU" sz="1700" dirty="0" smtClean="0"/>
              <a:t>;</a:t>
            </a:r>
          </a:p>
          <a:p>
            <a:pPr marL="646113" lvl="1" indent="-285750" algn="just">
              <a:buFont typeface="Arial" panose="020B0604020202020204" pitchFamily="34" charset="0"/>
              <a:buChar char="•"/>
            </a:pPr>
            <a:r>
              <a:rPr lang="ru-RU" sz="1700" dirty="0" smtClean="0"/>
              <a:t>В реакторе МИР проводится облучение </a:t>
            </a:r>
            <a:r>
              <a:rPr lang="ru-RU" sz="1700" dirty="0"/>
              <a:t>образцов (30 шт</a:t>
            </a:r>
            <a:r>
              <a:rPr lang="ru-RU" sz="1700" dirty="0" smtClean="0"/>
              <a:t>.), </a:t>
            </a:r>
            <a:r>
              <a:rPr lang="ru-RU" sz="1700" dirty="0"/>
              <a:t>из исходного корпусного материала – стали марки </a:t>
            </a:r>
            <a:r>
              <a:rPr lang="ru-RU" sz="1700" dirty="0" smtClean="0"/>
              <a:t>48-ТС </a:t>
            </a:r>
            <a:r>
              <a:rPr lang="ru-RU" sz="1700" dirty="0"/>
              <a:t>до </a:t>
            </a:r>
            <a:r>
              <a:rPr lang="ru-RU" sz="1700" dirty="0" err="1"/>
              <a:t>флюенса</a:t>
            </a:r>
            <a:r>
              <a:rPr lang="ru-RU" sz="1700" dirty="0"/>
              <a:t> ~7,2·10</a:t>
            </a:r>
            <a:r>
              <a:rPr lang="ru-RU" sz="1700" baseline="30000" dirty="0"/>
              <a:t>20</a:t>
            </a:r>
            <a:r>
              <a:rPr lang="ru-RU" sz="1700" dirty="0"/>
              <a:t> н/см</a:t>
            </a:r>
            <a:r>
              <a:rPr lang="ru-RU" sz="1700" baseline="30000" dirty="0"/>
              <a:t>2</a:t>
            </a:r>
            <a:r>
              <a:rPr lang="ru-RU" sz="1700" dirty="0"/>
              <a:t> в условиях близких, к условиям работы реакторов а/л </a:t>
            </a:r>
            <a:r>
              <a:rPr lang="ru-RU" sz="1700" dirty="0" smtClean="0"/>
              <a:t>;</a:t>
            </a:r>
            <a:endParaRPr lang="ru-RU" sz="1700" dirty="0"/>
          </a:p>
          <a:p>
            <a:pPr marL="646113" lvl="1" indent="-285750" algn="just">
              <a:buFont typeface="Arial" panose="020B0604020202020204" pitchFamily="34" charset="0"/>
              <a:buChar char="•"/>
            </a:pPr>
            <a:r>
              <a:rPr lang="ru-RU" sz="1700" dirty="0" smtClean="0"/>
              <a:t>Проведение </a:t>
            </a:r>
            <a:r>
              <a:rPr lang="ru-RU" sz="1700" dirty="0"/>
              <a:t>испытаний облученных образцов из стали марки 48-ТС, определение механических свойств, </a:t>
            </a:r>
            <a:r>
              <a:rPr lang="ru-RU" sz="1700" dirty="0" err="1"/>
              <a:t>трещиностойкости</a:t>
            </a:r>
            <a:r>
              <a:rPr lang="ru-RU" sz="1700" dirty="0"/>
              <a:t> металла после облучения и имитации «мокрого» отжига; построение дозовой зависимости и температурной зависимости </a:t>
            </a:r>
            <a:r>
              <a:rPr lang="ru-RU" sz="1700" dirty="0" err="1"/>
              <a:t>трещиностойкости</a:t>
            </a:r>
            <a:r>
              <a:rPr lang="ru-RU" sz="1700" dirty="0"/>
              <a:t> для обоснования повышенного радиационного ресурса КР; определение коэффициента восстановления свойств металла в результате компенсирующего мероприятия - «мокрого» </a:t>
            </a:r>
            <a:r>
              <a:rPr lang="ru-RU" sz="1700" dirty="0" smtClean="0"/>
              <a:t>отжига;</a:t>
            </a:r>
          </a:p>
          <a:p>
            <a:pPr marL="646113" lvl="1" indent="-285750" algn="just">
              <a:buFont typeface="Arial" panose="020B0604020202020204" pitchFamily="34" charset="0"/>
              <a:buChar char="•"/>
            </a:pPr>
            <a:r>
              <a:rPr lang="ru-RU" sz="1700" dirty="0" smtClean="0"/>
              <a:t>Разработка предложений </a:t>
            </a:r>
            <a:r>
              <a:rPr lang="ru-RU" sz="1700" dirty="0"/>
              <a:t>по номенклатуре компенсирующих мероприятий, направленных на повышение сопротивления хрупкому разрушению корпусов реакторов из стали марки 48-ТС для обеспечения продления срока эксплуатации атомных ледоколов до </a:t>
            </a:r>
            <a:r>
              <a:rPr lang="ru-RU" sz="1700" dirty="0" err="1"/>
              <a:t>флюенса</a:t>
            </a:r>
            <a:r>
              <a:rPr lang="ru-RU" sz="1700" dirty="0"/>
              <a:t> 7,2·10</a:t>
            </a:r>
            <a:r>
              <a:rPr lang="ru-RU" sz="1700" baseline="30000" dirty="0"/>
              <a:t>20</a:t>
            </a:r>
            <a:r>
              <a:rPr lang="ru-RU" sz="1700" dirty="0"/>
              <a:t> н/см</a:t>
            </a:r>
            <a:r>
              <a:rPr lang="ru-RU" sz="1700" baseline="30000" dirty="0"/>
              <a:t>2</a:t>
            </a:r>
            <a:r>
              <a:rPr lang="ru-RU" sz="1700" dirty="0"/>
              <a:t>. Разработка обосновывающих материалов о возможности продления ресурса корпусов реакторов до 265 тыс. ч. </a:t>
            </a:r>
          </a:p>
        </p:txBody>
      </p:sp>
    </p:spTree>
    <p:extLst>
      <p:ext uri="{BB962C8B-B14F-4D97-AF65-F5344CB8AC3E}">
        <p14:creationId xmlns:p14="http://schemas.microsoft.com/office/powerpoint/2010/main" val="187334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 descr="X:\Dep50\Федорин Владимир Павлович\РИТМ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68624"/>
            <a:ext cx="3312368" cy="467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981522"/>
            <a:ext cx="8353622" cy="518378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b="1" dirty="0" smtClean="0"/>
              <a:t>				</a:t>
            </a:r>
            <a:r>
              <a:rPr lang="ru-RU" sz="1600" b="1" dirty="0" smtClean="0"/>
              <a:t>Назначенный ресурс ПГБ </a:t>
            </a:r>
            <a:r>
              <a:rPr lang="ru-RU" sz="1600" b="1" dirty="0"/>
              <a:t>– 320 тыс. ч.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/>
              <a:t>				</a:t>
            </a:r>
            <a:r>
              <a:rPr lang="ru-RU" sz="1600" b="1" dirty="0" smtClean="0"/>
              <a:t>Назначенный срок службы ПГБ -   40 лет                                  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/>
              <a:t>				</a:t>
            </a:r>
            <a:r>
              <a:rPr lang="ru-RU" altLang="ru-RU" sz="1600" dirty="0" err="1" smtClean="0">
                <a:cs typeface="Times New Roman" pitchFamily="18" charset="0"/>
              </a:rPr>
              <a:t>Флюенс</a:t>
            </a:r>
            <a:r>
              <a:rPr lang="ru-RU" altLang="ru-RU" sz="1600" dirty="0" smtClean="0">
                <a:cs typeface="Times New Roman" pitchFamily="18" charset="0"/>
              </a:rPr>
              <a:t> нейтронов</a:t>
            </a:r>
          </a:p>
          <a:p>
            <a:pPr>
              <a:lnSpc>
                <a:spcPct val="150000"/>
              </a:lnSpc>
            </a:pPr>
            <a:r>
              <a:rPr lang="ru-RU" altLang="ru-RU" sz="1600" dirty="0" smtClean="0">
                <a:cs typeface="Times New Roman" pitchFamily="18" charset="0"/>
              </a:rPr>
              <a:t>                     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ru-RU" altLang="ru-RU" sz="1600" dirty="0">
                <a:cs typeface="Times New Roman" pitchFamily="18" charset="0"/>
              </a:rPr>
              <a:t>	</a:t>
            </a:r>
            <a:r>
              <a:rPr lang="ru-RU" altLang="ru-RU" sz="1600" dirty="0" smtClean="0">
                <a:cs typeface="Times New Roman" pitchFamily="18" charset="0"/>
              </a:rPr>
              <a:t>			</a:t>
            </a:r>
          </a:p>
          <a:p>
            <a:pPr marL="3409950" indent="3619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</a:rPr>
              <a:t>конструктивные изменения;</a:t>
            </a:r>
          </a:p>
          <a:p>
            <a:pPr marL="3730625" lvl="7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</a:rPr>
              <a:t>материаловедческие изменения</a:t>
            </a:r>
          </a:p>
          <a:p>
            <a:pPr lvl="7" indent="0">
              <a:lnSpc>
                <a:spcPct val="150000"/>
              </a:lnSpc>
              <a:buNone/>
            </a:pPr>
            <a:r>
              <a:rPr lang="ru-RU" sz="1600" dirty="0" smtClean="0"/>
              <a:t>     </a:t>
            </a:r>
            <a:r>
              <a:rPr lang="ru-RU" sz="1600" dirty="0" smtClean="0">
                <a:latin typeface="Calibri" panose="020F0502020204030204" pitchFamily="34" charset="0"/>
              </a:rPr>
              <a:t>15Х2МФА-А </a:t>
            </a:r>
            <a:r>
              <a:rPr lang="ru-RU" sz="1600" dirty="0" err="1" smtClean="0">
                <a:latin typeface="Calibri" panose="020F0502020204030204" pitchFamily="34" charset="0"/>
              </a:rPr>
              <a:t>мод.А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</a:rPr>
              <a:t>КП40 </a:t>
            </a:r>
            <a:r>
              <a:rPr lang="ru-RU" sz="1600" dirty="0" smtClean="0">
                <a:latin typeface="Calibri" panose="020F0502020204030204" pitchFamily="34" charset="0"/>
              </a:rPr>
              <a:t>ТУ 5.961-11060-2008;</a:t>
            </a:r>
          </a:p>
          <a:p>
            <a:pPr>
              <a:lnSpc>
                <a:spcPct val="150000"/>
              </a:lnSpc>
            </a:pPr>
            <a:endParaRPr lang="ru-RU" sz="1600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>
              <a:lnSpc>
                <a:spcPct val="200000"/>
              </a:lnSpc>
            </a:pPr>
            <a:endParaRPr lang="ru-RU" sz="16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Универсальный атомный ледокол (РИТМ-200) и ледокол Лидер (РИТМ-400)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252050"/>
              </p:ext>
            </p:extLst>
          </p:nvPr>
        </p:nvGraphicFramePr>
        <p:xfrm>
          <a:off x="5508104" y="5724101"/>
          <a:ext cx="1224136" cy="387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0" name="Формула" r:id="rId5" imgW="761760" imgH="241200" progId="Equation.3">
                  <p:embed/>
                </p:oleObj>
              </mc:Choice>
              <mc:Fallback>
                <p:oleObj name="Формула" r:id="rId5" imgW="7617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08104" y="5724101"/>
                        <a:ext cx="1224136" cy="387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786333"/>
              </p:ext>
            </p:extLst>
          </p:nvPr>
        </p:nvGraphicFramePr>
        <p:xfrm>
          <a:off x="3635896" y="4869160"/>
          <a:ext cx="5328591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9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%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u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Cu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%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9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-35</a:t>
                      </a:r>
                      <a:endParaRPr lang="ru-RU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0,007</a:t>
                      </a:r>
                      <a:endParaRPr lang="ru-RU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0,07</a:t>
                      </a:r>
                      <a:endParaRPr lang="ru-RU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300518"/>
              </p:ext>
            </p:extLst>
          </p:nvPr>
        </p:nvGraphicFramePr>
        <p:xfrm>
          <a:off x="4211960" y="4896163"/>
          <a:ext cx="627220" cy="33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1" name="Формула" r:id="rId7" imgW="431640" imgH="228600" progId="Equation.3">
                  <p:embed/>
                </p:oleObj>
              </mc:Choice>
              <mc:Fallback>
                <p:oleObj name="Формула" r:id="rId7" imgW="431640" imgH="2286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4896163"/>
                        <a:ext cx="627220" cy="333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289070"/>
              </p:ext>
            </p:extLst>
          </p:nvPr>
        </p:nvGraphicFramePr>
        <p:xfrm>
          <a:off x="4139952" y="2367920"/>
          <a:ext cx="460851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9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РИТМ-200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РИТМ-400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920"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1600" dirty="0" smtClean="0">
                          <a:cs typeface="Times New Roman" pitchFamily="18" charset="0"/>
                        </a:rPr>
                        <a:t>≤</a:t>
                      </a:r>
                      <a:r>
                        <a:rPr lang="ru-RU" altLang="ru-RU" sz="1600" dirty="0" smtClean="0">
                          <a:cs typeface="Times New Roman" pitchFamily="18" charset="0"/>
                        </a:rPr>
                        <a:t> </a:t>
                      </a:r>
                      <a:r>
                        <a:rPr lang="en-US" altLang="ru-RU" sz="1600" dirty="0" smtClean="0">
                          <a:cs typeface="Times New Roman" pitchFamily="18" charset="0"/>
                        </a:rPr>
                        <a:t>0,5·10</a:t>
                      </a:r>
                      <a:r>
                        <a:rPr lang="ru-RU" altLang="ru-RU" sz="1600" baseline="30000" dirty="0" smtClean="0">
                          <a:cs typeface="Times New Roman" pitchFamily="18" charset="0"/>
                        </a:rPr>
                        <a:t>24</a:t>
                      </a:r>
                      <a:r>
                        <a:rPr lang="en-US" altLang="ru-RU" sz="1600" dirty="0" smtClean="0"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600" dirty="0" err="1" smtClean="0">
                          <a:cs typeface="Times New Roman" pitchFamily="18" charset="0"/>
                        </a:rPr>
                        <a:t>нейтр</a:t>
                      </a:r>
                      <a:r>
                        <a:rPr lang="ru-RU" altLang="ru-RU" sz="1600" dirty="0" smtClean="0">
                          <a:cs typeface="Times New Roman" pitchFamily="18" charset="0"/>
                        </a:rPr>
                        <a:t>/м</a:t>
                      </a:r>
                      <a:r>
                        <a:rPr lang="ru-RU" altLang="ru-RU" sz="1600" baseline="30000" dirty="0" smtClean="0"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600" dirty="0" smtClean="0">
                          <a:cs typeface="Times New Roman" pitchFamily="18" charset="0"/>
                        </a:rPr>
                        <a:t>≤</a:t>
                      </a:r>
                      <a:r>
                        <a:rPr lang="ru-RU" altLang="ru-RU" sz="1600" dirty="0" smtClean="0">
                          <a:cs typeface="Times New Roman" pitchFamily="18" charset="0"/>
                        </a:rPr>
                        <a:t> 1</a:t>
                      </a:r>
                      <a:r>
                        <a:rPr lang="en-US" altLang="ru-RU" sz="1600" dirty="0" smtClean="0">
                          <a:cs typeface="Times New Roman" pitchFamily="18" charset="0"/>
                        </a:rPr>
                        <a:t>,</a:t>
                      </a:r>
                      <a:r>
                        <a:rPr lang="ru-RU" altLang="ru-RU" sz="1600" dirty="0" smtClean="0">
                          <a:cs typeface="Times New Roman" pitchFamily="18" charset="0"/>
                        </a:rPr>
                        <a:t>05</a:t>
                      </a:r>
                      <a:r>
                        <a:rPr lang="en-US" altLang="ru-RU" sz="1600" dirty="0" smtClean="0">
                          <a:cs typeface="Times New Roman" pitchFamily="18" charset="0"/>
                        </a:rPr>
                        <a:t>·10</a:t>
                      </a:r>
                      <a:r>
                        <a:rPr lang="ru-RU" altLang="ru-RU" sz="1600" baseline="30000" dirty="0" smtClean="0">
                          <a:cs typeface="Times New Roman" pitchFamily="18" charset="0"/>
                        </a:rPr>
                        <a:t>24</a:t>
                      </a:r>
                      <a:r>
                        <a:rPr lang="en-US" altLang="ru-RU" sz="1600" dirty="0" smtClean="0"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600" dirty="0" err="1" smtClean="0">
                          <a:cs typeface="Times New Roman" pitchFamily="18" charset="0"/>
                        </a:rPr>
                        <a:t>нейтр</a:t>
                      </a:r>
                      <a:r>
                        <a:rPr lang="ru-RU" altLang="ru-RU" sz="1600" dirty="0" smtClean="0">
                          <a:cs typeface="Times New Roman" pitchFamily="18" charset="0"/>
                        </a:rPr>
                        <a:t>/м</a:t>
                      </a:r>
                      <a:r>
                        <a:rPr lang="ru-RU" altLang="ru-RU" sz="1600" baseline="30000" dirty="0" smtClean="0">
                          <a:cs typeface="Times New Roman" pitchFamily="18" charset="0"/>
                        </a:rPr>
                        <a:t>2</a:t>
                      </a:r>
                      <a:endParaRPr lang="ru-RU" sz="1600" dirty="0" smtClean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194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413570"/>
            <a:ext cx="8640959" cy="5183782"/>
          </a:xfrm>
        </p:spPr>
        <p:txBody>
          <a:bodyPr/>
          <a:lstStyle/>
          <a:p>
            <a:pPr marL="285750" indent="-285750" algn="just" defTabSz="542925">
              <a:buFont typeface="Arial" panose="020B0604020202020204" pitchFamily="34" charset="0"/>
              <a:buChar char="•"/>
            </a:pPr>
            <a:r>
              <a:rPr lang="ru-RU" sz="1600" dirty="0" smtClean="0"/>
              <a:t>     </a:t>
            </a:r>
            <a:r>
              <a:rPr lang="ru-RU" sz="1800" dirty="0" smtClean="0"/>
              <a:t>После </a:t>
            </a:r>
            <a:r>
              <a:rPr lang="ru-RU" sz="1800" dirty="0"/>
              <a:t>проведения расчетно-экспериментальных исследований запланировано проведение комплекса работ по продлению радиационного ресурса корпусов реакторов </a:t>
            </a:r>
            <a:r>
              <a:rPr lang="ru-RU" sz="1800" dirty="0" smtClean="0"/>
              <a:t>а/л </a:t>
            </a:r>
            <a:r>
              <a:rPr lang="ru-RU" sz="1800" dirty="0"/>
              <a:t>«Таймыр» и «Вайгач» до 235 тыс. ч. и рассмотрению возможности эксплуатации до наработки 265 тыс. ч</a:t>
            </a:r>
            <a:r>
              <a:rPr lang="ru-RU" sz="1800" dirty="0" smtClean="0"/>
              <a:t>.</a:t>
            </a:r>
          </a:p>
          <a:p>
            <a:pPr marL="266700" lvl="1" indent="-266700" algn="just" defTabSz="542925">
              <a:buFont typeface="Arial" panose="020B0604020202020204" pitchFamily="34" charset="0"/>
              <a:buChar char="•"/>
            </a:pPr>
            <a:r>
              <a:rPr lang="ru-RU" sz="1800" dirty="0" smtClean="0"/>
              <a:t>     Конструктивные и материаловедческие изменения корпуса реактора ПГБ УАЛ РИТМ-200 и ледокола Лидера РИТМ-400 позволили обеспечить назначенный ресурс 320 </a:t>
            </a:r>
            <a:r>
              <a:rPr lang="ru-RU" sz="1800" dirty="0" err="1" smtClean="0"/>
              <a:t>тыс</a:t>
            </a:r>
            <a:r>
              <a:rPr lang="ru-RU" sz="1800" dirty="0" smtClean="0"/>
              <a:t> ч.</a:t>
            </a:r>
          </a:p>
          <a:p>
            <a:pPr marL="266700" lvl="1" indent="-266700" algn="just" defTabSz="542925">
              <a:buFont typeface="Arial" panose="020B0604020202020204" pitchFamily="34" charset="0"/>
              <a:buChar char="•"/>
            </a:pPr>
            <a:r>
              <a:rPr lang="ru-RU" sz="1800" dirty="0" smtClean="0"/>
              <a:t>     Разработанная </a:t>
            </a:r>
            <a:r>
              <a:rPr lang="ru-RU" sz="1800" dirty="0"/>
              <a:t>в АО «ОКБМ Африкантов» и ЦНИИ КМ «Прометей» методологии обоснования радиационного ресурса корпусов реакторов </a:t>
            </a:r>
            <a:r>
              <a:rPr lang="ru-RU" sz="1800" dirty="0" smtClean="0"/>
              <a:t>успешно используется при обосновании радиационного ресурса корпусов реакторов транспортных ЯЭУ.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75976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1" y="981522"/>
            <a:ext cx="8353623" cy="5183782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endParaRPr lang="ru-RU" altLang="ru-RU" sz="1600" dirty="0" smtClean="0"/>
          </a:p>
          <a:p>
            <a:pPr algn="ctr">
              <a:lnSpc>
                <a:spcPct val="200000"/>
              </a:lnSpc>
            </a:pPr>
            <a:endParaRPr lang="ru-RU" altLang="ru-RU" sz="1600" dirty="0"/>
          </a:p>
          <a:p>
            <a:pPr algn="ctr">
              <a:lnSpc>
                <a:spcPct val="200000"/>
              </a:lnSpc>
            </a:pPr>
            <a:endParaRPr lang="ru-RU" altLang="ru-RU" sz="1600" dirty="0" smtClean="0"/>
          </a:p>
          <a:p>
            <a:pPr algn="ctr">
              <a:lnSpc>
                <a:spcPct val="200000"/>
              </a:lnSpc>
            </a:pPr>
            <a:endParaRPr lang="en-US" altLang="ru-RU" sz="2400" dirty="0" smtClean="0">
              <a:solidFill>
                <a:srgbClr val="008CE2"/>
              </a:solidFill>
            </a:endParaRPr>
          </a:p>
          <a:p>
            <a:pPr algn="ctr">
              <a:lnSpc>
                <a:spcPct val="200000"/>
              </a:lnSpc>
            </a:pPr>
            <a:endParaRPr lang="en-US" altLang="ru-RU" sz="2400" dirty="0">
              <a:solidFill>
                <a:srgbClr val="008CE2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ru-RU" altLang="ru-RU" sz="2400" dirty="0" smtClean="0">
                <a:solidFill>
                  <a:srgbClr val="008CE2"/>
                </a:solidFill>
              </a:rPr>
              <a:t>СПАСИБО ЗА ВНИМАНИЕ!</a:t>
            </a:r>
            <a:endParaRPr lang="ru-RU" altLang="ru-RU" sz="2400" dirty="0">
              <a:solidFill>
                <a:srgbClr val="008CE2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ru-RU" altLang="ru-RU" sz="1600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ru-RU" altLang="ru-RU" sz="1600" dirty="0"/>
          </a:p>
          <a:p>
            <a:pPr>
              <a:lnSpc>
                <a:spcPct val="200000"/>
              </a:lnSpc>
            </a:pPr>
            <a:endParaRPr lang="ru-RU" sz="1600" dirty="0"/>
          </a:p>
        </p:txBody>
      </p:sp>
      <p:pic>
        <p:nvPicPr>
          <p:cNvPr id="5" name="Picture 2" descr="D:\Users\МАРИНА_диск Д\Стратегия_2017\!_Доклады к визитам\27.01.17_Визит Лихачева АЕ\материалы\фото\Лидер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" t="9360"/>
          <a:stretch/>
        </p:blipFill>
        <p:spPr bwMode="auto">
          <a:xfrm>
            <a:off x="1115616" y="1268760"/>
            <a:ext cx="6776879" cy="260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264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Нормативные характеристики </a:t>
            </a:r>
            <a:r>
              <a:rPr lang="ru-RU" dirty="0" err="1" smtClean="0"/>
              <a:t>трещиностойкости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/>
              <a:t>В Нормах прочности Н-ППУ-01 в расчетах КР на хрупкую прочность принята концепция «базовой» кривой.</a:t>
            </a:r>
          </a:p>
          <a:p>
            <a:r>
              <a:rPr lang="ru-RU" sz="1600" dirty="0" smtClean="0"/>
              <a:t>Для толщины образца </a:t>
            </a:r>
            <a:r>
              <a:rPr lang="en-US" altLang="ru-RU" sz="16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altLang="ru-RU" sz="16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1600" i="1" dirty="0">
                <a:latin typeface="Times New Roman" pitchFamily="18" charset="0"/>
                <a:cs typeface="Times New Roman" pitchFamily="18" charset="0"/>
              </a:rPr>
              <a:t>=150 </a:t>
            </a:r>
            <a:r>
              <a:rPr lang="ru-RU" altLang="ru-RU" sz="1600" i="1" dirty="0" smtClean="0">
                <a:latin typeface="Times New Roman" pitchFamily="18" charset="0"/>
                <a:cs typeface="Times New Roman" pitchFamily="18" charset="0"/>
              </a:rPr>
              <a:t>мм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и вероятности разрушения </a:t>
            </a:r>
            <a:r>
              <a:rPr lang="ru-RU" altLang="ru-RU" sz="1600" i="1" dirty="0" smtClean="0">
                <a:latin typeface="Times New Roman" pitchFamily="18" charset="0"/>
                <a:cs typeface="Times New Roman" pitchFamily="18" charset="0"/>
              </a:rPr>
              <a:t>Р=0,05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уравнение «базовой» кривой имеет вид:</a:t>
            </a:r>
            <a:endParaRPr lang="ru-RU" alt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 algn="ctr"/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600" dirty="0" smtClean="0">
                <a:cs typeface="Times New Roman" pitchFamily="18" charset="0"/>
              </a:rPr>
              <a:t>Для длины фронта постулируемой трещины </a:t>
            </a:r>
            <a:r>
              <a:rPr lang="en-US" altLang="ru-RU" sz="1600" i="1" dirty="0">
                <a:cs typeface="Times New Roman" pitchFamily="18" charset="0"/>
              </a:rPr>
              <a:t>B</a:t>
            </a:r>
            <a:r>
              <a:rPr lang="ru-RU" altLang="ru-RU" sz="1600" i="1" baseline="-25000" dirty="0">
                <a:cs typeface="Times New Roman" pitchFamily="18" charset="0"/>
              </a:rPr>
              <a:t>1</a:t>
            </a:r>
            <a:r>
              <a:rPr lang="ru-RU" altLang="ru-RU" sz="1600" i="1" dirty="0">
                <a:cs typeface="Times New Roman" pitchFamily="18" charset="0"/>
              </a:rPr>
              <a:t> ≠ </a:t>
            </a:r>
            <a:r>
              <a:rPr lang="ru-RU" altLang="ru-RU" sz="1600" i="1" dirty="0" smtClean="0">
                <a:cs typeface="Times New Roman" pitchFamily="18" charset="0"/>
              </a:rPr>
              <a:t>В </a:t>
            </a:r>
            <a:r>
              <a:rPr lang="ru-RU" altLang="ru-RU" sz="1600" dirty="0" smtClean="0">
                <a:cs typeface="Times New Roman" pitchFamily="18" charset="0"/>
              </a:rPr>
              <a:t>используется зависимость для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					             , </a:t>
            </a:r>
          </a:p>
          <a:p>
            <a:r>
              <a:rPr lang="ru-RU" altLang="ru-RU" dirty="0" smtClean="0">
                <a:cs typeface="Times New Roman" pitchFamily="18" charset="0"/>
              </a:rPr>
              <a:t>где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r>
              <a:rPr lang="ru-RU" altLang="ru-RU" sz="1600" dirty="0" smtClean="0">
                <a:cs typeface="Times New Roman" pitchFamily="18" charset="0"/>
              </a:rPr>
              <a:t>Учет радиационного </a:t>
            </a:r>
            <a:r>
              <a:rPr lang="ru-RU" altLang="ru-RU" sz="1600" dirty="0" err="1" smtClean="0">
                <a:cs typeface="Times New Roman" pitchFamily="18" charset="0"/>
              </a:rPr>
              <a:t>охрупчивания</a:t>
            </a:r>
            <a:r>
              <a:rPr lang="ru-RU" altLang="ru-RU" sz="1600" dirty="0" smtClean="0">
                <a:cs typeface="Times New Roman" pitchFamily="18" charset="0"/>
              </a:rPr>
              <a:t> согласно концепции «базовой» кривой проводится </a:t>
            </a:r>
          </a:p>
          <a:p>
            <a:r>
              <a:rPr lang="ru-RU" altLang="ru-RU" sz="1600" dirty="0" smtClean="0">
                <a:cs typeface="Times New Roman" pitchFamily="18" charset="0"/>
              </a:rPr>
              <a:t>параллельным сдвигом кривой               по шкале температур 	на величину           .</a:t>
            </a:r>
          </a:p>
          <a:p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275324"/>
              </p:ext>
            </p:extLst>
          </p:nvPr>
        </p:nvGraphicFramePr>
        <p:xfrm>
          <a:off x="2627784" y="2420888"/>
          <a:ext cx="3576284" cy="402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3" name="Формула" r:id="rId4" imgW="2031840" imgH="228600" progId="Equation.3">
                  <p:embed/>
                </p:oleObj>
              </mc:Choice>
              <mc:Fallback>
                <p:oleObj name="Формула" r:id="rId4" imgW="20318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27784" y="2420888"/>
                        <a:ext cx="3576284" cy="402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139685"/>
              </p:ext>
            </p:extLst>
          </p:nvPr>
        </p:nvGraphicFramePr>
        <p:xfrm>
          <a:off x="6372200" y="2407040"/>
          <a:ext cx="1080120" cy="37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4" name="Формула" r:id="rId6" imgW="660240" imgH="228600" progId="Equation.3">
                  <p:embed/>
                </p:oleObj>
              </mc:Choice>
              <mc:Fallback>
                <p:oleObj name="Формула" r:id="rId6" imgW="6602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72200" y="2407040"/>
                        <a:ext cx="1080120" cy="373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58941"/>
              </p:ext>
            </p:extLst>
          </p:nvPr>
        </p:nvGraphicFramePr>
        <p:xfrm>
          <a:off x="7668344" y="2780928"/>
          <a:ext cx="576263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5" name="Формула" r:id="rId8" imgW="342720" imgH="457200" progId="Equation.3">
                  <p:embed/>
                </p:oleObj>
              </mc:Choice>
              <mc:Fallback>
                <p:oleObj name="Формула" r:id="rId8" imgW="342720" imgH="457200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2780928"/>
                        <a:ext cx="576263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452580"/>
              </p:ext>
            </p:extLst>
          </p:nvPr>
        </p:nvGraphicFramePr>
        <p:xfrm>
          <a:off x="3635896" y="3566591"/>
          <a:ext cx="2255837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6" name="Формула" r:id="rId10" imgW="1371600" imgH="482400" progId="Equation.3">
                  <p:embed/>
                </p:oleObj>
              </mc:Choice>
              <mc:Fallback>
                <p:oleObj name="Формула" r:id="rId10" imgW="137160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3566591"/>
                        <a:ext cx="2255837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705614"/>
              </p:ext>
            </p:extLst>
          </p:nvPr>
        </p:nvGraphicFramePr>
        <p:xfrm>
          <a:off x="840953" y="4293096"/>
          <a:ext cx="207486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7" name="Формула" r:id="rId12" imgW="1244520" imgH="241200" progId="Equation.3">
                  <p:embed/>
                </p:oleObj>
              </mc:Choice>
              <mc:Fallback>
                <p:oleObj name="Формула" r:id="rId12" imgW="12445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40953" y="4293096"/>
                        <a:ext cx="2074863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539102"/>
              </p:ext>
            </p:extLst>
          </p:nvPr>
        </p:nvGraphicFramePr>
        <p:xfrm>
          <a:off x="3338339" y="4653136"/>
          <a:ext cx="57626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8" name="Формула" r:id="rId14" imgW="342720" imgH="457200" progId="Equation.3">
                  <p:embed/>
                </p:oleObj>
              </mc:Choice>
              <mc:Fallback>
                <p:oleObj name="Формула" r:id="rId14" imgW="342720" imgH="457200" progId="Equation.3">
                  <p:embed/>
                  <p:pic>
                    <p:nvPicPr>
                      <p:cNvPr id="0" name="Объект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339" y="4653136"/>
                        <a:ext cx="576263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007125"/>
              </p:ext>
            </p:extLst>
          </p:nvPr>
        </p:nvGraphicFramePr>
        <p:xfrm>
          <a:off x="5809853" y="5104234"/>
          <a:ext cx="28257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9" name="Формула" r:id="rId16" imgW="139680" imgH="164880" progId="Equation.3">
                  <p:embed/>
                </p:oleObj>
              </mc:Choice>
              <mc:Fallback>
                <p:oleObj name="Формула" r:id="rId16" imgW="139680" imgH="164880" progId="Equation.3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9853" y="5104234"/>
                        <a:ext cx="282575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840996"/>
              </p:ext>
            </p:extLst>
          </p:nvPr>
        </p:nvGraphicFramePr>
        <p:xfrm>
          <a:off x="7082755" y="5060801"/>
          <a:ext cx="5905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0" name="Формула" r:id="rId18" imgW="291960" imgH="215640" progId="Equation.3">
                  <p:embed/>
                </p:oleObj>
              </mc:Choice>
              <mc:Fallback>
                <p:oleObj name="Формула" r:id="rId18" imgW="291960" imgH="215640" progId="Equation.3">
                  <p:embed/>
                  <p:pic>
                    <p:nvPicPr>
                      <p:cNvPr id="0" name="Объект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2755" y="5060801"/>
                        <a:ext cx="59055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4059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Критическая температура хрупкости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1" y="1053530"/>
            <a:ext cx="8353623" cy="4967758"/>
          </a:xfrm>
        </p:spPr>
        <p:txBody>
          <a:bodyPr/>
          <a:lstStyle/>
          <a:p>
            <a:r>
              <a:rPr lang="ru-RU" altLang="ru-RU" sz="1600" dirty="0" smtClean="0">
                <a:cs typeface="Times New Roman" pitchFamily="18" charset="0"/>
              </a:rPr>
              <a:t>Критическая температура хрупкости  (КТХ) определяется из выражения: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,</a:t>
            </a:r>
          </a:p>
          <a:p>
            <a:r>
              <a:rPr lang="ru-RU" altLang="ru-RU" sz="1600" dirty="0" smtClean="0">
                <a:cs typeface="Times New Roman" pitchFamily="18" charset="0"/>
              </a:rPr>
              <a:t>где         - КТХ в исходном состоянии, принимается по ТУ или сертификатным данным, </a:t>
            </a:r>
            <a:r>
              <a:rPr lang="ru-RU" altLang="ru-RU" sz="1600" dirty="0" smtClean="0">
                <a:cs typeface="GreekC"/>
              </a:rPr>
              <a:t>°С;</a:t>
            </a:r>
          </a:p>
          <a:p>
            <a:pPr algn="just">
              <a:lnSpc>
                <a:spcPct val="100000"/>
              </a:lnSpc>
            </a:pPr>
            <a:r>
              <a:rPr lang="ru-RU" altLang="ru-RU" sz="1600" dirty="0" smtClean="0">
                <a:cs typeface="Times New Roman" pitchFamily="18" charset="0"/>
              </a:rPr>
              <a:t>                              - сдвиги КТХ вследствие термического старения и циклической повреждаемости, соответственно, </a:t>
            </a:r>
            <a:r>
              <a:rPr lang="ru-RU" altLang="ru-RU" sz="1600" dirty="0">
                <a:cs typeface="GreekC"/>
              </a:rPr>
              <a:t>°С</a:t>
            </a:r>
            <a:r>
              <a:rPr lang="ru-RU" altLang="ru-RU" sz="1600" dirty="0" smtClean="0">
                <a:cs typeface="GreekC"/>
              </a:rPr>
              <a:t>;</a:t>
            </a:r>
            <a:r>
              <a:rPr lang="ru-RU" altLang="ru-RU" sz="1600" dirty="0" smtClean="0">
                <a:cs typeface="Times New Roman" pitchFamily="18" charset="0"/>
              </a:rPr>
              <a:t>      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ru-RU" altLang="ru-RU" sz="1600" dirty="0">
                <a:cs typeface="Times New Roman" pitchFamily="18" charset="0"/>
              </a:rPr>
              <a:t> </a:t>
            </a:r>
            <a:r>
              <a:rPr lang="ru-RU" altLang="ru-RU" sz="1600" dirty="0" smtClean="0">
                <a:cs typeface="Times New Roman" pitchFamily="18" charset="0"/>
              </a:rPr>
              <a:t>                                                     - сдвиг КТХ за счет облучения потоком быстрых нейтронов, </a:t>
            </a:r>
            <a:endParaRPr lang="ru-RU" altLang="ru-RU" sz="1600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altLang="ru-RU" sz="1600" dirty="0" smtClean="0">
                <a:cs typeface="Times New Roman" pitchFamily="18" charset="0"/>
              </a:rPr>
              <a:t>зависит от температуры облучения        и химического состава стали.</a:t>
            </a:r>
          </a:p>
          <a:p>
            <a:pPr>
              <a:lnSpc>
                <a:spcPct val="150000"/>
              </a:lnSpc>
            </a:pPr>
            <a:r>
              <a:rPr lang="ru-RU" altLang="ru-RU" sz="1600" dirty="0" smtClean="0">
                <a:cs typeface="Times New Roman" pitchFamily="18" charset="0"/>
              </a:rPr>
              <a:t>При                                                и значениях </a:t>
            </a:r>
            <a:r>
              <a:rPr lang="ru-RU" altLang="ru-RU" sz="1600" dirty="0" err="1" smtClean="0">
                <a:cs typeface="Times New Roman" pitchFamily="18" charset="0"/>
              </a:rPr>
              <a:t>флюенса</a:t>
            </a:r>
            <a:r>
              <a:rPr lang="ru-RU" altLang="ru-RU" sz="1600" dirty="0" smtClean="0">
                <a:cs typeface="Times New Roman" pitchFamily="18" charset="0"/>
              </a:rPr>
              <a:t> нейтронов </a:t>
            </a:r>
            <a:r>
              <a:rPr lang="ru-RU" sz="1600" dirty="0"/>
              <a:t>≤ </a:t>
            </a:r>
            <a:r>
              <a:rPr lang="ru-RU" sz="1600" dirty="0" smtClean="0"/>
              <a:t>3∙10</a:t>
            </a:r>
            <a:r>
              <a:rPr lang="ru-RU" sz="1600" baseline="30000" dirty="0" smtClean="0"/>
              <a:t>20</a:t>
            </a:r>
            <a:r>
              <a:rPr lang="ru-RU" sz="1600" dirty="0" smtClean="0"/>
              <a:t> </a:t>
            </a:r>
            <a:r>
              <a:rPr lang="ru-RU" sz="1600" dirty="0"/>
              <a:t>н/см</a:t>
            </a:r>
            <a:r>
              <a:rPr lang="ru-RU" sz="1600" baseline="30000" dirty="0"/>
              <a:t>2 </a:t>
            </a:r>
            <a:r>
              <a:rPr lang="ru-RU" sz="1600" dirty="0" smtClean="0">
                <a:cs typeface="Times New Roman" pitchFamily="18" charset="0"/>
              </a:rPr>
              <a:t>для</a:t>
            </a:r>
            <a:r>
              <a:rPr lang="ru-RU" sz="1600" baseline="30000" dirty="0" smtClean="0">
                <a:cs typeface="Times New Roman" pitchFamily="18" charset="0"/>
              </a:rPr>
              <a:t> </a:t>
            </a:r>
            <a:r>
              <a:rPr lang="ru-RU" sz="1600" dirty="0" smtClean="0">
                <a:cs typeface="Times New Roman" pitchFamily="18" charset="0"/>
              </a:rPr>
              <a:t>сталей 48-ТС:</a:t>
            </a:r>
          </a:p>
          <a:p>
            <a:pPr>
              <a:lnSpc>
                <a:spcPct val="100000"/>
              </a:lnSpc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723355"/>
              </p:ext>
            </p:extLst>
          </p:nvPr>
        </p:nvGraphicFramePr>
        <p:xfrm>
          <a:off x="3382963" y="1443187"/>
          <a:ext cx="29273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9" name="Формула" r:id="rId4" imgW="1663560" imgH="228600" progId="Equation.3">
                  <p:embed/>
                </p:oleObj>
              </mc:Choice>
              <mc:Fallback>
                <p:oleObj name="Формула" r:id="rId4" imgW="1663560" imgH="228600" progId="Equation.3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963" y="1443187"/>
                        <a:ext cx="2927350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116717"/>
              </p:ext>
            </p:extLst>
          </p:nvPr>
        </p:nvGraphicFramePr>
        <p:xfrm>
          <a:off x="899592" y="1799262"/>
          <a:ext cx="360040" cy="381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0" name="Формула" r:id="rId6" imgW="215640" imgH="228600" progId="Equation.3">
                  <p:embed/>
                </p:oleObj>
              </mc:Choice>
              <mc:Fallback>
                <p:oleObj name="Формула" r:id="rId6" imgW="2156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9592" y="1799262"/>
                        <a:ext cx="360040" cy="381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258947"/>
              </p:ext>
            </p:extLst>
          </p:nvPr>
        </p:nvGraphicFramePr>
        <p:xfrm>
          <a:off x="856779" y="2204864"/>
          <a:ext cx="978917" cy="374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1" name="Формула" r:id="rId8" imgW="596880" imgH="228600" progId="Equation.3">
                  <p:embed/>
                </p:oleObj>
              </mc:Choice>
              <mc:Fallback>
                <p:oleObj name="Формула" r:id="rId8" imgW="5968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56779" y="2204864"/>
                        <a:ext cx="978917" cy="374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69315"/>
              </p:ext>
            </p:extLst>
          </p:nvPr>
        </p:nvGraphicFramePr>
        <p:xfrm>
          <a:off x="828675" y="2605088"/>
          <a:ext cx="2375173" cy="90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2" name="Формула" r:id="rId10" imgW="1422360" imgH="545760" progId="Equation.3">
                  <p:embed/>
                </p:oleObj>
              </mc:Choice>
              <mc:Fallback>
                <p:oleObj name="Формула" r:id="rId10" imgW="1422360" imgH="5457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28675" y="2605088"/>
                        <a:ext cx="2375173" cy="909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7365"/>
              </p:ext>
            </p:extLst>
          </p:nvPr>
        </p:nvGraphicFramePr>
        <p:xfrm>
          <a:off x="3648075" y="3428678"/>
          <a:ext cx="31591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3" name="Формула" r:id="rId12" imgW="190440" imgH="215640" progId="Equation.3">
                  <p:embed/>
                </p:oleObj>
              </mc:Choice>
              <mc:Fallback>
                <p:oleObj name="Формула" r:id="rId12" imgW="190440" imgH="21564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3428678"/>
                        <a:ext cx="31591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533458"/>
              </p:ext>
            </p:extLst>
          </p:nvPr>
        </p:nvGraphicFramePr>
        <p:xfrm>
          <a:off x="960141" y="3942581"/>
          <a:ext cx="2027683" cy="347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4" name="Формула" r:id="rId14" imgW="1269720" imgH="215640" progId="Equation.3">
                  <p:embed/>
                </p:oleObj>
              </mc:Choice>
              <mc:Fallback>
                <p:oleObj name="Формула" r:id="rId14" imgW="1269720" imgH="215640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141" y="3942581"/>
                        <a:ext cx="2027683" cy="347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429833"/>
              </p:ext>
            </p:extLst>
          </p:nvPr>
        </p:nvGraphicFramePr>
        <p:xfrm>
          <a:off x="611560" y="4725144"/>
          <a:ext cx="828092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Стадия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расчета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Материал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i="1" baseline="-250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ru-RU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800" b="1" i="1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endParaRPr lang="ru-RU" sz="1800" b="1" i="1" kern="1200" baseline="-25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Эксплуатация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48ТС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049629"/>
              </p:ext>
            </p:extLst>
          </p:nvPr>
        </p:nvGraphicFramePr>
        <p:xfrm>
          <a:off x="5292080" y="5157316"/>
          <a:ext cx="3353281" cy="287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5" name="Формула" r:id="rId16" imgW="2514600" imgH="215640" progId="Equation.3">
                  <p:embed/>
                </p:oleObj>
              </mc:Choice>
              <mc:Fallback>
                <p:oleObj name="Формула" r:id="rId16" imgW="25146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292080" y="5157316"/>
                        <a:ext cx="3353281" cy="2879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7427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Сдвиг критической температуры хрупкости стали 48-ТС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" y="692696"/>
            <a:ext cx="513865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2267" y="5159563"/>
            <a:ext cx="4656275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dirty="0">
                <a:latin typeface="Calibri" panose="020F0502020204030204" pitchFamily="34" charset="0"/>
              </a:rPr>
              <a:t>Нормативная дозовая зависимость (</a:t>
            </a:r>
            <a:r>
              <a:rPr lang="ru-RU" sz="1300" dirty="0" smtClean="0">
                <a:latin typeface="Calibri" panose="020F0502020204030204" pitchFamily="34" charset="0"/>
              </a:rPr>
              <a:t>1) и </a:t>
            </a:r>
            <a:r>
              <a:rPr lang="ru-RU" sz="1300" dirty="0">
                <a:latin typeface="Calibri" panose="020F0502020204030204" pitchFamily="34" charset="0"/>
              </a:rPr>
              <a:t>дозовая </a:t>
            </a:r>
            <a:r>
              <a:rPr lang="ru-RU" sz="1300" dirty="0" smtClean="0">
                <a:latin typeface="Calibri" panose="020F0502020204030204" pitchFamily="34" charset="0"/>
              </a:rPr>
              <a:t>зависимость</a:t>
            </a:r>
          </a:p>
          <a:p>
            <a:pPr algn="ctr"/>
            <a:r>
              <a:rPr lang="ru-RU" sz="1300" dirty="0" smtClean="0">
                <a:latin typeface="Calibri" panose="020F0502020204030204" pitchFamily="34" charset="0"/>
              </a:rPr>
              <a:t>радиационного </a:t>
            </a:r>
            <a:r>
              <a:rPr lang="ru-RU" sz="1300" dirty="0" err="1" smtClean="0">
                <a:latin typeface="Calibri" panose="020F0502020204030204" pitchFamily="34" charset="0"/>
              </a:rPr>
              <a:t>охрупчивания</a:t>
            </a:r>
            <a:r>
              <a:rPr lang="ru-RU" sz="1300" dirty="0" smtClean="0">
                <a:latin typeface="Calibri" panose="020F0502020204030204" pitchFamily="34" charset="0"/>
              </a:rPr>
              <a:t> стали 15Х2МФА разных плавок</a:t>
            </a:r>
          </a:p>
          <a:p>
            <a:pPr algn="ctr"/>
            <a:r>
              <a:rPr lang="ru-RU" sz="1300" dirty="0" smtClean="0">
                <a:latin typeface="Calibri" panose="020F0502020204030204" pitchFamily="34" charset="0"/>
              </a:rPr>
              <a:t> после </a:t>
            </a:r>
            <a:r>
              <a:rPr lang="ru-RU" sz="1300" dirty="0">
                <a:latin typeface="Calibri" panose="020F0502020204030204" pitchFamily="34" charset="0"/>
              </a:rPr>
              <a:t>нейтронного облучения </a:t>
            </a:r>
            <a:r>
              <a:rPr lang="ru-RU" sz="1300" dirty="0" smtClean="0">
                <a:latin typeface="Calibri" panose="020F0502020204030204" pitchFamily="34" charset="0"/>
              </a:rPr>
              <a:t>в реакторах ВВР-М, СМ-2 и РБТ,</a:t>
            </a:r>
          </a:p>
          <a:p>
            <a:pPr algn="ctr"/>
            <a:r>
              <a:rPr lang="ru-RU" sz="1300" dirty="0" smtClean="0">
                <a:latin typeface="Calibri" panose="020F0502020204030204" pitchFamily="34" charset="0"/>
              </a:rPr>
              <a:t> а также ОС и МКР, облученных в реакторах ВВЭР-440 при</a:t>
            </a:r>
          </a:p>
          <a:p>
            <a:pPr algn="ctr"/>
            <a:r>
              <a:rPr lang="ru-RU" sz="1300" dirty="0" smtClean="0">
                <a:latin typeface="Calibri" panose="020F0502020204030204" pitchFamily="34" charset="0"/>
              </a:rPr>
              <a:t> </a:t>
            </a:r>
            <a:r>
              <a:rPr lang="ru-RU" sz="1300" dirty="0">
                <a:latin typeface="Calibri" panose="020F0502020204030204" pitchFamily="34" charset="0"/>
              </a:rPr>
              <a:t>температуре (265</a:t>
            </a:r>
            <a:r>
              <a:rPr lang="ru-RU" sz="1300" dirty="0" smtClean="0">
                <a:latin typeface="Calibri" panose="020F0502020204030204" pitchFamily="34" charset="0"/>
                <a:sym typeface="Symbol"/>
              </a:rPr>
              <a:t>10</a:t>
            </a:r>
            <a:r>
              <a:rPr lang="ru-RU" sz="1300" dirty="0" smtClean="0">
                <a:latin typeface="Calibri" panose="020F0502020204030204" pitchFamily="34" charset="0"/>
              </a:rPr>
              <a:t>)</a:t>
            </a:r>
            <a:r>
              <a:rPr lang="ru-RU" sz="1300" baseline="30000" dirty="0" smtClean="0">
                <a:latin typeface="Calibri" panose="020F0502020204030204" pitchFamily="34" charset="0"/>
              </a:rPr>
              <a:t>0</a:t>
            </a:r>
            <a:r>
              <a:rPr lang="ru-RU" sz="1300" dirty="0" smtClean="0">
                <a:latin typeface="Calibri" panose="020F0502020204030204" pitchFamily="34" charset="0"/>
              </a:rPr>
              <a:t>С (2)</a:t>
            </a:r>
            <a:endParaRPr lang="ru-RU" sz="1300" dirty="0">
              <a:latin typeface="Calibri" panose="020F0502020204030204" pitchFamily="34" charset="0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401" y="711746"/>
            <a:ext cx="5100974" cy="482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27984" y="5207188"/>
            <a:ext cx="494550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Calibri" panose="020F0502020204030204" pitchFamily="34" charset="0"/>
              </a:rPr>
              <a:t>Нормативная дозовая зависимость (</a:t>
            </a:r>
            <a:r>
              <a:rPr lang="ru-RU" sz="1300" dirty="0" smtClean="0">
                <a:latin typeface="Calibri" panose="020F0502020204030204" pitchFamily="34" charset="0"/>
              </a:rPr>
              <a:t>1) и </a:t>
            </a:r>
            <a:r>
              <a:rPr lang="ru-RU" sz="1300" dirty="0">
                <a:latin typeface="Calibri" panose="020F0502020204030204" pitchFamily="34" charset="0"/>
              </a:rPr>
              <a:t>дозовая </a:t>
            </a:r>
            <a:r>
              <a:rPr lang="ru-RU" sz="1300" dirty="0" smtClean="0">
                <a:latin typeface="Calibri" panose="020F0502020204030204" pitchFamily="34" charset="0"/>
              </a:rPr>
              <a:t>зависимость радиационного </a:t>
            </a:r>
            <a:r>
              <a:rPr lang="ru-RU" sz="1300" dirty="0" err="1" smtClean="0">
                <a:latin typeface="Calibri" panose="020F0502020204030204" pitchFamily="34" charset="0"/>
              </a:rPr>
              <a:t>охрупчивания</a:t>
            </a:r>
            <a:r>
              <a:rPr lang="ru-RU" sz="1300" dirty="0" smtClean="0">
                <a:latin typeface="Calibri" panose="020F0502020204030204" pitchFamily="34" charset="0"/>
              </a:rPr>
              <a:t> разных плавок стали 15Х2МФА  после </a:t>
            </a:r>
            <a:r>
              <a:rPr lang="ru-RU" sz="1300" dirty="0">
                <a:latin typeface="Calibri" panose="020F0502020204030204" pitchFamily="34" charset="0"/>
              </a:rPr>
              <a:t>нейтронного облучения </a:t>
            </a:r>
            <a:r>
              <a:rPr lang="ru-RU" sz="1300" dirty="0" smtClean="0">
                <a:latin typeface="Calibri" panose="020F0502020204030204" pitchFamily="34" charset="0"/>
              </a:rPr>
              <a:t>в реакторах ВВР-М, СМ-2, РБТ и РБМК при температуре </a:t>
            </a:r>
            <a:r>
              <a:rPr lang="ru-RU" sz="1300" dirty="0">
                <a:latin typeface="Calibri" panose="020F0502020204030204" pitchFamily="34" charset="0"/>
              </a:rPr>
              <a:t>(</a:t>
            </a:r>
            <a:r>
              <a:rPr lang="ru-RU" sz="1300" dirty="0" smtClean="0">
                <a:latin typeface="Calibri" panose="020F0502020204030204" pitchFamily="34" charset="0"/>
              </a:rPr>
              <a:t>290</a:t>
            </a:r>
            <a:r>
              <a:rPr lang="ru-RU" sz="1300" dirty="0" smtClean="0">
                <a:latin typeface="Calibri" panose="020F0502020204030204" pitchFamily="34" charset="0"/>
                <a:sym typeface="Symbol"/>
              </a:rPr>
              <a:t>10</a:t>
            </a:r>
            <a:r>
              <a:rPr lang="ru-RU" sz="1300" dirty="0" smtClean="0">
                <a:latin typeface="Calibri" panose="020F0502020204030204" pitchFamily="34" charset="0"/>
              </a:rPr>
              <a:t>)</a:t>
            </a:r>
            <a:r>
              <a:rPr lang="ru-RU" sz="1300" baseline="30000" dirty="0" smtClean="0">
                <a:latin typeface="Calibri" panose="020F0502020204030204" pitchFamily="34" charset="0"/>
              </a:rPr>
              <a:t>0</a:t>
            </a:r>
            <a:r>
              <a:rPr lang="ru-RU" sz="1300" dirty="0" smtClean="0">
                <a:latin typeface="Calibri" panose="020F0502020204030204" pitchFamily="34" charset="0"/>
              </a:rPr>
              <a:t>С и натурного металла КР а/л «Ленин» (2)</a:t>
            </a:r>
            <a:endParaRPr lang="ru-RU" sz="13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630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Концепция «</a:t>
            </a:r>
            <a:r>
              <a:rPr lang="en-US" dirty="0" smtClean="0"/>
              <a:t>UNIFIED CURVE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1" y="4581128"/>
            <a:ext cx="8353623" cy="1584176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ru-RU" sz="1600" dirty="0" smtClean="0"/>
          </a:p>
          <a:p>
            <a:pPr algn="ctr">
              <a:lnSpc>
                <a:spcPct val="150000"/>
              </a:lnSpc>
            </a:pPr>
            <a:r>
              <a:rPr lang="ru-RU" dirty="0" smtClean="0"/>
              <a:t>Экспериментальные данные и кривые </a:t>
            </a:r>
            <a:r>
              <a:rPr lang="ru-RU" dirty="0" err="1" smtClean="0"/>
              <a:t>трещиностойкости</a:t>
            </a:r>
            <a:r>
              <a:rPr lang="ru-RU" dirty="0" smtClean="0"/>
              <a:t> , рассчитанные по методам </a:t>
            </a:r>
            <a:r>
              <a:rPr lang="en-US" dirty="0" smtClean="0"/>
              <a:t>Master Curve</a:t>
            </a:r>
            <a:r>
              <a:rPr lang="ru-RU" dirty="0" smtClean="0"/>
              <a:t> (слева)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smtClean="0"/>
              <a:t>Unified Curve (</a:t>
            </a:r>
            <a:r>
              <a:rPr lang="ru-RU" dirty="0" smtClean="0"/>
              <a:t>справа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92" y="1319123"/>
            <a:ext cx="6996446" cy="304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53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Концепция «</a:t>
            </a:r>
            <a:r>
              <a:rPr lang="en-US" dirty="0" smtClean="0"/>
              <a:t>UNIFIED CURVE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1" y="981522"/>
            <a:ext cx="8353623" cy="5183782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ru-RU" sz="1600" dirty="0" smtClean="0"/>
          </a:p>
          <a:p>
            <a:pPr>
              <a:lnSpc>
                <a:spcPct val="150000"/>
              </a:lnSpc>
            </a:pPr>
            <a:endParaRPr lang="ru-RU" sz="1600" dirty="0"/>
          </a:p>
          <a:p>
            <a:pPr>
              <a:lnSpc>
                <a:spcPct val="150000"/>
              </a:lnSpc>
            </a:pPr>
            <a:endParaRPr lang="ru-RU" sz="1600" dirty="0" smtClean="0"/>
          </a:p>
          <a:p>
            <a:pPr>
              <a:lnSpc>
                <a:spcPct val="150000"/>
              </a:lnSpc>
            </a:pPr>
            <a:endParaRPr lang="ru-RU" sz="1600" dirty="0"/>
          </a:p>
          <a:p>
            <a:pPr>
              <a:lnSpc>
                <a:spcPct val="150000"/>
              </a:lnSpc>
            </a:pPr>
            <a:endParaRPr lang="ru-RU" sz="1600" dirty="0" smtClean="0"/>
          </a:p>
          <a:p>
            <a:pPr algn="ctr">
              <a:lnSpc>
                <a:spcPct val="150000"/>
              </a:lnSpc>
            </a:pPr>
            <a:r>
              <a:rPr lang="ru-RU" dirty="0" smtClean="0"/>
              <a:t>Схема хрупко-вязкого перехода с использованием </a:t>
            </a:r>
            <a:r>
              <a:rPr lang="en-US" dirty="0" smtClean="0"/>
              <a:t>Master Curve (a) </a:t>
            </a:r>
            <a:r>
              <a:rPr lang="ru-RU" dirty="0" smtClean="0"/>
              <a:t>и </a:t>
            </a:r>
            <a:r>
              <a:rPr lang="en-US" dirty="0" smtClean="0"/>
              <a:t>Unified Curve </a:t>
            </a:r>
            <a:r>
              <a:rPr lang="ru-RU" dirty="0" smtClean="0"/>
              <a:t>(б) (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tr</a:t>
            </a:r>
            <a:r>
              <a:rPr lang="en-US" dirty="0" smtClean="0"/>
              <a:t> – </a:t>
            </a:r>
            <a:r>
              <a:rPr lang="ru-RU" dirty="0" smtClean="0"/>
              <a:t>температура хрупко-вязкого перехода)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sz="1600" dirty="0" smtClean="0"/>
              <a:t>Температурная зависимость вязкости разрушения (        ) для корпусных сталей при любой степени </a:t>
            </a:r>
            <a:r>
              <a:rPr lang="ru-RU" sz="1600" dirty="0" err="1" smtClean="0"/>
              <a:t>охрупчивания</a:t>
            </a:r>
            <a:r>
              <a:rPr lang="ru-RU" sz="1600" dirty="0" smtClean="0"/>
              <a:t> материала описывается зависимостью</a:t>
            </a:r>
          </a:p>
          <a:p>
            <a:pPr>
              <a:lnSpc>
                <a:spcPct val="200000"/>
              </a:lnSpc>
            </a:pPr>
            <a:endParaRPr lang="ru-RU" sz="16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099620"/>
              </p:ext>
            </p:extLst>
          </p:nvPr>
        </p:nvGraphicFramePr>
        <p:xfrm>
          <a:off x="5004048" y="4393679"/>
          <a:ext cx="383936" cy="33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Формула" r:id="rId4" imgW="279360" imgH="241200" progId="Equation.3">
                  <p:embed/>
                </p:oleObj>
              </mc:Choice>
              <mc:Fallback>
                <p:oleObj name="Формула" r:id="rId4" imgW="279360" imgH="241200" progId="Equation.3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4393679"/>
                        <a:ext cx="383936" cy="331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820675"/>
              </p:ext>
            </p:extLst>
          </p:nvPr>
        </p:nvGraphicFramePr>
        <p:xfrm>
          <a:off x="1115616" y="5117234"/>
          <a:ext cx="2808312" cy="534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Формула" r:id="rId6" imgW="2412720" imgH="457200" progId="Equation.3">
                  <p:embed/>
                </p:oleObj>
              </mc:Choice>
              <mc:Fallback>
                <p:oleObj name="Формула" r:id="rId6" imgW="2412720" imgH="457200" progId="Equation.3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5117234"/>
                        <a:ext cx="2808312" cy="5344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301500"/>
              </p:ext>
            </p:extLst>
          </p:nvPr>
        </p:nvGraphicFramePr>
        <p:xfrm>
          <a:off x="4283968" y="5053636"/>
          <a:ext cx="1656184" cy="583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Формула" r:id="rId8" imgW="1587240" imgH="558720" progId="Equation.3">
                  <p:embed/>
                </p:oleObj>
              </mc:Choice>
              <mc:Fallback>
                <p:oleObj name="Формула" r:id="rId8" imgW="1587240" imgH="558720" progId="Equation.3">
                  <p:embed/>
                  <p:pic>
                    <p:nvPicPr>
                      <p:cNvPr id="9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5053636"/>
                        <a:ext cx="1656184" cy="5832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539552" y="5589240"/>
            <a:ext cx="75587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92100" indent="-2921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Calibri" panose="020F0502020204030204" pitchFamily="34" charset="0"/>
              </a:rPr>
              <a:t>        </a:t>
            </a:r>
            <a:r>
              <a:rPr lang="ru-RU" altLang="ru-RU" sz="1600" dirty="0">
                <a:latin typeface="Calibri" panose="020F0502020204030204" pitchFamily="34" charset="0"/>
              </a:rPr>
              <a:t>– характеризует вязкость разрушения в материале в исходном состоянии;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err="1">
                <a:latin typeface="Calibri" panose="020F0502020204030204" pitchFamily="34" charset="0"/>
              </a:rPr>
              <a:t>С</a:t>
            </a:r>
            <a:r>
              <a:rPr lang="ru-RU" altLang="ru-RU" sz="1600" baseline="-25000" dirty="0" err="1">
                <a:latin typeface="Calibri" panose="020F0502020204030204" pitchFamily="34" charset="0"/>
              </a:rPr>
              <a:t>f</a:t>
            </a:r>
            <a:r>
              <a:rPr lang="ru-RU" altLang="ru-RU" sz="1600" dirty="0">
                <a:latin typeface="Calibri" panose="020F0502020204030204" pitchFamily="34" charset="0"/>
              </a:rPr>
              <a:t>  и m – константы материала.</a:t>
            </a: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628954"/>
              </p:ext>
            </p:extLst>
          </p:nvPr>
        </p:nvGraphicFramePr>
        <p:xfrm>
          <a:off x="630610" y="5626196"/>
          <a:ext cx="288032" cy="304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Формула" r:id="rId10" imgW="228600" imgH="241200" progId="Equation.3">
                  <p:embed/>
                </p:oleObj>
              </mc:Choice>
              <mc:Fallback>
                <p:oleObj name="Формула" r:id="rId10" imgW="228600" imgH="241200" progId="Equation.3">
                  <p:embed/>
                  <p:pic>
                    <p:nvPicPr>
                      <p:cNvPr id="11" name="Объект 1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0610" y="5626196"/>
                        <a:ext cx="288032" cy="304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51" name="Picture 959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1" t="25499" r="6830" b="16690"/>
          <a:stretch/>
        </p:blipFill>
        <p:spPr bwMode="auto">
          <a:xfrm>
            <a:off x="1187623" y="1032276"/>
            <a:ext cx="6962009" cy="259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629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1" y="980728"/>
            <a:ext cx="8353623" cy="4608512"/>
          </a:xfrm>
        </p:spPr>
        <p:txBody>
          <a:bodyPr/>
          <a:lstStyle/>
          <a:p>
            <a:r>
              <a:rPr lang="ru-RU" altLang="ru-RU" sz="1600" dirty="0" smtClean="0">
                <a:cs typeface="Times New Roman" pitchFamily="18" charset="0"/>
              </a:rPr>
              <a:t>Критическая температура хрупкости  (КТХ) определяется из выражения: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,</a:t>
            </a:r>
          </a:p>
          <a:p>
            <a:r>
              <a:rPr lang="ru-RU" altLang="ru-RU" sz="1600" dirty="0" smtClean="0">
                <a:cs typeface="Times New Roman" pitchFamily="18" charset="0"/>
              </a:rPr>
              <a:t>где         - КТХ в исходном состоянии, принимается по ТУ или сертификатным данным, </a:t>
            </a:r>
            <a:r>
              <a:rPr lang="ru-RU" altLang="ru-RU" sz="1600" dirty="0" smtClean="0">
                <a:cs typeface="GreekC"/>
              </a:rPr>
              <a:t>°С;</a:t>
            </a:r>
          </a:p>
          <a:p>
            <a:pPr algn="just">
              <a:lnSpc>
                <a:spcPct val="100000"/>
              </a:lnSpc>
            </a:pPr>
            <a:r>
              <a:rPr lang="ru-RU" altLang="ru-RU" sz="1600" dirty="0" smtClean="0">
                <a:cs typeface="Times New Roman" pitchFamily="18" charset="0"/>
              </a:rPr>
              <a:t>                                                                 - сдвиг КТХ за счет облучения потоком быстрых нейтронов, </a:t>
            </a:r>
            <a:endParaRPr lang="ru-RU" altLang="ru-RU" sz="1600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altLang="ru-RU" sz="1600" dirty="0" smtClean="0">
                <a:cs typeface="Times New Roman" pitchFamily="18" charset="0"/>
              </a:rPr>
              <a:t>зависит от температуры облучения        , химического состава стали и содержания примесных элементов, </a:t>
            </a:r>
            <a:r>
              <a:rPr lang="ru-RU" altLang="ru-RU" sz="1600" dirty="0">
                <a:cs typeface="GreekC"/>
              </a:rPr>
              <a:t>°С</a:t>
            </a:r>
            <a:r>
              <a:rPr lang="ru-RU" altLang="ru-RU" sz="1600" dirty="0" smtClean="0"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altLang="ru-RU" sz="1600" dirty="0" smtClean="0">
                <a:cs typeface="Times New Roman" pitchFamily="18" charset="0"/>
              </a:rPr>
              <a:t>                - температурный запас на 95% доверительный интервал,</a:t>
            </a:r>
            <a:r>
              <a:rPr lang="ru-RU" altLang="ru-RU" sz="1600" dirty="0">
                <a:cs typeface="GreekC"/>
              </a:rPr>
              <a:t> °С</a:t>
            </a:r>
            <a:r>
              <a:rPr lang="ru-RU" altLang="ru-RU" sz="1600" dirty="0" smtClean="0"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altLang="ru-RU" sz="1600" dirty="0" smtClean="0">
                <a:cs typeface="Times New Roman" pitchFamily="18" charset="0"/>
              </a:rPr>
              <a:t>                                                                       - коэффициент радиационного </a:t>
            </a:r>
            <a:r>
              <a:rPr lang="ru-RU" altLang="ru-RU" sz="1600" dirty="0" err="1" smtClean="0">
                <a:cs typeface="Times New Roman" pitchFamily="18" charset="0"/>
              </a:rPr>
              <a:t>охрупчивания</a:t>
            </a:r>
            <a:r>
              <a:rPr lang="ru-RU" altLang="ru-RU" sz="1600" dirty="0" smtClean="0">
                <a:cs typeface="Times New Roman" pitchFamily="18" charset="0"/>
              </a:rPr>
              <a:t> (КРО);</a:t>
            </a:r>
          </a:p>
          <a:p>
            <a:pPr>
              <a:lnSpc>
                <a:spcPct val="150000"/>
              </a:lnSpc>
            </a:pPr>
            <a:r>
              <a:rPr lang="ru-RU" altLang="ru-RU" sz="1600" dirty="0" smtClean="0">
                <a:cs typeface="Times New Roman" pitchFamily="18" charset="0"/>
              </a:rPr>
              <a:t>                        и                    - температурная (б/р) и химическая (</a:t>
            </a:r>
            <a:r>
              <a:rPr lang="ru-RU" altLang="ru-RU" sz="1600" dirty="0">
                <a:cs typeface="GreekC"/>
              </a:rPr>
              <a:t>°</a:t>
            </a:r>
            <a:r>
              <a:rPr lang="ru-RU" altLang="ru-RU" sz="1600" dirty="0" smtClean="0">
                <a:cs typeface="GreekC"/>
              </a:rPr>
              <a:t>С) составляющая КРО.</a:t>
            </a:r>
            <a:endParaRPr lang="en-US" altLang="ru-RU" sz="1600" dirty="0" smtClean="0">
              <a:cs typeface="GreekC"/>
            </a:endParaRPr>
          </a:p>
          <a:p>
            <a:pPr>
              <a:lnSpc>
                <a:spcPct val="150000"/>
              </a:lnSpc>
            </a:pPr>
            <a:endParaRPr lang="ru-RU" altLang="ru-RU" sz="1600" dirty="0" smtClean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altLang="ru-RU" sz="1600" dirty="0" smtClean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altLang="ru-RU" sz="1600" dirty="0"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393225"/>
              </p:ext>
            </p:extLst>
          </p:nvPr>
        </p:nvGraphicFramePr>
        <p:xfrm>
          <a:off x="467544" y="4990688"/>
          <a:ext cx="8496945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3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Вид материала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ru-RU" sz="1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400" b="1" i="1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  <a:endParaRPr lang="ru-RU" sz="1400" b="1" i="1" kern="1200" baseline="-25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baseline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400" b="1" i="1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ru-RU" sz="14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4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him</a:t>
                      </a:r>
                      <a:r>
                        <a:rPr lang="ru-RU" sz="14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400" b="1" i="1" kern="1200" baseline="-250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1" kern="1200" baseline="-250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3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основной</a:t>
                      </a:r>
                      <a:r>
                        <a:rPr lang="ru-RU" sz="1400" baseline="0" dirty="0" smtClean="0"/>
                        <a:t> металл</a:t>
                      </a:r>
                      <a:endParaRPr lang="ru-RU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0,483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3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металл шва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0,333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Критическая температура хрупкости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527179"/>
              </p:ext>
            </p:extLst>
          </p:nvPr>
        </p:nvGraphicFramePr>
        <p:xfrm>
          <a:off x="3800475" y="1267966"/>
          <a:ext cx="21669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3" name="Формула" r:id="rId4" imgW="1231560" imgH="228600" progId="Equation.3">
                  <p:embed/>
                </p:oleObj>
              </mc:Choice>
              <mc:Fallback>
                <p:oleObj name="Формула" r:id="rId4" imgW="1231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475" y="1267966"/>
                        <a:ext cx="2166938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715671"/>
              </p:ext>
            </p:extLst>
          </p:nvPr>
        </p:nvGraphicFramePr>
        <p:xfrm>
          <a:off x="899592" y="1700014"/>
          <a:ext cx="360040" cy="381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4" name="Формула" r:id="rId6" imgW="215640" imgH="228600" progId="Equation.3">
                  <p:embed/>
                </p:oleObj>
              </mc:Choice>
              <mc:Fallback>
                <p:oleObj name="Формула" r:id="rId6" imgW="2156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9592" y="1700014"/>
                        <a:ext cx="360040" cy="381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597568"/>
              </p:ext>
            </p:extLst>
          </p:nvPr>
        </p:nvGraphicFramePr>
        <p:xfrm>
          <a:off x="858069" y="1891655"/>
          <a:ext cx="2729309" cy="850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5" name="Формула" r:id="rId8" imgW="1625400" imgH="507960" progId="Equation.3">
                  <p:embed/>
                </p:oleObj>
              </mc:Choice>
              <mc:Fallback>
                <p:oleObj name="Формула" r:id="rId8" imgW="162540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58069" y="1891655"/>
                        <a:ext cx="2729309" cy="850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231346"/>
              </p:ext>
            </p:extLst>
          </p:nvPr>
        </p:nvGraphicFramePr>
        <p:xfrm>
          <a:off x="3648075" y="2577827"/>
          <a:ext cx="31591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6" name="Формула" r:id="rId10" imgW="190440" imgH="215640" progId="Equation.3">
                  <p:embed/>
                </p:oleObj>
              </mc:Choice>
              <mc:Fallback>
                <p:oleObj name="Формула" r:id="rId10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2577827"/>
                        <a:ext cx="31591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755768"/>
              </p:ext>
            </p:extLst>
          </p:nvPr>
        </p:nvGraphicFramePr>
        <p:xfrm>
          <a:off x="827584" y="3473082"/>
          <a:ext cx="408682" cy="387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7" name="Формула" r:id="rId12" imgW="241200" imgH="228600" progId="Equation.3">
                  <p:embed/>
                </p:oleObj>
              </mc:Choice>
              <mc:Fallback>
                <p:oleObj name="Формула" r:id="rId12" imgW="241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27584" y="3473082"/>
                        <a:ext cx="408682" cy="3871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605831"/>
              </p:ext>
            </p:extLst>
          </p:nvPr>
        </p:nvGraphicFramePr>
        <p:xfrm>
          <a:off x="827584" y="4002360"/>
          <a:ext cx="29575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8" name="Формула" r:id="rId14" imgW="1968480" imgH="215640" progId="Equation.3">
                  <p:embed/>
                </p:oleObj>
              </mc:Choice>
              <mc:Fallback>
                <p:oleObj name="Формула" r:id="rId14" imgW="19684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27584" y="4002360"/>
                        <a:ext cx="2957513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02467"/>
              </p:ext>
            </p:extLst>
          </p:nvPr>
        </p:nvGraphicFramePr>
        <p:xfrm>
          <a:off x="819273" y="4500959"/>
          <a:ext cx="781349" cy="323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9" name="Формула" r:id="rId16" imgW="520560" imgH="215640" progId="Equation.3">
                  <p:embed/>
                </p:oleObj>
              </mc:Choice>
              <mc:Fallback>
                <p:oleObj name="Формула" r:id="rId16" imgW="52056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19273" y="4500959"/>
                        <a:ext cx="781349" cy="323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525938"/>
              </p:ext>
            </p:extLst>
          </p:nvPr>
        </p:nvGraphicFramePr>
        <p:xfrm>
          <a:off x="1763688" y="4512518"/>
          <a:ext cx="838521" cy="323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0" name="Формула" r:id="rId18" imgW="558720" imgH="215640" progId="Equation.3">
                  <p:embed/>
                </p:oleObj>
              </mc:Choice>
              <mc:Fallback>
                <p:oleObj name="Формула" r:id="rId18" imgW="5587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763688" y="4512518"/>
                        <a:ext cx="838521" cy="323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446585"/>
              </p:ext>
            </p:extLst>
          </p:nvPr>
        </p:nvGraphicFramePr>
        <p:xfrm>
          <a:off x="2833365" y="5517927"/>
          <a:ext cx="2098675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1" name="Формула" r:id="rId20" imgW="1574640" imgH="215640" progId="Equation.3">
                  <p:embed/>
                </p:oleObj>
              </mc:Choice>
              <mc:Fallback>
                <p:oleObj name="Формула" r:id="rId20" imgW="1574640" imgH="215640" progId="Equation.3">
                  <p:embed/>
                  <p:pic>
                    <p:nvPicPr>
                      <p:cNvPr id="0" name="Объект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365" y="5517927"/>
                        <a:ext cx="2098675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989649"/>
              </p:ext>
            </p:extLst>
          </p:nvPr>
        </p:nvGraphicFramePr>
        <p:xfrm>
          <a:off x="5004048" y="5373216"/>
          <a:ext cx="281305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2" name="Формула" r:id="rId22" imgW="2108160" imgH="203040" progId="Equation.3">
                  <p:embed/>
                </p:oleObj>
              </mc:Choice>
              <mc:Fallback>
                <p:oleObj name="Формула" r:id="rId22" imgW="2108160" imgH="20304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5373216"/>
                        <a:ext cx="2813050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163825"/>
              </p:ext>
            </p:extLst>
          </p:nvPr>
        </p:nvGraphicFramePr>
        <p:xfrm>
          <a:off x="5084340" y="5732463"/>
          <a:ext cx="2439988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3" name="Формула" r:id="rId24" imgW="1828800" imgH="203040" progId="Equation.3">
                  <p:embed/>
                </p:oleObj>
              </mc:Choice>
              <mc:Fallback>
                <p:oleObj name="Формула" r:id="rId24" imgW="1828800" imgH="203040" progId="Equation.3">
                  <p:embed/>
                  <p:pic>
                    <p:nvPicPr>
                      <p:cNvPr id="0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340" y="5732463"/>
                        <a:ext cx="2439988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603503"/>
              </p:ext>
            </p:extLst>
          </p:nvPr>
        </p:nvGraphicFramePr>
        <p:xfrm>
          <a:off x="8299890" y="5013176"/>
          <a:ext cx="304558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4" name="Формула" r:id="rId26" imgW="241200" imgH="228600" progId="Equation.3">
                  <p:embed/>
                </p:oleObj>
              </mc:Choice>
              <mc:Fallback>
                <p:oleObj name="Формула" r:id="rId26" imgW="241200" imgH="228600" progId="Equation.3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9890" y="5013176"/>
                        <a:ext cx="304558" cy="288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6305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Обоснование радиационной стойкости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1" y="981522"/>
            <a:ext cx="8353623" cy="1727398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ru-RU" sz="1600" b="1" dirty="0" smtClean="0"/>
          </a:p>
          <a:p>
            <a:pPr>
              <a:lnSpc>
                <a:spcPct val="200000"/>
              </a:lnSpc>
            </a:pP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973758"/>
            <a:ext cx="831317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alibri" panose="020F0502020204030204" pitchFamily="34" charset="0"/>
              </a:rPr>
              <a:t>На</a:t>
            </a:r>
            <a:r>
              <a:rPr lang="ru-RU" dirty="0" smtClean="0"/>
              <a:t> </a:t>
            </a:r>
            <a:r>
              <a:rPr lang="ru-RU" dirty="0" smtClean="0">
                <a:latin typeface="Calibri" panose="020F0502020204030204" pitchFamily="34" charset="0"/>
              </a:rPr>
              <a:t>этапе обоснования радиационной стойкости стали 48-ТС исследовано радиационное </a:t>
            </a:r>
            <a:r>
              <a:rPr lang="ru-RU" dirty="0" err="1" smtClean="0">
                <a:latin typeface="Calibri" panose="020F0502020204030204" pitchFamily="34" charset="0"/>
              </a:rPr>
              <a:t>охрупчивание</a:t>
            </a:r>
            <a:r>
              <a:rPr lang="ru-RU" dirty="0" smtClean="0">
                <a:latin typeface="Calibri" panose="020F0502020204030204" pitchFamily="34" charset="0"/>
              </a:rPr>
              <a:t> натурного металла КР а/л «Ленин» после </a:t>
            </a:r>
            <a:r>
              <a:rPr lang="ru-RU" dirty="0" err="1" smtClean="0">
                <a:latin typeface="Calibri" panose="020F0502020204030204" pitchFamily="34" charset="0"/>
              </a:rPr>
              <a:t>дооблучения</a:t>
            </a:r>
            <a:r>
              <a:rPr lang="ru-RU" dirty="0" smtClean="0">
                <a:latin typeface="Calibri" panose="020F0502020204030204" pitchFamily="34" charset="0"/>
              </a:rPr>
              <a:t> в каналах реактора ВВЭР-440 Кольской АЭС вплоть до </a:t>
            </a:r>
            <a:r>
              <a:rPr lang="ru-RU" dirty="0" err="1" smtClean="0">
                <a:latin typeface="Calibri" panose="020F0502020204030204" pitchFamily="34" charset="0"/>
              </a:rPr>
              <a:t>флюенса</a:t>
            </a:r>
            <a:r>
              <a:rPr lang="ru-RU" dirty="0" smtClean="0">
                <a:latin typeface="Calibri" panose="020F0502020204030204" pitchFamily="34" charset="0"/>
              </a:rPr>
              <a:t> нейтронов </a:t>
            </a:r>
            <a:r>
              <a:rPr lang="ru-RU" dirty="0" smtClean="0"/>
              <a:t>5</a:t>
            </a:r>
            <a:r>
              <a:rPr lang="ru-RU" dirty="0"/>
              <a:t> ∙10</a:t>
            </a:r>
            <a:r>
              <a:rPr lang="ru-RU" baseline="30000" dirty="0"/>
              <a:t>24</a:t>
            </a:r>
            <a:r>
              <a:rPr lang="ru-RU" dirty="0"/>
              <a:t> </a:t>
            </a:r>
            <a:r>
              <a:rPr lang="ru-RU" dirty="0" err="1"/>
              <a:t>нейтр</a:t>
            </a:r>
            <a:r>
              <a:rPr lang="ru-RU" dirty="0"/>
              <a:t>/м</a:t>
            </a:r>
            <a:r>
              <a:rPr lang="ru-RU" baseline="30000" dirty="0"/>
              <a:t>2</a:t>
            </a:r>
            <a:endParaRPr lang="ru-RU" dirty="0"/>
          </a:p>
        </p:txBody>
      </p:sp>
      <p:pic>
        <p:nvPicPr>
          <p:cNvPr id="9720" name="Picture 5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3816424" cy="345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4828" y="5589240"/>
            <a:ext cx="8047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</a:rPr>
              <a:t>Радиационное </a:t>
            </a:r>
            <a:r>
              <a:rPr lang="ru-RU" dirty="0" err="1" smtClean="0">
                <a:latin typeface="Calibri" panose="020F0502020204030204" pitchFamily="34" charset="0"/>
              </a:rPr>
              <a:t>охрупчивание</a:t>
            </a:r>
            <a:r>
              <a:rPr lang="ru-RU" dirty="0" smtClean="0">
                <a:latin typeface="Calibri" panose="020F0502020204030204" pitchFamily="34" charset="0"/>
              </a:rPr>
              <a:t> подчиняется дозовой зависимости при </a:t>
            </a:r>
            <a:r>
              <a:rPr lang="el-GR" i="1" dirty="0" smtClean="0">
                <a:latin typeface="Calibri" panose="020F0502020204030204" pitchFamily="34" charset="0"/>
              </a:rPr>
              <a:t>δ</a:t>
            </a:r>
            <a:r>
              <a:rPr lang="en-US" i="1" dirty="0" err="1" smtClean="0">
                <a:latin typeface="Calibri" panose="020F0502020204030204" pitchFamily="34" charset="0"/>
              </a:rPr>
              <a:t>T</a:t>
            </a:r>
            <a:r>
              <a:rPr lang="en-US" i="1" baseline="-25000" dirty="0" err="1" smtClean="0">
                <a:latin typeface="Calibri" panose="020F0502020204030204" pitchFamily="34" charset="0"/>
              </a:rPr>
              <a:t>k</a:t>
            </a:r>
            <a:r>
              <a:rPr lang="en-US" dirty="0" smtClean="0">
                <a:latin typeface="Calibri" panose="020F0502020204030204" pitchFamily="34" charset="0"/>
              </a:rPr>
              <a:t> = 22 °C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вплоть </a:t>
            </a:r>
            <a:r>
              <a:rPr lang="ru-RU" dirty="0">
                <a:latin typeface="Calibri" panose="020F0502020204030204" pitchFamily="34" charset="0"/>
              </a:rPr>
              <a:t>до </a:t>
            </a:r>
            <a:r>
              <a:rPr lang="ru-RU" dirty="0" err="1">
                <a:latin typeface="Calibri" panose="020F0502020204030204" pitchFamily="34" charset="0"/>
              </a:rPr>
              <a:t>флюенса</a:t>
            </a:r>
            <a:r>
              <a:rPr lang="ru-RU" dirty="0">
                <a:latin typeface="Calibri" panose="020F0502020204030204" pitchFamily="34" charset="0"/>
              </a:rPr>
              <a:t> нейтронов </a:t>
            </a:r>
            <a:r>
              <a:rPr lang="ru-RU" dirty="0"/>
              <a:t>5 ∙10</a:t>
            </a:r>
            <a:r>
              <a:rPr lang="ru-RU" baseline="30000" dirty="0"/>
              <a:t>24</a:t>
            </a:r>
            <a:r>
              <a:rPr lang="ru-RU" dirty="0"/>
              <a:t> </a:t>
            </a:r>
            <a:r>
              <a:rPr lang="ru-RU" dirty="0" err="1"/>
              <a:t>нейтр</a:t>
            </a:r>
            <a:r>
              <a:rPr lang="ru-RU" dirty="0"/>
              <a:t>/м</a:t>
            </a:r>
            <a:r>
              <a:rPr lang="ru-RU" baseline="30000" dirty="0"/>
              <a:t>2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876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M_2016">
  <a:themeElements>
    <a:clrScheme name="OKBM AFRIKANTOV">
      <a:dk1>
        <a:srgbClr val="000000"/>
      </a:dk1>
      <a:lt1>
        <a:srgbClr val="FFFFFF"/>
      </a:lt1>
      <a:dk2>
        <a:srgbClr val="0065A4"/>
      </a:dk2>
      <a:lt2>
        <a:srgbClr val="85889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000000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AEM_2016</Template>
  <TotalTime>2865</TotalTime>
  <Words>1536</Words>
  <Application>Microsoft Office PowerPoint</Application>
  <PresentationFormat>Экран (4:3)</PresentationFormat>
  <Paragraphs>275</Paragraphs>
  <Slides>25</Slides>
  <Notes>24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Calibri</vt:lpstr>
      <vt:lpstr>GreekC</vt:lpstr>
      <vt:lpstr>Myriad Pro</vt:lpstr>
      <vt:lpstr>Symbol</vt:lpstr>
      <vt:lpstr>Times New Roman</vt:lpstr>
      <vt:lpstr>AEM_2016</vt:lpstr>
      <vt:lpstr>Формула</vt:lpstr>
      <vt:lpstr>Уравнение</vt:lpstr>
      <vt:lpstr>Методология обоснования радиационного ресурса корпусов реакторов транспортных ЯЭУ</vt:lpstr>
      <vt:lpstr>Методика расчета на сопротивление хрупкому разрушению</vt:lpstr>
      <vt:lpstr>Нормативные характеристики трещиностойкости</vt:lpstr>
      <vt:lpstr>Критическая температура хрупкости</vt:lpstr>
      <vt:lpstr>Сдвиг критической температуры хрупкости стали 48-ТС</vt:lpstr>
      <vt:lpstr>Концепция «UNIFIED CURVE»</vt:lpstr>
      <vt:lpstr>Концепция «UNIFIED CURVE»</vt:lpstr>
      <vt:lpstr>Критическая температура хрупкости</vt:lpstr>
      <vt:lpstr>Обоснование радиационной стойкости</vt:lpstr>
      <vt:lpstr>Верификация дозовой зависимости</vt:lpstr>
      <vt:lpstr>Верификация дозовой зависимости</vt:lpstr>
      <vt:lpstr>Верификация дозовой зависимости</vt:lpstr>
      <vt:lpstr>Расчетная схема фактической модели облучения КР и режима «мокрого отжига»</vt:lpstr>
      <vt:lpstr>Компенсирующее мероприятие</vt:lpstr>
      <vt:lpstr>Значения температуры ГИ</vt:lpstr>
      <vt:lpstr>Анализ продления корпусов реакторов ЯЭУ действующих атомных ледоколов</vt:lpstr>
      <vt:lpstr>Актуальные задачи</vt:lpstr>
      <vt:lpstr>Прогнозная оценка </vt:lpstr>
      <vt:lpstr>Прогнозная оценка температуры ГИ</vt:lpstr>
      <vt:lpstr>Обоснование повышенного радиационного ресурса корпусов реакторов атомных судов</vt:lpstr>
      <vt:lpstr>Расчетный прогноз температуры ГИ до наработки 265 тыс. ч.</vt:lpstr>
      <vt:lpstr>Продление радиационного ресурса КР до 265 тыс.ч.</vt:lpstr>
      <vt:lpstr>Универсальный атомный ледокол (РИТМ-200) и ледокол Лидер (РИТМ-400)</vt:lpstr>
      <vt:lpstr>Выводы</vt:lpstr>
      <vt:lpstr>Презентация PowerPoint</vt:lpstr>
    </vt:vector>
  </TitlesOfParts>
  <Company>Karandash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Snop</dc:creator>
  <cp:lastModifiedBy>Пользователь Windows</cp:lastModifiedBy>
  <cp:revision>205</cp:revision>
  <cp:lastPrinted>2016-09-26T06:29:26Z</cp:lastPrinted>
  <dcterms:created xsi:type="dcterms:W3CDTF">2016-01-26T23:12:11Z</dcterms:created>
  <dcterms:modified xsi:type="dcterms:W3CDTF">2019-05-28T09:01:21Z</dcterms:modified>
</cp:coreProperties>
</file>