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4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5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38" r:id="rId1"/>
    <p:sldMasterId id="2147483750" r:id="rId2"/>
    <p:sldMasterId id="2147483770" r:id="rId3"/>
    <p:sldMasterId id="2147483783" r:id="rId4"/>
    <p:sldMasterId id="2147483795" r:id="rId5"/>
    <p:sldMasterId id="2147483811" r:id="rId6"/>
    <p:sldMasterId id="2147483827" r:id="rId7"/>
    <p:sldMasterId id="2147483840" r:id="rId8"/>
    <p:sldMasterId id="2147483857" r:id="rId9"/>
    <p:sldMasterId id="2147483869" r:id="rId10"/>
    <p:sldMasterId id="2147483885" r:id="rId11"/>
    <p:sldMasterId id="2147483901" r:id="rId12"/>
    <p:sldMasterId id="2147483913" r:id="rId13"/>
    <p:sldMasterId id="2147483927" r:id="rId14"/>
    <p:sldMasterId id="2147483939" r:id="rId15"/>
    <p:sldMasterId id="2147483951" r:id="rId16"/>
  </p:sldMasterIdLst>
  <p:notesMasterIdLst>
    <p:notesMasterId r:id="rId39"/>
  </p:notesMasterIdLst>
  <p:handoutMasterIdLst>
    <p:handoutMasterId r:id="rId40"/>
  </p:handoutMasterIdLst>
  <p:sldIdLst>
    <p:sldId id="796" r:id="rId17"/>
    <p:sldId id="1058" r:id="rId18"/>
    <p:sldId id="1071" r:id="rId19"/>
    <p:sldId id="1073" r:id="rId20"/>
    <p:sldId id="1074" r:id="rId21"/>
    <p:sldId id="1075" r:id="rId22"/>
    <p:sldId id="1077" r:id="rId23"/>
    <p:sldId id="1078" r:id="rId24"/>
    <p:sldId id="1076" r:id="rId25"/>
    <p:sldId id="1060" r:id="rId26"/>
    <p:sldId id="1061" r:id="rId27"/>
    <p:sldId id="1079" r:id="rId28"/>
    <p:sldId id="1084" r:id="rId29"/>
    <p:sldId id="1062" r:id="rId30"/>
    <p:sldId id="1065" r:id="rId31"/>
    <p:sldId id="1064" r:id="rId32"/>
    <p:sldId id="1082" r:id="rId33"/>
    <p:sldId id="1080" r:id="rId34"/>
    <p:sldId id="1081" r:id="rId35"/>
    <p:sldId id="1083" r:id="rId36"/>
    <p:sldId id="1069" r:id="rId37"/>
    <p:sldId id="1085" r:id="rId38"/>
  </p:sldIdLst>
  <p:sldSz cx="9906000" cy="6858000" type="A4"/>
  <p:notesSz cx="6797675" cy="9928225"/>
  <p:custDataLst>
    <p:tags r:id="rId41"/>
  </p:custDataLst>
  <p:defaultTextStyle>
    <a:defPPr>
      <a:defRPr lang="ru-RU"/>
    </a:defPPr>
    <a:lvl1pPr algn="l" rtl="0" fontAlgn="base">
      <a:spcBef>
        <a:spcPct val="40000"/>
      </a:spcBef>
      <a:spcAft>
        <a:spcPct val="2000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40000"/>
      </a:spcBef>
      <a:spcAft>
        <a:spcPct val="2000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40000"/>
      </a:spcBef>
      <a:spcAft>
        <a:spcPct val="2000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40000"/>
      </a:spcBef>
      <a:spcAft>
        <a:spcPct val="2000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40000"/>
      </a:spcBef>
      <a:spcAft>
        <a:spcPct val="2000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udenko" initials="EA" lastIdx="9" clrIdx="0"/>
  <p:cmAuthor id="1" name="Администратор" initials="А" lastIdx="1" clrIdx="1"/>
  <p:cmAuthor id="2" name="Платов М.А." initials="МАП" lastIdx="14" clrIdx="2"/>
  <p:cmAuthor id="3" name="Karmatsky" initials="VK" lastIdx="4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C649E"/>
    <a:srgbClr val="4394FF"/>
    <a:srgbClr val="AFD1EB"/>
    <a:srgbClr val="79B2DD"/>
    <a:srgbClr val="99FF99"/>
    <a:srgbClr val="FDE2C7"/>
    <a:srgbClr val="003274"/>
    <a:srgbClr val="F5A183"/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664" autoAdjust="0"/>
    <p:restoredTop sz="96171" autoAdjust="0"/>
  </p:normalViewPr>
  <p:slideViewPr>
    <p:cSldViewPr snapToGrid="0">
      <p:cViewPr varScale="1">
        <p:scale>
          <a:sx n="101" d="100"/>
          <a:sy n="101" d="100"/>
        </p:scale>
        <p:origin x="-96" y="-222"/>
      </p:cViewPr>
      <p:guideLst>
        <p:guide orient="horz" pos="3055"/>
        <p:guide orient="horz" pos="4319"/>
        <p:guide orient="horz" pos="3547"/>
        <p:guide orient="horz" pos="4315"/>
        <p:guide orient="horz" pos="789"/>
        <p:guide orient="horz" pos="2808"/>
        <p:guide pos="6075"/>
        <p:guide pos="6239"/>
        <p:guide pos="5666"/>
        <p:guide pos="6182"/>
        <p:guide pos="5665"/>
        <p:guide pos="50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83" d="100"/>
          <a:sy n="83" d="100"/>
        </p:scale>
        <p:origin x="-3846" y="-72"/>
      </p:cViewPr>
      <p:guideLst>
        <p:guide orient="horz" pos="3128"/>
        <p:guide pos="342"/>
        <p:guide pos="4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handoutMaster" Target="handoutMasters/handout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image" Target="../media/image29.png"/><Relationship Id="rId4" Type="http://schemas.openxmlformats.org/officeDocument/2006/relationships/image" Target="../media/image32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image" Target="../media/image33.jpg"/><Relationship Id="rId4" Type="http://schemas.openxmlformats.org/officeDocument/2006/relationships/image" Target="../media/image3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image" Target="../media/image29.png"/><Relationship Id="rId4" Type="http://schemas.openxmlformats.org/officeDocument/2006/relationships/image" Target="../media/image32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image" Target="../media/image33.jpg"/><Relationship Id="rId4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7ADA8D-FFF3-49C5-81BD-8B532DD0BA66}" type="doc">
      <dgm:prSet loTypeId="urn:microsoft.com/office/officeart/2005/8/layout/vList3" loCatId="picture" qsTypeId="urn:microsoft.com/office/officeart/2005/8/quickstyle/simple2" qsCatId="simple" csTypeId="urn:microsoft.com/office/officeart/2005/8/colors/accent2_5" csCatId="accent2" phldr="1"/>
      <dgm:spPr/>
    </dgm:pt>
    <dgm:pt modelId="{DD61DD91-2712-41A3-87A7-9CE7F50B72EA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>
            <a:lnSpc>
              <a:spcPct val="114000"/>
            </a:lnSpc>
            <a:spcAft>
              <a:spcPts val="600"/>
            </a:spcAft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Удовлетворение возрастающих требований Потребителей к безопасности и эксплуатационной надёжности топлива и                        активных зон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086389FE-1AE3-4691-B1A6-DC78308CC99E}" type="parTrans" cxnId="{C68068ED-90D7-4C10-9D64-4A96868C1A36}">
      <dgm:prSet/>
      <dgm:spPr/>
      <dgm:t>
        <a:bodyPr/>
        <a:lstStyle/>
        <a:p>
          <a:endParaRPr lang="ru-RU"/>
        </a:p>
      </dgm:t>
    </dgm:pt>
    <dgm:pt modelId="{611CFC84-4A9C-4013-92F6-4331E53C6357}" type="sibTrans" cxnId="{C68068ED-90D7-4C10-9D64-4A96868C1A36}">
      <dgm:prSet/>
      <dgm:spPr/>
      <dgm:t>
        <a:bodyPr/>
        <a:lstStyle/>
        <a:p>
          <a:endParaRPr lang="ru-RU"/>
        </a:p>
      </dgm:t>
    </dgm:pt>
    <dgm:pt modelId="{F5B03D05-7505-4C5E-8049-0F1D110D6598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>
            <a:lnSpc>
              <a:spcPct val="114000"/>
            </a:lnSpc>
            <a:spcAft>
              <a:spcPts val="600"/>
            </a:spcAft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Повышение экономической эффективности различных топливных циклов при обеспечении должного уровня надежности и безопасности АЭС в целом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F1596CE9-840C-4652-A3E9-35BCA58D4A7A}" type="parTrans" cxnId="{450D2EB2-1003-4E2A-92CD-C61E4C46038C}">
      <dgm:prSet/>
      <dgm:spPr/>
      <dgm:t>
        <a:bodyPr/>
        <a:lstStyle/>
        <a:p>
          <a:endParaRPr lang="ru-RU"/>
        </a:p>
      </dgm:t>
    </dgm:pt>
    <dgm:pt modelId="{3062DB77-1239-4BF6-9134-F4BCCC5CEA56}" type="sibTrans" cxnId="{450D2EB2-1003-4E2A-92CD-C61E4C46038C}">
      <dgm:prSet/>
      <dgm:spPr/>
      <dgm:t>
        <a:bodyPr/>
        <a:lstStyle/>
        <a:p>
          <a:endParaRPr lang="ru-RU"/>
        </a:p>
      </dgm:t>
    </dgm:pt>
    <dgm:pt modelId="{A71448C9-81F5-4719-9CD7-DAD277029F24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>
            <a:lnSpc>
              <a:spcPct val="114000"/>
            </a:lnSpc>
            <a:spcAft>
              <a:spcPts val="600"/>
            </a:spcAft>
          </a:pP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Развитие отечественной атомной генерации и атомного экспорта за счет повышения </a:t>
          </a:r>
          <a:r>
            <a:rPr lang="ru-RU" sz="1800" b="1" i="0" dirty="0" smtClean="0">
              <a:latin typeface="Times New Roman" pitchFamily="18" charset="0"/>
              <a:cs typeface="Times New Roman" pitchFamily="18" charset="0"/>
            </a:rPr>
            <a:t>эффективности и  безопасности технологии ВВЭР и внедрения </a:t>
          </a:r>
          <a:r>
            <a:rPr lang="ru-RU" sz="1800" b="1" i="0" dirty="0" err="1" smtClean="0">
              <a:latin typeface="Times New Roman" pitchFamily="18" charset="0"/>
              <a:cs typeface="Times New Roman" pitchFamily="18" charset="0"/>
            </a:rPr>
            <a:t>энерготехнологий</a:t>
          </a:r>
          <a:r>
            <a:rPr lang="ru-RU" sz="1800" b="1" i="0" dirty="0" smtClean="0">
              <a:latin typeface="Times New Roman" pitchFamily="18" charset="0"/>
              <a:cs typeface="Times New Roman" pitchFamily="18" charset="0"/>
            </a:rPr>
            <a:t> на базе реакторов на быстрых нейтронах</a:t>
          </a:r>
          <a:endParaRPr lang="ru-RU" sz="1800" b="1" i="0" dirty="0">
            <a:latin typeface="Times New Roman" pitchFamily="18" charset="0"/>
            <a:cs typeface="Times New Roman" pitchFamily="18" charset="0"/>
          </a:endParaRPr>
        </a:p>
      </dgm:t>
    </dgm:pt>
    <dgm:pt modelId="{01689779-B73E-4FF7-AA0C-8F39EC6CA61D}" type="parTrans" cxnId="{79E91EB5-ACB5-4803-9162-24AEA534BD58}">
      <dgm:prSet/>
      <dgm:spPr/>
      <dgm:t>
        <a:bodyPr/>
        <a:lstStyle/>
        <a:p>
          <a:endParaRPr lang="ru-RU"/>
        </a:p>
      </dgm:t>
    </dgm:pt>
    <dgm:pt modelId="{873B01F6-C5B4-4A28-BCFA-580103023C7A}" type="sibTrans" cxnId="{79E91EB5-ACB5-4803-9162-24AEA534BD58}">
      <dgm:prSet/>
      <dgm:spPr/>
      <dgm:t>
        <a:bodyPr/>
        <a:lstStyle/>
        <a:p>
          <a:endParaRPr lang="ru-RU"/>
        </a:p>
      </dgm:t>
    </dgm:pt>
    <dgm:pt modelId="{977BE3E9-5EC3-4759-9D39-683D3FB724A5}" type="pres">
      <dgm:prSet presAssocID="{B07ADA8D-FFF3-49C5-81BD-8B532DD0BA66}" presName="linearFlow" presStyleCnt="0">
        <dgm:presLayoutVars>
          <dgm:dir/>
          <dgm:resizeHandles val="exact"/>
        </dgm:presLayoutVars>
      </dgm:prSet>
      <dgm:spPr/>
    </dgm:pt>
    <dgm:pt modelId="{04C64EF4-8AA7-4A98-9F60-1D65697C0BE0}" type="pres">
      <dgm:prSet presAssocID="{A71448C9-81F5-4719-9CD7-DAD277029F24}" presName="composite" presStyleCnt="0"/>
      <dgm:spPr/>
    </dgm:pt>
    <dgm:pt modelId="{6BA95954-A432-43B4-AD6E-8724E5EFB0B6}" type="pres">
      <dgm:prSet presAssocID="{A71448C9-81F5-4719-9CD7-DAD277029F24}" presName="imgShp" presStyleLbl="fgImgPlace1" presStyleIdx="0" presStyleCnt="3" custScaleX="70702" custScaleY="72591" custLinFactNeighborX="-77509" custLinFactNeighborY="99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B0FE46B9-6560-4242-B690-759CC505A0BD}" type="pres">
      <dgm:prSet presAssocID="{A71448C9-81F5-4719-9CD7-DAD277029F24}" presName="txShp" presStyleLbl="node1" presStyleIdx="0" presStyleCnt="3" custScaleX="139888" custScaleY="93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240A20-FE3E-4FCE-B7A8-3B8E044CE80A}" type="pres">
      <dgm:prSet presAssocID="{873B01F6-C5B4-4A28-BCFA-580103023C7A}" presName="spacing" presStyleCnt="0"/>
      <dgm:spPr/>
    </dgm:pt>
    <dgm:pt modelId="{3C307815-8D99-467E-BCBA-B2D2740BBB48}" type="pres">
      <dgm:prSet presAssocID="{DD61DD91-2712-41A3-87A7-9CE7F50B72EA}" presName="composite" presStyleCnt="0"/>
      <dgm:spPr/>
    </dgm:pt>
    <dgm:pt modelId="{ED29F180-429A-41E0-BA91-01F739336081}" type="pres">
      <dgm:prSet presAssocID="{DD61DD91-2712-41A3-87A7-9CE7F50B72EA}" presName="imgShp" presStyleLbl="fgImgPlace1" presStyleIdx="1" presStyleCnt="3" custScaleX="78817" custScaleY="76682" custLinFactNeighborX="-90565" custLinFactNeighborY="-125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5CF9D65-ED0C-473D-9422-C40495A4AAAC}" type="pres">
      <dgm:prSet presAssocID="{DD61DD91-2712-41A3-87A7-9CE7F50B72EA}" presName="txShp" presStyleLbl="node1" presStyleIdx="1" presStyleCnt="3" custScaleX="139451" custScaleY="88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C24AAC-0B8F-4F80-BA26-8D14F8192613}" type="pres">
      <dgm:prSet presAssocID="{611CFC84-4A9C-4013-92F6-4331E53C6357}" presName="spacing" presStyleCnt="0"/>
      <dgm:spPr/>
    </dgm:pt>
    <dgm:pt modelId="{9028742D-C003-4633-B367-84F8144EBE8B}" type="pres">
      <dgm:prSet presAssocID="{F5B03D05-7505-4C5E-8049-0F1D110D6598}" presName="composite" presStyleCnt="0"/>
      <dgm:spPr/>
    </dgm:pt>
    <dgm:pt modelId="{46F7BFE8-B127-4F70-A5AE-F46E6654B149}" type="pres">
      <dgm:prSet presAssocID="{F5B03D05-7505-4C5E-8049-0F1D110D6598}" presName="imgShp" presStyleLbl="fgImgPlace1" presStyleIdx="2" presStyleCnt="3" custScaleX="76466" custScaleY="75842" custLinFactNeighborX="-63861" custLinFactNeighborY="-916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2970D7C0-3777-4630-B189-B63F0895FCFE}" type="pres">
      <dgm:prSet presAssocID="{F5B03D05-7505-4C5E-8049-0F1D110D6598}" presName="txShp" presStyleLbl="node1" presStyleIdx="2" presStyleCnt="3" custScaleX="140762" custScaleY="81570" custLinFactNeighborX="-435" custLinFactNeighborY="-7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C1A3B9-4E0D-4AA8-BDA4-64135093D293}" type="presOf" srcId="{A71448C9-81F5-4719-9CD7-DAD277029F24}" destId="{B0FE46B9-6560-4242-B690-759CC505A0BD}" srcOrd="0" destOrd="0" presId="urn:microsoft.com/office/officeart/2005/8/layout/vList3"/>
    <dgm:cxn modelId="{C3A1429D-D220-48BF-8379-8A4348BF00AB}" type="presOf" srcId="{B07ADA8D-FFF3-49C5-81BD-8B532DD0BA66}" destId="{977BE3E9-5EC3-4759-9D39-683D3FB724A5}" srcOrd="0" destOrd="0" presId="urn:microsoft.com/office/officeart/2005/8/layout/vList3"/>
    <dgm:cxn modelId="{450D2EB2-1003-4E2A-92CD-C61E4C46038C}" srcId="{B07ADA8D-FFF3-49C5-81BD-8B532DD0BA66}" destId="{F5B03D05-7505-4C5E-8049-0F1D110D6598}" srcOrd="2" destOrd="0" parTransId="{F1596CE9-840C-4652-A3E9-35BCA58D4A7A}" sibTransId="{3062DB77-1239-4BF6-9134-F4BCCC5CEA56}"/>
    <dgm:cxn modelId="{C68068ED-90D7-4C10-9D64-4A96868C1A36}" srcId="{B07ADA8D-FFF3-49C5-81BD-8B532DD0BA66}" destId="{DD61DD91-2712-41A3-87A7-9CE7F50B72EA}" srcOrd="1" destOrd="0" parTransId="{086389FE-1AE3-4691-B1A6-DC78308CC99E}" sibTransId="{611CFC84-4A9C-4013-92F6-4331E53C6357}"/>
    <dgm:cxn modelId="{43468C63-2B0F-4CB1-BE3F-ACD1B35BAB66}" type="presOf" srcId="{DD61DD91-2712-41A3-87A7-9CE7F50B72EA}" destId="{45CF9D65-ED0C-473D-9422-C40495A4AAAC}" srcOrd="0" destOrd="0" presId="urn:microsoft.com/office/officeart/2005/8/layout/vList3"/>
    <dgm:cxn modelId="{71C89207-24ED-41AD-892D-2C9E3F65522E}" type="presOf" srcId="{F5B03D05-7505-4C5E-8049-0F1D110D6598}" destId="{2970D7C0-3777-4630-B189-B63F0895FCFE}" srcOrd="0" destOrd="0" presId="urn:microsoft.com/office/officeart/2005/8/layout/vList3"/>
    <dgm:cxn modelId="{79E91EB5-ACB5-4803-9162-24AEA534BD58}" srcId="{B07ADA8D-FFF3-49C5-81BD-8B532DD0BA66}" destId="{A71448C9-81F5-4719-9CD7-DAD277029F24}" srcOrd="0" destOrd="0" parTransId="{01689779-B73E-4FF7-AA0C-8F39EC6CA61D}" sibTransId="{873B01F6-C5B4-4A28-BCFA-580103023C7A}"/>
    <dgm:cxn modelId="{AE630DA8-22E6-4366-A65E-B1E647800F34}" type="presParOf" srcId="{977BE3E9-5EC3-4759-9D39-683D3FB724A5}" destId="{04C64EF4-8AA7-4A98-9F60-1D65697C0BE0}" srcOrd="0" destOrd="0" presId="urn:microsoft.com/office/officeart/2005/8/layout/vList3"/>
    <dgm:cxn modelId="{C93B4BC1-3EF1-4366-A802-59079ADD9DFC}" type="presParOf" srcId="{04C64EF4-8AA7-4A98-9F60-1D65697C0BE0}" destId="{6BA95954-A432-43B4-AD6E-8724E5EFB0B6}" srcOrd="0" destOrd="0" presId="urn:microsoft.com/office/officeart/2005/8/layout/vList3"/>
    <dgm:cxn modelId="{37837965-8027-4B33-9039-2DB392EA3848}" type="presParOf" srcId="{04C64EF4-8AA7-4A98-9F60-1D65697C0BE0}" destId="{B0FE46B9-6560-4242-B690-759CC505A0BD}" srcOrd="1" destOrd="0" presId="urn:microsoft.com/office/officeart/2005/8/layout/vList3"/>
    <dgm:cxn modelId="{F529DE90-E9E2-4174-BC8E-83AD66A80B05}" type="presParOf" srcId="{977BE3E9-5EC3-4759-9D39-683D3FB724A5}" destId="{A5240A20-FE3E-4FCE-B7A8-3B8E044CE80A}" srcOrd="1" destOrd="0" presId="urn:microsoft.com/office/officeart/2005/8/layout/vList3"/>
    <dgm:cxn modelId="{D66AC795-C145-4D87-8514-42054B4B5C1F}" type="presParOf" srcId="{977BE3E9-5EC3-4759-9D39-683D3FB724A5}" destId="{3C307815-8D99-467E-BCBA-B2D2740BBB48}" srcOrd="2" destOrd="0" presId="urn:microsoft.com/office/officeart/2005/8/layout/vList3"/>
    <dgm:cxn modelId="{1B5D3874-4CE8-4AF9-BA0F-3F951A40837C}" type="presParOf" srcId="{3C307815-8D99-467E-BCBA-B2D2740BBB48}" destId="{ED29F180-429A-41E0-BA91-01F739336081}" srcOrd="0" destOrd="0" presId="urn:microsoft.com/office/officeart/2005/8/layout/vList3"/>
    <dgm:cxn modelId="{C9FA08AE-7EBA-4514-957E-046BA470AEB3}" type="presParOf" srcId="{3C307815-8D99-467E-BCBA-B2D2740BBB48}" destId="{45CF9D65-ED0C-473D-9422-C40495A4AAAC}" srcOrd="1" destOrd="0" presId="urn:microsoft.com/office/officeart/2005/8/layout/vList3"/>
    <dgm:cxn modelId="{FC99F57A-6B31-4C9E-8A7C-1A53712E6F1D}" type="presParOf" srcId="{977BE3E9-5EC3-4759-9D39-683D3FB724A5}" destId="{A6C24AAC-0B8F-4F80-BA26-8D14F8192613}" srcOrd="3" destOrd="0" presId="urn:microsoft.com/office/officeart/2005/8/layout/vList3"/>
    <dgm:cxn modelId="{B5728B8F-E85F-44A5-BBDC-4B00BA14E3A8}" type="presParOf" srcId="{977BE3E9-5EC3-4759-9D39-683D3FB724A5}" destId="{9028742D-C003-4633-B367-84F8144EBE8B}" srcOrd="4" destOrd="0" presId="urn:microsoft.com/office/officeart/2005/8/layout/vList3"/>
    <dgm:cxn modelId="{7138BCF1-1EBF-4A08-9031-940E0B17496F}" type="presParOf" srcId="{9028742D-C003-4633-B367-84F8144EBE8B}" destId="{46F7BFE8-B127-4F70-A5AE-F46E6654B149}" srcOrd="0" destOrd="0" presId="urn:microsoft.com/office/officeart/2005/8/layout/vList3"/>
    <dgm:cxn modelId="{F36479BE-FA83-417C-82B6-D2B55EE3FD1C}" type="presParOf" srcId="{9028742D-C003-4633-B367-84F8144EBE8B}" destId="{2970D7C0-3777-4630-B189-B63F0895FCF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2894FB-3D1B-4A48-AE19-CB7E812BAAA5}" type="doc">
      <dgm:prSet loTypeId="urn:microsoft.com/office/officeart/2005/8/layout/list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2E43D90-1621-4557-BBE2-3B3DA9564447}">
      <dgm:prSet phldrT="[Текст]" custT="1"/>
      <dgm:spPr/>
      <dgm:t>
        <a:bodyPr/>
        <a:lstStyle/>
        <a:p>
          <a:r>
            <a:rPr lang="ru-RU" sz="2000" b="1" dirty="0" smtClean="0"/>
            <a:t>Повышение эксплуатационной надежности </a:t>
          </a:r>
          <a:endParaRPr lang="ru-RU" sz="2000" b="1" dirty="0"/>
        </a:p>
      </dgm:t>
    </dgm:pt>
    <dgm:pt modelId="{6DFECAC7-8495-4EAA-8071-DC87BFAFA187}" type="parTrans" cxnId="{FD26FAB6-5127-4273-BB01-B45F263F3AC6}">
      <dgm:prSet/>
      <dgm:spPr/>
      <dgm:t>
        <a:bodyPr/>
        <a:lstStyle/>
        <a:p>
          <a:endParaRPr lang="ru-RU"/>
        </a:p>
      </dgm:t>
    </dgm:pt>
    <dgm:pt modelId="{C8DD9328-2B3D-46E6-8932-BC0EC9BD682E}" type="sibTrans" cxnId="{FD26FAB6-5127-4273-BB01-B45F263F3AC6}">
      <dgm:prSet/>
      <dgm:spPr/>
      <dgm:t>
        <a:bodyPr/>
        <a:lstStyle/>
        <a:p>
          <a:endParaRPr lang="ru-RU"/>
        </a:p>
      </dgm:t>
    </dgm:pt>
    <dgm:pt modelId="{D7E18B24-AE60-4C7E-9A18-2FAB61E860A4}">
      <dgm:prSet phldrT="[Текст]" custT="1"/>
      <dgm:spPr/>
      <dgm:t>
        <a:bodyPr/>
        <a:lstStyle/>
        <a:p>
          <a:r>
            <a:rPr lang="ru-RU" sz="2000" b="1" dirty="0" smtClean="0"/>
            <a:t>Расширение использования топлива РТ</a:t>
          </a:r>
          <a:endParaRPr lang="ru-RU" sz="2000" b="1" dirty="0"/>
        </a:p>
      </dgm:t>
    </dgm:pt>
    <dgm:pt modelId="{1728D894-BC84-459A-8891-ED0AB8785343}" type="parTrans" cxnId="{ECE8BACD-68AF-4FF1-91FF-78E3689A439F}">
      <dgm:prSet/>
      <dgm:spPr/>
      <dgm:t>
        <a:bodyPr/>
        <a:lstStyle/>
        <a:p>
          <a:endParaRPr lang="ru-RU"/>
        </a:p>
      </dgm:t>
    </dgm:pt>
    <dgm:pt modelId="{C4787AF5-3582-46DB-8E7A-EF0D5445212C}" type="sibTrans" cxnId="{ECE8BACD-68AF-4FF1-91FF-78E3689A439F}">
      <dgm:prSet/>
      <dgm:spPr/>
      <dgm:t>
        <a:bodyPr/>
        <a:lstStyle/>
        <a:p>
          <a:endParaRPr lang="ru-RU"/>
        </a:p>
      </dgm:t>
    </dgm:pt>
    <dgm:pt modelId="{F6E3342D-3719-49CA-9FBE-836ADC33C668}">
      <dgm:prSet phldrT="[Текст]" custT="1"/>
      <dgm:spPr/>
      <dgm:t>
        <a:bodyPr/>
        <a:lstStyle/>
        <a:p>
          <a:r>
            <a:rPr lang="ru-RU" sz="2000" b="1" dirty="0" smtClean="0"/>
            <a:t>Внедрение толерантного топлива</a:t>
          </a:r>
          <a:endParaRPr lang="ru-RU" sz="2000" b="1" dirty="0"/>
        </a:p>
      </dgm:t>
    </dgm:pt>
    <dgm:pt modelId="{E6327487-6D47-43A6-965B-EC5E17AA9800}" type="parTrans" cxnId="{5C0807BC-4C3B-415A-9254-B2D8896684E4}">
      <dgm:prSet/>
      <dgm:spPr/>
      <dgm:t>
        <a:bodyPr/>
        <a:lstStyle/>
        <a:p>
          <a:endParaRPr lang="ru-RU"/>
        </a:p>
      </dgm:t>
    </dgm:pt>
    <dgm:pt modelId="{38D1611A-078A-4BC8-AA62-497C390026F5}" type="sibTrans" cxnId="{5C0807BC-4C3B-415A-9254-B2D8896684E4}">
      <dgm:prSet/>
      <dgm:spPr/>
      <dgm:t>
        <a:bodyPr/>
        <a:lstStyle/>
        <a:p>
          <a:endParaRPr lang="ru-RU"/>
        </a:p>
      </dgm:t>
    </dgm:pt>
    <dgm:pt modelId="{B2E881A5-056C-4CE8-ABAF-8264435EA619}">
      <dgm:prSet phldrT="[Текст]" custT="1"/>
      <dgm:spPr/>
      <dgm:t>
        <a:bodyPr/>
        <a:lstStyle/>
        <a:p>
          <a:r>
            <a:rPr lang="ru-RU" sz="2000" b="1" dirty="0" smtClean="0"/>
            <a:t>Разработка технологии «сухого» хранения</a:t>
          </a:r>
          <a:endParaRPr lang="ru-RU" sz="2000" b="1" dirty="0"/>
        </a:p>
      </dgm:t>
    </dgm:pt>
    <dgm:pt modelId="{5F7EED9E-06D4-4446-9789-062A7323D1BE}" type="parTrans" cxnId="{ED69C257-4EA0-4614-A8D6-9E4E939DBFCA}">
      <dgm:prSet/>
      <dgm:spPr/>
      <dgm:t>
        <a:bodyPr/>
        <a:lstStyle/>
        <a:p>
          <a:endParaRPr lang="ru-RU"/>
        </a:p>
      </dgm:t>
    </dgm:pt>
    <dgm:pt modelId="{635101B0-C7EF-47F8-9E02-415E953BD9F9}" type="sibTrans" cxnId="{ED69C257-4EA0-4614-A8D6-9E4E939DBFCA}">
      <dgm:prSet/>
      <dgm:spPr/>
      <dgm:t>
        <a:bodyPr/>
        <a:lstStyle/>
        <a:p>
          <a:endParaRPr lang="ru-RU"/>
        </a:p>
      </dgm:t>
    </dgm:pt>
    <dgm:pt modelId="{D2BF45C8-63B9-4F09-AF0E-DB0AD206CE38}">
      <dgm:prSet phldrT="[Текст]" custT="1"/>
      <dgm:spPr/>
      <dgm:t>
        <a:bodyPr/>
        <a:lstStyle/>
        <a:p>
          <a:r>
            <a:rPr lang="ru-RU" sz="2000" b="1" dirty="0" smtClean="0"/>
            <a:t>Обоснование эксплуатации блоков в маневренных режимах</a:t>
          </a:r>
          <a:endParaRPr lang="ru-RU" sz="2000" b="1" dirty="0"/>
        </a:p>
      </dgm:t>
    </dgm:pt>
    <dgm:pt modelId="{7BBB52EC-A195-4864-A072-8E1C5AD3ED47}" type="parTrans" cxnId="{119DB173-190F-44B5-AC55-B46690FC8AC4}">
      <dgm:prSet/>
      <dgm:spPr/>
      <dgm:t>
        <a:bodyPr/>
        <a:lstStyle/>
        <a:p>
          <a:endParaRPr lang="ru-RU"/>
        </a:p>
      </dgm:t>
    </dgm:pt>
    <dgm:pt modelId="{4933D8FA-424D-40BF-BB1A-5048DEF76B3D}" type="sibTrans" cxnId="{119DB173-190F-44B5-AC55-B46690FC8AC4}">
      <dgm:prSet/>
      <dgm:spPr/>
      <dgm:t>
        <a:bodyPr/>
        <a:lstStyle/>
        <a:p>
          <a:endParaRPr lang="ru-RU"/>
        </a:p>
      </dgm:t>
    </dgm:pt>
    <dgm:pt modelId="{81FC59F2-BDC6-4899-AC54-00DDCCFF7A13}">
      <dgm:prSet phldrT="[Текст]" custT="1"/>
      <dgm:spPr/>
      <dgm:t>
        <a:bodyPr/>
        <a:lstStyle/>
        <a:p>
          <a:r>
            <a:rPr lang="ru-RU" sz="2000" b="1" dirty="0" smtClean="0"/>
            <a:t>Повышение «энергоемкости» ТВС</a:t>
          </a:r>
          <a:endParaRPr lang="ru-RU" sz="2000" b="1" dirty="0"/>
        </a:p>
      </dgm:t>
    </dgm:pt>
    <dgm:pt modelId="{9A29FD4C-9B7B-4BF9-A3B1-72B4BAA970EB}" type="parTrans" cxnId="{0C8EB022-8007-41F5-8D0E-C0B48A0ED1D7}">
      <dgm:prSet/>
      <dgm:spPr/>
      <dgm:t>
        <a:bodyPr/>
        <a:lstStyle/>
        <a:p>
          <a:endParaRPr lang="ru-RU"/>
        </a:p>
      </dgm:t>
    </dgm:pt>
    <dgm:pt modelId="{AC995A3D-56C5-48C8-B13E-1134885A2424}" type="sibTrans" cxnId="{0C8EB022-8007-41F5-8D0E-C0B48A0ED1D7}">
      <dgm:prSet/>
      <dgm:spPr/>
      <dgm:t>
        <a:bodyPr/>
        <a:lstStyle/>
        <a:p>
          <a:endParaRPr lang="ru-RU"/>
        </a:p>
      </dgm:t>
    </dgm:pt>
    <dgm:pt modelId="{C7E77777-A6AA-4752-A2FF-FD5A0EF42E51}">
      <dgm:prSet phldrT="[Текст]" custT="1"/>
      <dgm:spPr/>
      <dgm:t>
        <a:bodyPr/>
        <a:lstStyle/>
        <a:p>
          <a:r>
            <a:rPr lang="ru-RU" sz="2000" b="1" dirty="0" smtClean="0"/>
            <a:t>Мониторинг </a:t>
          </a:r>
          <a:r>
            <a:rPr lang="ru-RU" sz="2000" b="1" dirty="0" smtClean="0"/>
            <a:t>эксплуатации </a:t>
          </a:r>
          <a:r>
            <a:rPr lang="ru-RU" sz="2000" b="1" dirty="0" smtClean="0"/>
            <a:t>ЯТ на АЭС</a:t>
          </a:r>
          <a:endParaRPr lang="ru-RU" sz="2000" b="1" dirty="0"/>
        </a:p>
      </dgm:t>
    </dgm:pt>
    <dgm:pt modelId="{33C1F4A0-EBD3-43F0-9840-22821DAB027A}" type="parTrans" cxnId="{E0D5B706-CABD-440F-9CD3-FE0A2EABEDCD}">
      <dgm:prSet/>
      <dgm:spPr/>
      <dgm:t>
        <a:bodyPr/>
        <a:lstStyle/>
        <a:p>
          <a:endParaRPr lang="ru-RU"/>
        </a:p>
      </dgm:t>
    </dgm:pt>
    <dgm:pt modelId="{53EE092A-DFA8-4800-A20C-F75D3956E071}" type="sibTrans" cxnId="{E0D5B706-CABD-440F-9CD3-FE0A2EABEDCD}">
      <dgm:prSet/>
      <dgm:spPr/>
      <dgm:t>
        <a:bodyPr/>
        <a:lstStyle/>
        <a:p>
          <a:endParaRPr lang="ru-RU"/>
        </a:p>
      </dgm:t>
    </dgm:pt>
    <dgm:pt modelId="{B076A75E-E6B3-4B11-AED4-3DF992B12386}">
      <dgm:prSet phldrT="[Текст]" custT="1"/>
      <dgm:spPr/>
      <dgm:t>
        <a:bodyPr/>
        <a:lstStyle/>
        <a:p>
          <a:r>
            <a:rPr lang="ru-RU" sz="2000" b="1" dirty="0" smtClean="0"/>
            <a:t>Совершенствование конструкционных и топливных материалов</a:t>
          </a:r>
          <a:endParaRPr lang="ru-RU" sz="2000" b="1" dirty="0"/>
        </a:p>
      </dgm:t>
    </dgm:pt>
    <dgm:pt modelId="{698A662C-072C-4989-97DB-6A65D1FCD1AA}" type="parTrans" cxnId="{B5FBF912-D3BD-4DFF-990E-E42322B98064}">
      <dgm:prSet/>
      <dgm:spPr/>
      <dgm:t>
        <a:bodyPr/>
        <a:lstStyle/>
        <a:p>
          <a:endParaRPr lang="ru-RU"/>
        </a:p>
      </dgm:t>
    </dgm:pt>
    <dgm:pt modelId="{EF036FC1-7060-4D6B-BA14-2120FB196CE2}" type="sibTrans" cxnId="{B5FBF912-D3BD-4DFF-990E-E42322B98064}">
      <dgm:prSet/>
      <dgm:spPr/>
      <dgm:t>
        <a:bodyPr/>
        <a:lstStyle/>
        <a:p>
          <a:endParaRPr lang="ru-RU"/>
        </a:p>
      </dgm:t>
    </dgm:pt>
    <dgm:pt modelId="{F877139A-F5AB-4057-B500-0A625D419F01}" type="pres">
      <dgm:prSet presAssocID="{C22894FB-3D1B-4A48-AE19-CB7E812BAAA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EC516B-8AF8-49D7-AD41-C039DB0CACA8}" type="pres">
      <dgm:prSet presAssocID="{12E43D90-1621-4557-BBE2-3B3DA9564447}" presName="parentLin" presStyleCnt="0"/>
      <dgm:spPr/>
    </dgm:pt>
    <dgm:pt modelId="{DCECB58E-B3B4-4055-979F-AD2EE6CBDAB9}" type="pres">
      <dgm:prSet presAssocID="{12E43D90-1621-4557-BBE2-3B3DA9564447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F7A37CC1-7C85-4114-936A-85466423A2D3}" type="pres">
      <dgm:prSet presAssocID="{12E43D90-1621-4557-BBE2-3B3DA9564447}" presName="parentText" presStyleLbl="node1" presStyleIdx="0" presStyleCnt="8" custScaleX="1307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43E9DF-D212-4326-8441-0D009DAF839E}" type="pres">
      <dgm:prSet presAssocID="{12E43D90-1621-4557-BBE2-3B3DA9564447}" presName="negativeSpace" presStyleCnt="0"/>
      <dgm:spPr/>
    </dgm:pt>
    <dgm:pt modelId="{724DE24B-77CE-478D-8A6D-987CD3B89E51}" type="pres">
      <dgm:prSet presAssocID="{12E43D90-1621-4557-BBE2-3B3DA9564447}" presName="childText" presStyleLbl="conFgAcc1" presStyleIdx="0" presStyleCnt="8">
        <dgm:presLayoutVars>
          <dgm:bulletEnabled val="1"/>
        </dgm:presLayoutVars>
      </dgm:prSet>
      <dgm:spPr/>
    </dgm:pt>
    <dgm:pt modelId="{3D7191EA-AB8C-4E8D-9FD6-D7654A748E1B}" type="pres">
      <dgm:prSet presAssocID="{C8DD9328-2B3D-46E6-8932-BC0EC9BD682E}" presName="spaceBetweenRectangles" presStyleCnt="0"/>
      <dgm:spPr/>
    </dgm:pt>
    <dgm:pt modelId="{12EB85CA-7C82-43C4-BB02-E36A0BCAB0BD}" type="pres">
      <dgm:prSet presAssocID="{D7E18B24-AE60-4C7E-9A18-2FAB61E860A4}" presName="parentLin" presStyleCnt="0"/>
      <dgm:spPr/>
    </dgm:pt>
    <dgm:pt modelId="{A65B1A12-CF0D-4756-BEE8-B61D8CF6295D}" type="pres">
      <dgm:prSet presAssocID="{D7E18B24-AE60-4C7E-9A18-2FAB61E860A4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160AEED7-F778-416B-9FE3-A08E184D62E0}" type="pres">
      <dgm:prSet presAssocID="{D7E18B24-AE60-4C7E-9A18-2FAB61E860A4}" presName="parentText" presStyleLbl="node1" presStyleIdx="1" presStyleCnt="8" custScaleX="1302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2717E-5C02-4042-8A39-CBFBDB871D39}" type="pres">
      <dgm:prSet presAssocID="{D7E18B24-AE60-4C7E-9A18-2FAB61E860A4}" presName="negativeSpace" presStyleCnt="0"/>
      <dgm:spPr/>
    </dgm:pt>
    <dgm:pt modelId="{4EE6BD14-B64E-4793-A012-C4BC458519FB}" type="pres">
      <dgm:prSet presAssocID="{D7E18B24-AE60-4C7E-9A18-2FAB61E860A4}" presName="childText" presStyleLbl="conFgAcc1" presStyleIdx="1" presStyleCnt="8">
        <dgm:presLayoutVars>
          <dgm:bulletEnabled val="1"/>
        </dgm:presLayoutVars>
      </dgm:prSet>
      <dgm:spPr/>
    </dgm:pt>
    <dgm:pt modelId="{1E7570BF-3DF1-42FC-BAF0-B41D19E4F7EC}" type="pres">
      <dgm:prSet presAssocID="{C4787AF5-3582-46DB-8E7A-EF0D5445212C}" presName="spaceBetweenRectangles" presStyleCnt="0"/>
      <dgm:spPr/>
    </dgm:pt>
    <dgm:pt modelId="{25B3D29F-E8B8-420D-AB07-E24CBFAC1D4B}" type="pres">
      <dgm:prSet presAssocID="{F6E3342D-3719-49CA-9FBE-836ADC33C668}" presName="parentLin" presStyleCnt="0"/>
      <dgm:spPr/>
    </dgm:pt>
    <dgm:pt modelId="{5263A1A9-DB08-4B54-9ADD-A0C6E27E60AE}" type="pres">
      <dgm:prSet presAssocID="{F6E3342D-3719-49CA-9FBE-836ADC33C668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07DB3F85-F625-4965-845B-5FF79402996B}" type="pres">
      <dgm:prSet presAssocID="{F6E3342D-3719-49CA-9FBE-836ADC33C668}" presName="parentText" presStyleLbl="node1" presStyleIdx="2" presStyleCnt="8" custScaleX="1307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8D683-A695-4307-BAF6-6BD92F355F11}" type="pres">
      <dgm:prSet presAssocID="{F6E3342D-3719-49CA-9FBE-836ADC33C668}" presName="negativeSpace" presStyleCnt="0"/>
      <dgm:spPr/>
    </dgm:pt>
    <dgm:pt modelId="{B8AC3331-03F6-4AA4-A54A-8F213F6CAE87}" type="pres">
      <dgm:prSet presAssocID="{F6E3342D-3719-49CA-9FBE-836ADC33C668}" presName="childText" presStyleLbl="conFgAcc1" presStyleIdx="2" presStyleCnt="8">
        <dgm:presLayoutVars>
          <dgm:bulletEnabled val="1"/>
        </dgm:presLayoutVars>
      </dgm:prSet>
      <dgm:spPr/>
    </dgm:pt>
    <dgm:pt modelId="{576BE824-D634-47EB-ACF9-3C73DA2F4D89}" type="pres">
      <dgm:prSet presAssocID="{38D1611A-078A-4BC8-AA62-497C390026F5}" presName="spaceBetweenRectangles" presStyleCnt="0"/>
      <dgm:spPr/>
    </dgm:pt>
    <dgm:pt modelId="{2FAB3549-68B9-422A-B3DB-4B56AA33218D}" type="pres">
      <dgm:prSet presAssocID="{B2E881A5-056C-4CE8-ABAF-8264435EA619}" presName="parentLin" presStyleCnt="0"/>
      <dgm:spPr/>
    </dgm:pt>
    <dgm:pt modelId="{C26ED6F6-1FDB-4DE8-B23D-77875F29B88A}" type="pres">
      <dgm:prSet presAssocID="{B2E881A5-056C-4CE8-ABAF-8264435EA619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23CC3312-2709-493C-A360-DCCAB9E7F695}" type="pres">
      <dgm:prSet presAssocID="{B2E881A5-056C-4CE8-ABAF-8264435EA619}" presName="parentText" presStyleLbl="node1" presStyleIdx="3" presStyleCnt="8" custScaleX="130966" custLinFactNeighborX="58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1A420-A481-419F-8BFF-FEB3A7C2CF7D}" type="pres">
      <dgm:prSet presAssocID="{B2E881A5-056C-4CE8-ABAF-8264435EA619}" presName="negativeSpace" presStyleCnt="0"/>
      <dgm:spPr/>
    </dgm:pt>
    <dgm:pt modelId="{83FDE60D-2D70-4098-9192-03901FC80BC2}" type="pres">
      <dgm:prSet presAssocID="{B2E881A5-056C-4CE8-ABAF-8264435EA619}" presName="childText" presStyleLbl="conFgAcc1" presStyleIdx="3" presStyleCnt="8">
        <dgm:presLayoutVars>
          <dgm:bulletEnabled val="1"/>
        </dgm:presLayoutVars>
      </dgm:prSet>
      <dgm:spPr/>
    </dgm:pt>
    <dgm:pt modelId="{893842C5-1208-4408-90EF-368DD813E06A}" type="pres">
      <dgm:prSet presAssocID="{635101B0-C7EF-47F8-9E02-415E953BD9F9}" presName="spaceBetweenRectangles" presStyleCnt="0"/>
      <dgm:spPr/>
    </dgm:pt>
    <dgm:pt modelId="{88B4CCA7-A5D4-4731-8B5B-1E60277B1546}" type="pres">
      <dgm:prSet presAssocID="{D2BF45C8-63B9-4F09-AF0E-DB0AD206CE38}" presName="parentLin" presStyleCnt="0"/>
      <dgm:spPr/>
    </dgm:pt>
    <dgm:pt modelId="{45A62990-1696-484D-B9C3-88EDC6929A82}" type="pres">
      <dgm:prSet presAssocID="{D2BF45C8-63B9-4F09-AF0E-DB0AD206CE38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09BBAE46-7AE8-49C8-9023-294088DD6D63}" type="pres">
      <dgm:prSet presAssocID="{D2BF45C8-63B9-4F09-AF0E-DB0AD206CE38}" presName="parentText" presStyleLbl="node1" presStyleIdx="4" presStyleCnt="8" custScaleX="1307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6FB9A-075A-42BD-A8B4-7890F3CA71DB}" type="pres">
      <dgm:prSet presAssocID="{D2BF45C8-63B9-4F09-AF0E-DB0AD206CE38}" presName="negativeSpace" presStyleCnt="0"/>
      <dgm:spPr/>
    </dgm:pt>
    <dgm:pt modelId="{CDA409DB-BC4F-4303-A2EF-7CD681008C2C}" type="pres">
      <dgm:prSet presAssocID="{D2BF45C8-63B9-4F09-AF0E-DB0AD206CE38}" presName="childText" presStyleLbl="conFgAcc1" presStyleIdx="4" presStyleCnt="8">
        <dgm:presLayoutVars>
          <dgm:bulletEnabled val="1"/>
        </dgm:presLayoutVars>
      </dgm:prSet>
      <dgm:spPr/>
    </dgm:pt>
    <dgm:pt modelId="{1E74A830-87DD-4161-B9E0-6AF5DFCF35FC}" type="pres">
      <dgm:prSet presAssocID="{4933D8FA-424D-40BF-BB1A-5048DEF76B3D}" presName="spaceBetweenRectangles" presStyleCnt="0"/>
      <dgm:spPr/>
    </dgm:pt>
    <dgm:pt modelId="{76FA4D24-CD45-468E-886C-AA85F27DB5C5}" type="pres">
      <dgm:prSet presAssocID="{81FC59F2-BDC6-4899-AC54-00DDCCFF7A13}" presName="parentLin" presStyleCnt="0"/>
      <dgm:spPr/>
    </dgm:pt>
    <dgm:pt modelId="{4DFF73D5-B95B-4715-93C7-2A53141C4737}" type="pres">
      <dgm:prSet presAssocID="{81FC59F2-BDC6-4899-AC54-00DDCCFF7A13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5C22F5D6-907E-4B51-8019-55DE12B474B1}" type="pres">
      <dgm:prSet presAssocID="{81FC59F2-BDC6-4899-AC54-00DDCCFF7A13}" presName="parentText" presStyleLbl="node1" presStyleIdx="5" presStyleCnt="8" custScaleX="1303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8A96A0-0961-4D85-A54A-A1DBF3696104}" type="pres">
      <dgm:prSet presAssocID="{81FC59F2-BDC6-4899-AC54-00DDCCFF7A13}" presName="negativeSpace" presStyleCnt="0"/>
      <dgm:spPr/>
    </dgm:pt>
    <dgm:pt modelId="{0B38C37F-E624-4939-AB66-10AEB82E0570}" type="pres">
      <dgm:prSet presAssocID="{81FC59F2-BDC6-4899-AC54-00DDCCFF7A13}" presName="childText" presStyleLbl="conFgAcc1" presStyleIdx="5" presStyleCnt="8">
        <dgm:presLayoutVars>
          <dgm:bulletEnabled val="1"/>
        </dgm:presLayoutVars>
      </dgm:prSet>
      <dgm:spPr/>
    </dgm:pt>
    <dgm:pt modelId="{786DFA60-5727-4D94-85B4-6D5959708263}" type="pres">
      <dgm:prSet presAssocID="{AC995A3D-56C5-48C8-B13E-1134885A2424}" presName="spaceBetweenRectangles" presStyleCnt="0"/>
      <dgm:spPr/>
    </dgm:pt>
    <dgm:pt modelId="{89E8CE1C-2D0E-43BC-8131-5A60379C4F75}" type="pres">
      <dgm:prSet presAssocID="{C7E77777-A6AA-4752-A2FF-FD5A0EF42E51}" presName="parentLin" presStyleCnt="0"/>
      <dgm:spPr/>
    </dgm:pt>
    <dgm:pt modelId="{C34ED3FA-0ED2-4B53-AE1C-650B73BEEC4A}" type="pres">
      <dgm:prSet presAssocID="{C7E77777-A6AA-4752-A2FF-FD5A0EF42E51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F932B59F-B055-4C76-A4D6-BF069399F3C2}" type="pres">
      <dgm:prSet presAssocID="{C7E77777-A6AA-4752-A2FF-FD5A0EF42E51}" presName="parentText" presStyleLbl="node1" presStyleIdx="6" presStyleCnt="8" custScaleX="1298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09B54-DF68-4A51-A253-5CE5166BF8DB}" type="pres">
      <dgm:prSet presAssocID="{C7E77777-A6AA-4752-A2FF-FD5A0EF42E51}" presName="negativeSpace" presStyleCnt="0"/>
      <dgm:spPr/>
    </dgm:pt>
    <dgm:pt modelId="{3874A150-DBFD-45DB-85D0-72E18B634F9E}" type="pres">
      <dgm:prSet presAssocID="{C7E77777-A6AA-4752-A2FF-FD5A0EF42E51}" presName="childText" presStyleLbl="conFgAcc1" presStyleIdx="6" presStyleCnt="8">
        <dgm:presLayoutVars>
          <dgm:bulletEnabled val="1"/>
        </dgm:presLayoutVars>
      </dgm:prSet>
      <dgm:spPr/>
    </dgm:pt>
    <dgm:pt modelId="{0FB7FF8E-7B88-4353-BE87-113BE598B564}" type="pres">
      <dgm:prSet presAssocID="{53EE092A-DFA8-4800-A20C-F75D3956E071}" presName="spaceBetweenRectangles" presStyleCnt="0"/>
      <dgm:spPr/>
    </dgm:pt>
    <dgm:pt modelId="{D246D2D3-8747-4BA1-A7CF-7A3E02B77E8A}" type="pres">
      <dgm:prSet presAssocID="{B076A75E-E6B3-4B11-AED4-3DF992B12386}" presName="parentLin" presStyleCnt="0"/>
      <dgm:spPr/>
    </dgm:pt>
    <dgm:pt modelId="{DFA7070A-C3AC-4AB8-BA3D-70E79730CBF2}" type="pres">
      <dgm:prSet presAssocID="{B076A75E-E6B3-4B11-AED4-3DF992B12386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76F89E92-8DB6-4F6B-A86D-5BB6115B10A1}" type="pres">
      <dgm:prSet presAssocID="{B076A75E-E6B3-4B11-AED4-3DF992B12386}" presName="parentText" presStyleLbl="node1" presStyleIdx="7" presStyleCnt="8" custScaleX="130350" custScaleY="1367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1D8241-2916-4DE9-8419-3A89AB49E64D}" type="pres">
      <dgm:prSet presAssocID="{B076A75E-E6B3-4B11-AED4-3DF992B12386}" presName="negativeSpace" presStyleCnt="0"/>
      <dgm:spPr/>
    </dgm:pt>
    <dgm:pt modelId="{B09842A6-2983-49FA-B8ED-861829904EA2}" type="pres">
      <dgm:prSet presAssocID="{B076A75E-E6B3-4B11-AED4-3DF992B12386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A0FD49A9-D926-47D4-8897-562623D9C0D9}" type="presOf" srcId="{F6E3342D-3719-49CA-9FBE-836ADC33C668}" destId="{07DB3F85-F625-4965-845B-5FF79402996B}" srcOrd="1" destOrd="0" presId="urn:microsoft.com/office/officeart/2005/8/layout/list1"/>
    <dgm:cxn modelId="{3F32534E-CD28-4BC1-A012-92A33D85F9C4}" type="presOf" srcId="{D7E18B24-AE60-4C7E-9A18-2FAB61E860A4}" destId="{A65B1A12-CF0D-4756-BEE8-B61D8CF6295D}" srcOrd="0" destOrd="0" presId="urn:microsoft.com/office/officeart/2005/8/layout/list1"/>
    <dgm:cxn modelId="{7201D316-5F6F-4C9B-9916-10A2C7F44689}" type="presOf" srcId="{B2E881A5-056C-4CE8-ABAF-8264435EA619}" destId="{C26ED6F6-1FDB-4DE8-B23D-77875F29B88A}" srcOrd="0" destOrd="0" presId="urn:microsoft.com/office/officeart/2005/8/layout/list1"/>
    <dgm:cxn modelId="{57C8BC4D-D052-4A01-8355-D59AD8276435}" type="presOf" srcId="{D7E18B24-AE60-4C7E-9A18-2FAB61E860A4}" destId="{160AEED7-F778-416B-9FE3-A08E184D62E0}" srcOrd="1" destOrd="0" presId="urn:microsoft.com/office/officeart/2005/8/layout/list1"/>
    <dgm:cxn modelId="{F83A5653-D07B-4D68-881E-7EA6F46D2DF7}" type="presOf" srcId="{81FC59F2-BDC6-4899-AC54-00DDCCFF7A13}" destId="{4DFF73D5-B95B-4715-93C7-2A53141C4737}" srcOrd="0" destOrd="0" presId="urn:microsoft.com/office/officeart/2005/8/layout/list1"/>
    <dgm:cxn modelId="{B5FBF912-D3BD-4DFF-990E-E42322B98064}" srcId="{C22894FB-3D1B-4A48-AE19-CB7E812BAAA5}" destId="{B076A75E-E6B3-4B11-AED4-3DF992B12386}" srcOrd="7" destOrd="0" parTransId="{698A662C-072C-4989-97DB-6A65D1FCD1AA}" sibTransId="{EF036FC1-7060-4D6B-BA14-2120FB196CE2}"/>
    <dgm:cxn modelId="{BE0577AC-F10C-4559-B550-4F89EE833C0A}" type="presOf" srcId="{F6E3342D-3719-49CA-9FBE-836ADC33C668}" destId="{5263A1A9-DB08-4B54-9ADD-A0C6E27E60AE}" srcOrd="0" destOrd="0" presId="urn:microsoft.com/office/officeart/2005/8/layout/list1"/>
    <dgm:cxn modelId="{E922763A-9E5A-41EF-A60F-397E1AE97243}" type="presOf" srcId="{81FC59F2-BDC6-4899-AC54-00DDCCFF7A13}" destId="{5C22F5D6-907E-4B51-8019-55DE12B474B1}" srcOrd="1" destOrd="0" presId="urn:microsoft.com/office/officeart/2005/8/layout/list1"/>
    <dgm:cxn modelId="{E0D5B706-CABD-440F-9CD3-FE0A2EABEDCD}" srcId="{C22894FB-3D1B-4A48-AE19-CB7E812BAAA5}" destId="{C7E77777-A6AA-4752-A2FF-FD5A0EF42E51}" srcOrd="6" destOrd="0" parTransId="{33C1F4A0-EBD3-43F0-9840-22821DAB027A}" sibTransId="{53EE092A-DFA8-4800-A20C-F75D3956E071}"/>
    <dgm:cxn modelId="{0C8EB022-8007-41F5-8D0E-C0B48A0ED1D7}" srcId="{C22894FB-3D1B-4A48-AE19-CB7E812BAAA5}" destId="{81FC59F2-BDC6-4899-AC54-00DDCCFF7A13}" srcOrd="5" destOrd="0" parTransId="{9A29FD4C-9B7B-4BF9-A3B1-72B4BAA970EB}" sibTransId="{AC995A3D-56C5-48C8-B13E-1134885A2424}"/>
    <dgm:cxn modelId="{4A65D32F-F0AF-45D2-B0B5-6D11901939E1}" type="presOf" srcId="{C22894FB-3D1B-4A48-AE19-CB7E812BAAA5}" destId="{F877139A-F5AB-4057-B500-0A625D419F01}" srcOrd="0" destOrd="0" presId="urn:microsoft.com/office/officeart/2005/8/layout/list1"/>
    <dgm:cxn modelId="{6465CFF1-9E22-4ECC-B6ED-735CBE9E42EB}" type="presOf" srcId="{12E43D90-1621-4557-BBE2-3B3DA9564447}" destId="{F7A37CC1-7C85-4114-936A-85466423A2D3}" srcOrd="1" destOrd="0" presId="urn:microsoft.com/office/officeart/2005/8/layout/list1"/>
    <dgm:cxn modelId="{ECE8BACD-68AF-4FF1-91FF-78E3689A439F}" srcId="{C22894FB-3D1B-4A48-AE19-CB7E812BAAA5}" destId="{D7E18B24-AE60-4C7E-9A18-2FAB61E860A4}" srcOrd="1" destOrd="0" parTransId="{1728D894-BC84-459A-8891-ED0AB8785343}" sibTransId="{C4787AF5-3582-46DB-8E7A-EF0D5445212C}"/>
    <dgm:cxn modelId="{119DB173-190F-44B5-AC55-B46690FC8AC4}" srcId="{C22894FB-3D1B-4A48-AE19-CB7E812BAAA5}" destId="{D2BF45C8-63B9-4F09-AF0E-DB0AD206CE38}" srcOrd="4" destOrd="0" parTransId="{7BBB52EC-A195-4864-A072-8E1C5AD3ED47}" sibTransId="{4933D8FA-424D-40BF-BB1A-5048DEF76B3D}"/>
    <dgm:cxn modelId="{FE97D106-6480-445A-991E-DC226D3C9279}" type="presOf" srcId="{C7E77777-A6AA-4752-A2FF-FD5A0EF42E51}" destId="{C34ED3FA-0ED2-4B53-AE1C-650B73BEEC4A}" srcOrd="0" destOrd="0" presId="urn:microsoft.com/office/officeart/2005/8/layout/list1"/>
    <dgm:cxn modelId="{5C0807BC-4C3B-415A-9254-B2D8896684E4}" srcId="{C22894FB-3D1B-4A48-AE19-CB7E812BAAA5}" destId="{F6E3342D-3719-49CA-9FBE-836ADC33C668}" srcOrd="2" destOrd="0" parTransId="{E6327487-6D47-43A6-965B-EC5E17AA9800}" sibTransId="{38D1611A-078A-4BC8-AA62-497C390026F5}"/>
    <dgm:cxn modelId="{945B4D3A-A446-4B0C-9A64-786DCA6BA36E}" type="presOf" srcId="{C7E77777-A6AA-4752-A2FF-FD5A0EF42E51}" destId="{F932B59F-B055-4C76-A4D6-BF069399F3C2}" srcOrd="1" destOrd="0" presId="urn:microsoft.com/office/officeart/2005/8/layout/list1"/>
    <dgm:cxn modelId="{86BA9C81-0832-4894-B938-3ECE91CB07F9}" type="presOf" srcId="{D2BF45C8-63B9-4F09-AF0E-DB0AD206CE38}" destId="{09BBAE46-7AE8-49C8-9023-294088DD6D63}" srcOrd="1" destOrd="0" presId="urn:microsoft.com/office/officeart/2005/8/layout/list1"/>
    <dgm:cxn modelId="{623B7EA1-B2BF-4133-A83B-D00FA2930601}" type="presOf" srcId="{B076A75E-E6B3-4B11-AED4-3DF992B12386}" destId="{DFA7070A-C3AC-4AB8-BA3D-70E79730CBF2}" srcOrd="0" destOrd="0" presId="urn:microsoft.com/office/officeart/2005/8/layout/list1"/>
    <dgm:cxn modelId="{A3E2EAC0-17E0-4039-BD11-1D8E91F5A834}" type="presOf" srcId="{D2BF45C8-63B9-4F09-AF0E-DB0AD206CE38}" destId="{45A62990-1696-484D-B9C3-88EDC6929A82}" srcOrd="0" destOrd="0" presId="urn:microsoft.com/office/officeart/2005/8/layout/list1"/>
    <dgm:cxn modelId="{D10DCD56-F925-4F85-9CF2-5B491370ADBA}" type="presOf" srcId="{B2E881A5-056C-4CE8-ABAF-8264435EA619}" destId="{23CC3312-2709-493C-A360-DCCAB9E7F695}" srcOrd="1" destOrd="0" presId="urn:microsoft.com/office/officeart/2005/8/layout/list1"/>
    <dgm:cxn modelId="{EB732FE3-3585-4A50-879C-9BACCC985FB1}" type="presOf" srcId="{12E43D90-1621-4557-BBE2-3B3DA9564447}" destId="{DCECB58E-B3B4-4055-979F-AD2EE6CBDAB9}" srcOrd="0" destOrd="0" presId="urn:microsoft.com/office/officeart/2005/8/layout/list1"/>
    <dgm:cxn modelId="{ED69C257-4EA0-4614-A8D6-9E4E939DBFCA}" srcId="{C22894FB-3D1B-4A48-AE19-CB7E812BAAA5}" destId="{B2E881A5-056C-4CE8-ABAF-8264435EA619}" srcOrd="3" destOrd="0" parTransId="{5F7EED9E-06D4-4446-9789-062A7323D1BE}" sibTransId="{635101B0-C7EF-47F8-9E02-415E953BD9F9}"/>
    <dgm:cxn modelId="{AB94E961-35AE-4927-9DAE-550060D4705B}" type="presOf" srcId="{B076A75E-E6B3-4B11-AED4-3DF992B12386}" destId="{76F89E92-8DB6-4F6B-A86D-5BB6115B10A1}" srcOrd="1" destOrd="0" presId="urn:microsoft.com/office/officeart/2005/8/layout/list1"/>
    <dgm:cxn modelId="{FD26FAB6-5127-4273-BB01-B45F263F3AC6}" srcId="{C22894FB-3D1B-4A48-AE19-CB7E812BAAA5}" destId="{12E43D90-1621-4557-BBE2-3B3DA9564447}" srcOrd="0" destOrd="0" parTransId="{6DFECAC7-8495-4EAA-8071-DC87BFAFA187}" sibTransId="{C8DD9328-2B3D-46E6-8932-BC0EC9BD682E}"/>
    <dgm:cxn modelId="{64848FD1-1473-4904-82CA-8A330D45F36D}" type="presParOf" srcId="{F877139A-F5AB-4057-B500-0A625D419F01}" destId="{68EC516B-8AF8-49D7-AD41-C039DB0CACA8}" srcOrd="0" destOrd="0" presId="urn:microsoft.com/office/officeart/2005/8/layout/list1"/>
    <dgm:cxn modelId="{741099A9-68BA-4C43-B1C6-83BE64B697EC}" type="presParOf" srcId="{68EC516B-8AF8-49D7-AD41-C039DB0CACA8}" destId="{DCECB58E-B3B4-4055-979F-AD2EE6CBDAB9}" srcOrd="0" destOrd="0" presId="urn:microsoft.com/office/officeart/2005/8/layout/list1"/>
    <dgm:cxn modelId="{E5F0D1D2-063E-4F77-B3BD-CA6E6FF2BA9C}" type="presParOf" srcId="{68EC516B-8AF8-49D7-AD41-C039DB0CACA8}" destId="{F7A37CC1-7C85-4114-936A-85466423A2D3}" srcOrd="1" destOrd="0" presId="urn:microsoft.com/office/officeart/2005/8/layout/list1"/>
    <dgm:cxn modelId="{9E0E515C-4FC3-4685-AACB-07D5E7CCBCA2}" type="presParOf" srcId="{F877139A-F5AB-4057-B500-0A625D419F01}" destId="{AA43E9DF-D212-4326-8441-0D009DAF839E}" srcOrd="1" destOrd="0" presId="urn:microsoft.com/office/officeart/2005/8/layout/list1"/>
    <dgm:cxn modelId="{374CDA57-73D0-4FBE-B127-6C233145A2ED}" type="presParOf" srcId="{F877139A-F5AB-4057-B500-0A625D419F01}" destId="{724DE24B-77CE-478D-8A6D-987CD3B89E51}" srcOrd="2" destOrd="0" presId="urn:microsoft.com/office/officeart/2005/8/layout/list1"/>
    <dgm:cxn modelId="{400D1D02-FC59-49CF-A3E8-F08062DF8107}" type="presParOf" srcId="{F877139A-F5AB-4057-B500-0A625D419F01}" destId="{3D7191EA-AB8C-4E8D-9FD6-D7654A748E1B}" srcOrd="3" destOrd="0" presId="urn:microsoft.com/office/officeart/2005/8/layout/list1"/>
    <dgm:cxn modelId="{3EB9596D-E299-4E8D-BBE1-1831705505EC}" type="presParOf" srcId="{F877139A-F5AB-4057-B500-0A625D419F01}" destId="{12EB85CA-7C82-43C4-BB02-E36A0BCAB0BD}" srcOrd="4" destOrd="0" presId="urn:microsoft.com/office/officeart/2005/8/layout/list1"/>
    <dgm:cxn modelId="{6A756329-96EC-433B-B1F6-AF69E15B1E2B}" type="presParOf" srcId="{12EB85CA-7C82-43C4-BB02-E36A0BCAB0BD}" destId="{A65B1A12-CF0D-4756-BEE8-B61D8CF6295D}" srcOrd="0" destOrd="0" presId="urn:microsoft.com/office/officeart/2005/8/layout/list1"/>
    <dgm:cxn modelId="{C55D4FB8-62A5-42F1-BBB6-BB8B432B8D87}" type="presParOf" srcId="{12EB85CA-7C82-43C4-BB02-E36A0BCAB0BD}" destId="{160AEED7-F778-416B-9FE3-A08E184D62E0}" srcOrd="1" destOrd="0" presId="urn:microsoft.com/office/officeart/2005/8/layout/list1"/>
    <dgm:cxn modelId="{79FC8395-6FDC-44C4-8B68-0C42F8371524}" type="presParOf" srcId="{F877139A-F5AB-4057-B500-0A625D419F01}" destId="{1782717E-5C02-4042-8A39-CBFBDB871D39}" srcOrd="5" destOrd="0" presId="urn:microsoft.com/office/officeart/2005/8/layout/list1"/>
    <dgm:cxn modelId="{278A89D7-8AD4-4200-ABFB-8A37AB8786CA}" type="presParOf" srcId="{F877139A-F5AB-4057-B500-0A625D419F01}" destId="{4EE6BD14-B64E-4793-A012-C4BC458519FB}" srcOrd="6" destOrd="0" presId="urn:microsoft.com/office/officeart/2005/8/layout/list1"/>
    <dgm:cxn modelId="{3870B625-E765-4722-87E8-CA72A90637CC}" type="presParOf" srcId="{F877139A-F5AB-4057-B500-0A625D419F01}" destId="{1E7570BF-3DF1-42FC-BAF0-B41D19E4F7EC}" srcOrd="7" destOrd="0" presId="urn:microsoft.com/office/officeart/2005/8/layout/list1"/>
    <dgm:cxn modelId="{F3EA2F0F-242A-443F-A7E9-427BED482787}" type="presParOf" srcId="{F877139A-F5AB-4057-B500-0A625D419F01}" destId="{25B3D29F-E8B8-420D-AB07-E24CBFAC1D4B}" srcOrd="8" destOrd="0" presId="urn:microsoft.com/office/officeart/2005/8/layout/list1"/>
    <dgm:cxn modelId="{DBA44E6B-D5F7-4791-B2E4-BDEFC6E0E57E}" type="presParOf" srcId="{25B3D29F-E8B8-420D-AB07-E24CBFAC1D4B}" destId="{5263A1A9-DB08-4B54-9ADD-A0C6E27E60AE}" srcOrd="0" destOrd="0" presId="urn:microsoft.com/office/officeart/2005/8/layout/list1"/>
    <dgm:cxn modelId="{5EC843FF-571A-45FF-9AEA-68A704A289DD}" type="presParOf" srcId="{25B3D29F-E8B8-420D-AB07-E24CBFAC1D4B}" destId="{07DB3F85-F625-4965-845B-5FF79402996B}" srcOrd="1" destOrd="0" presId="urn:microsoft.com/office/officeart/2005/8/layout/list1"/>
    <dgm:cxn modelId="{15D9C366-388C-4B2C-BE06-964ECAF577AC}" type="presParOf" srcId="{F877139A-F5AB-4057-B500-0A625D419F01}" destId="{7FD8D683-A695-4307-BAF6-6BD92F355F11}" srcOrd="9" destOrd="0" presId="urn:microsoft.com/office/officeart/2005/8/layout/list1"/>
    <dgm:cxn modelId="{7E9370BF-46A5-4722-823F-E0E871AB4583}" type="presParOf" srcId="{F877139A-F5AB-4057-B500-0A625D419F01}" destId="{B8AC3331-03F6-4AA4-A54A-8F213F6CAE87}" srcOrd="10" destOrd="0" presId="urn:microsoft.com/office/officeart/2005/8/layout/list1"/>
    <dgm:cxn modelId="{5840E3CF-3A24-4717-B054-171F20B6D84C}" type="presParOf" srcId="{F877139A-F5AB-4057-B500-0A625D419F01}" destId="{576BE824-D634-47EB-ACF9-3C73DA2F4D89}" srcOrd="11" destOrd="0" presId="urn:microsoft.com/office/officeart/2005/8/layout/list1"/>
    <dgm:cxn modelId="{EC1B318A-8574-4072-AB20-06A3F525571C}" type="presParOf" srcId="{F877139A-F5AB-4057-B500-0A625D419F01}" destId="{2FAB3549-68B9-422A-B3DB-4B56AA33218D}" srcOrd="12" destOrd="0" presId="urn:microsoft.com/office/officeart/2005/8/layout/list1"/>
    <dgm:cxn modelId="{FD9918F1-D794-4386-8B3B-B8DBAD6F7DB6}" type="presParOf" srcId="{2FAB3549-68B9-422A-B3DB-4B56AA33218D}" destId="{C26ED6F6-1FDB-4DE8-B23D-77875F29B88A}" srcOrd="0" destOrd="0" presId="urn:microsoft.com/office/officeart/2005/8/layout/list1"/>
    <dgm:cxn modelId="{2B46E9F6-DF1A-4E1E-87FB-10FDB98135BB}" type="presParOf" srcId="{2FAB3549-68B9-422A-B3DB-4B56AA33218D}" destId="{23CC3312-2709-493C-A360-DCCAB9E7F695}" srcOrd="1" destOrd="0" presId="urn:microsoft.com/office/officeart/2005/8/layout/list1"/>
    <dgm:cxn modelId="{4F40540A-2C97-43C2-A271-D5B2507FF01E}" type="presParOf" srcId="{F877139A-F5AB-4057-B500-0A625D419F01}" destId="{6E11A420-A481-419F-8BFF-FEB3A7C2CF7D}" srcOrd="13" destOrd="0" presId="urn:microsoft.com/office/officeart/2005/8/layout/list1"/>
    <dgm:cxn modelId="{C790FABD-FD94-4EE6-84DC-13A399829C96}" type="presParOf" srcId="{F877139A-F5AB-4057-B500-0A625D419F01}" destId="{83FDE60D-2D70-4098-9192-03901FC80BC2}" srcOrd="14" destOrd="0" presId="urn:microsoft.com/office/officeart/2005/8/layout/list1"/>
    <dgm:cxn modelId="{47BA663E-8001-422F-AA86-07A5C1E60845}" type="presParOf" srcId="{F877139A-F5AB-4057-B500-0A625D419F01}" destId="{893842C5-1208-4408-90EF-368DD813E06A}" srcOrd="15" destOrd="0" presId="urn:microsoft.com/office/officeart/2005/8/layout/list1"/>
    <dgm:cxn modelId="{9523C2AA-152B-4B01-9DA5-57F3F6318F45}" type="presParOf" srcId="{F877139A-F5AB-4057-B500-0A625D419F01}" destId="{88B4CCA7-A5D4-4731-8B5B-1E60277B1546}" srcOrd="16" destOrd="0" presId="urn:microsoft.com/office/officeart/2005/8/layout/list1"/>
    <dgm:cxn modelId="{D96172C3-A932-4606-B8D1-FB594CFB75A3}" type="presParOf" srcId="{88B4CCA7-A5D4-4731-8B5B-1E60277B1546}" destId="{45A62990-1696-484D-B9C3-88EDC6929A82}" srcOrd="0" destOrd="0" presId="urn:microsoft.com/office/officeart/2005/8/layout/list1"/>
    <dgm:cxn modelId="{15FFEBC1-6DC0-47C7-B34E-E9933DD33CF5}" type="presParOf" srcId="{88B4CCA7-A5D4-4731-8B5B-1E60277B1546}" destId="{09BBAE46-7AE8-49C8-9023-294088DD6D63}" srcOrd="1" destOrd="0" presId="urn:microsoft.com/office/officeart/2005/8/layout/list1"/>
    <dgm:cxn modelId="{B3E66B9D-8483-4DDB-9E45-030353CF7A5A}" type="presParOf" srcId="{F877139A-F5AB-4057-B500-0A625D419F01}" destId="{C706FB9A-075A-42BD-A8B4-7890F3CA71DB}" srcOrd="17" destOrd="0" presId="urn:microsoft.com/office/officeart/2005/8/layout/list1"/>
    <dgm:cxn modelId="{2A0FB337-A874-47D9-AE95-755BAB69817E}" type="presParOf" srcId="{F877139A-F5AB-4057-B500-0A625D419F01}" destId="{CDA409DB-BC4F-4303-A2EF-7CD681008C2C}" srcOrd="18" destOrd="0" presId="urn:microsoft.com/office/officeart/2005/8/layout/list1"/>
    <dgm:cxn modelId="{67165B03-A695-483F-9DFE-FB31898E0ED9}" type="presParOf" srcId="{F877139A-F5AB-4057-B500-0A625D419F01}" destId="{1E74A830-87DD-4161-B9E0-6AF5DFCF35FC}" srcOrd="19" destOrd="0" presId="urn:microsoft.com/office/officeart/2005/8/layout/list1"/>
    <dgm:cxn modelId="{7744F2A8-E621-43F9-8F2B-C05DDF12CE39}" type="presParOf" srcId="{F877139A-F5AB-4057-B500-0A625D419F01}" destId="{76FA4D24-CD45-468E-886C-AA85F27DB5C5}" srcOrd="20" destOrd="0" presId="urn:microsoft.com/office/officeart/2005/8/layout/list1"/>
    <dgm:cxn modelId="{08827AA1-0EE1-4E38-B371-D5643901D494}" type="presParOf" srcId="{76FA4D24-CD45-468E-886C-AA85F27DB5C5}" destId="{4DFF73D5-B95B-4715-93C7-2A53141C4737}" srcOrd="0" destOrd="0" presId="urn:microsoft.com/office/officeart/2005/8/layout/list1"/>
    <dgm:cxn modelId="{4161BEB7-9BEF-4A61-908A-B14F2BCDA2AA}" type="presParOf" srcId="{76FA4D24-CD45-468E-886C-AA85F27DB5C5}" destId="{5C22F5D6-907E-4B51-8019-55DE12B474B1}" srcOrd="1" destOrd="0" presId="urn:microsoft.com/office/officeart/2005/8/layout/list1"/>
    <dgm:cxn modelId="{6C04279F-8737-4974-8457-7EAD21DB5197}" type="presParOf" srcId="{F877139A-F5AB-4057-B500-0A625D419F01}" destId="{9D8A96A0-0961-4D85-A54A-A1DBF3696104}" srcOrd="21" destOrd="0" presId="urn:microsoft.com/office/officeart/2005/8/layout/list1"/>
    <dgm:cxn modelId="{32723BBA-9294-4CEE-A6D5-85E5CD11F3AE}" type="presParOf" srcId="{F877139A-F5AB-4057-B500-0A625D419F01}" destId="{0B38C37F-E624-4939-AB66-10AEB82E0570}" srcOrd="22" destOrd="0" presId="urn:microsoft.com/office/officeart/2005/8/layout/list1"/>
    <dgm:cxn modelId="{8898454E-86D0-4825-8DDA-D0120481A9CF}" type="presParOf" srcId="{F877139A-F5AB-4057-B500-0A625D419F01}" destId="{786DFA60-5727-4D94-85B4-6D5959708263}" srcOrd="23" destOrd="0" presId="urn:microsoft.com/office/officeart/2005/8/layout/list1"/>
    <dgm:cxn modelId="{32EB694F-4BA2-458B-8BF6-823F1894DF49}" type="presParOf" srcId="{F877139A-F5AB-4057-B500-0A625D419F01}" destId="{89E8CE1C-2D0E-43BC-8131-5A60379C4F75}" srcOrd="24" destOrd="0" presId="urn:microsoft.com/office/officeart/2005/8/layout/list1"/>
    <dgm:cxn modelId="{EFAEAED8-511D-444F-9A67-1BB29E916EA2}" type="presParOf" srcId="{89E8CE1C-2D0E-43BC-8131-5A60379C4F75}" destId="{C34ED3FA-0ED2-4B53-AE1C-650B73BEEC4A}" srcOrd="0" destOrd="0" presId="urn:microsoft.com/office/officeart/2005/8/layout/list1"/>
    <dgm:cxn modelId="{4888D0A2-55AD-474E-B2B6-50860831FC45}" type="presParOf" srcId="{89E8CE1C-2D0E-43BC-8131-5A60379C4F75}" destId="{F932B59F-B055-4C76-A4D6-BF069399F3C2}" srcOrd="1" destOrd="0" presId="urn:microsoft.com/office/officeart/2005/8/layout/list1"/>
    <dgm:cxn modelId="{1C97D435-7AB8-4C30-802A-356506331FE2}" type="presParOf" srcId="{F877139A-F5AB-4057-B500-0A625D419F01}" destId="{A9809B54-DF68-4A51-A253-5CE5166BF8DB}" srcOrd="25" destOrd="0" presId="urn:microsoft.com/office/officeart/2005/8/layout/list1"/>
    <dgm:cxn modelId="{CFC32ADA-057A-4BD2-BCAE-77739E3FFB68}" type="presParOf" srcId="{F877139A-F5AB-4057-B500-0A625D419F01}" destId="{3874A150-DBFD-45DB-85D0-72E18B634F9E}" srcOrd="26" destOrd="0" presId="urn:microsoft.com/office/officeart/2005/8/layout/list1"/>
    <dgm:cxn modelId="{6ACC3EE9-E50C-47F5-AE42-E967FBFC7B6F}" type="presParOf" srcId="{F877139A-F5AB-4057-B500-0A625D419F01}" destId="{0FB7FF8E-7B88-4353-BE87-113BE598B564}" srcOrd="27" destOrd="0" presId="urn:microsoft.com/office/officeart/2005/8/layout/list1"/>
    <dgm:cxn modelId="{1C4F7C99-1532-46BA-A207-3E392FE33577}" type="presParOf" srcId="{F877139A-F5AB-4057-B500-0A625D419F01}" destId="{D246D2D3-8747-4BA1-A7CF-7A3E02B77E8A}" srcOrd="28" destOrd="0" presId="urn:microsoft.com/office/officeart/2005/8/layout/list1"/>
    <dgm:cxn modelId="{EBD89E13-D471-4A55-9EFA-BD7D6085BC3E}" type="presParOf" srcId="{D246D2D3-8747-4BA1-A7CF-7A3E02B77E8A}" destId="{DFA7070A-C3AC-4AB8-BA3D-70E79730CBF2}" srcOrd="0" destOrd="0" presId="urn:microsoft.com/office/officeart/2005/8/layout/list1"/>
    <dgm:cxn modelId="{04ADE039-52B2-414B-B211-791985435A7F}" type="presParOf" srcId="{D246D2D3-8747-4BA1-A7CF-7A3E02B77E8A}" destId="{76F89E92-8DB6-4F6B-A86D-5BB6115B10A1}" srcOrd="1" destOrd="0" presId="urn:microsoft.com/office/officeart/2005/8/layout/list1"/>
    <dgm:cxn modelId="{C43EAD19-43CC-42EF-8293-9139CD59F1AB}" type="presParOf" srcId="{F877139A-F5AB-4057-B500-0A625D419F01}" destId="{E11D8241-2916-4DE9-8419-3A89AB49E64D}" srcOrd="29" destOrd="0" presId="urn:microsoft.com/office/officeart/2005/8/layout/list1"/>
    <dgm:cxn modelId="{19CB9D55-D2A8-403C-8D49-F35D2EEB8142}" type="presParOf" srcId="{F877139A-F5AB-4057-B500-0A625D419F01}" destId="{B09842A6-2983-49FA-B8ED-861829904EA2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B5CC54-6ACA-4E88-B6A2-F71C5C0B8958}" type="doc">
      <dgm:prSet loTypeId="urn:microsoft.com/office/officeart/2005/8/layout/cycle4" loCatId="matrix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80F1E967-2DF0-4DD9-9C6E-75FF95D0F41B}">
      <dgm:prSet phldrT="[Текст]"/>
      <dgm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F92E47D-A17A-4982-8A66-036E3E80F7F0}" type="parTrans" cxnId="{F40C8043-449D-4837-802B-E2A29EBF7BB9}">
      <dgm:prSet/>
      <dgm:spPr/>
      <dgm:t>
        <a:bodyPr/>
        <a:lstStyle/>
        <a:p>
          <a:endParaRPr lang="ru-RU"/>
        </a:p>
      </dgm:t>
    </dgm:pt>
    <dgm:pt modelId="{6941767F-AEC2-4FBA-BAD3-ABA1F0E18AC6}" type="sibTrans" cxnId="{F40C8043-449D-4837-802B-E2A29EBF7BB9}">
      <dgm:prSet/>
      <dgm:spPr/>
      <dgm:t>
        <a:bodyPr/>
        <a:lstStyle/>
        <a:p>
          <a:endParaRPr lang="ru-RU"/>
        </a:p>
      </dgm:t>
    </dgm:pt>
    <dgm:pt modelId="{C3BA13B2-6060-45D7-97E4-854E2C2B3099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 anchor="t"/>
        <a:lstStyle/>
        <a:p>
          <a:r>
            <a:rPr lang="ru-RU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Халден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86A8A7-AC9C-443E-9DA6-F1AEFFB1C0D3}" type="parTrans" cxnId="{48095D06-63A1-4DE3-806C-8652B755A0AC}">
      <dgm:prSet/>
      <dgm:spPr/>
      <dgm:t>
        <a:bodyPr/>
        <a:lstStyle/>
        <a:p>
          <a:endParaRPr lang="ru-RU"/>
        </a:p>
      </dgm:t>
    </dgm:pt>
    <dgm:pt modelId="{C6EAAE24-0658-488B-8D37-EC1F9DDA0891}" type="sibTrans" cxnId="{48095D06-63A1-4DE3-806C-8652B755A0AC}">
      <dgm:prSet/>
      <dgm:spPr/>
      <dgm:t>
        <a:bodyPr/>
        <a:lstStyle/>
        <a:p>
          <a:endParaRPr lang="ru-RU"/>
        </a:p>
      </dgm:t>
    </dgm:pt>
    <dgm:pt modelId="{3C01F891-8CCB-4091-A4A8-137D21174D84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 dirty="0" err="1" smtClean="0"/>
            <a:t>Студсвик</a:t>
          </a:r>
          <a:endParaRPr lang="ru-RU" dirty="0"/>
        </a:p>
      </dgm:t>
    </dgm:pt>
    <dgm:pt modelId="{C1A43799-14F5-49D8-8016-260FCBE71775}" type="parTrans" cxnId="{C9130D36-547D-4E14-8F96-6DD5BB945AE5}">
      <dgm:prSet/>
      <dgm:spPr/>
      <dgm:t>
        <a:bodyPr/>
        <a:lstStyle/>
        <a:p>
          <a:endParaRPr lang="ru-RU"/>
        </a:p>
      </dgm:t>
    </dgm:pt>
    <dgm:pt modelId="{A57CE8E3-9C55-4D3C-B31A-A3A6B3C1CD92}" type="sibTrans" cxnId="{C9130D36-547D-4E14-8F96-6DD5BB945AE5}">
      <dgm:prSet/>
      <dgm:spPr/>
      <dgm:t>
        <a:bodyPr/>
        <a:lstStyle/>
        <a:p>
          <a:endParaRPr lang="ru-RU"/>
        </a:p>
      </dgm:t>
    </dgm:pt>
    <dgm:pt modelId="{74584B16-691A-433C-A300-4F27A263A573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 anchor="t"/>
        <a:lstStyle/>
        <a:p>
          <a:r>
            <a:rPr lang="ru-RU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Ржеж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5181EF-E013-48EC-B172-155FF8716D71}" type="parTrans" cxnId="{2515FA8F-6C5F-4A63-96D4-92B2695BB998}">
      <dgm:prSet/>
      <dgm:spPr/>
      <dgm:t>
        <a:bodyPr/>
        <a:lstStyle/>
        <a:p>
          <a:endParaRPr lang="ru-RU"/>
        </a:p>
      </dgm:t>
    </dgm:pt>
    <dgm:pt modelId="{580A580A-A96F-4F5F-89FD-95328410A400}" type="sibTrans" cxnId="{2515FA8F-6C5F-4A63-96D4-92B2695BB998}">
      <dgm:prSet/>
      <dgm:spPr/>
      <dgm:t>
        <a:bodyPr/>
        <a:lstStyle/>
        <a:p>
          <a:endParaRPr lang="ru-RU"/>
        </a:p>
      </dgm:t>
    </dgm:pt>
    <dgm:pt modelId="{18F0B3BE-6067-4E3C-B46E-0C59BE4607F0}">
      <dgm:prSet phldrT="[Текст]" custScaleX="116566" custScaleY="108825" custLinFactNeighborX="3150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FB403642-909C-46A3-BA62-07047C70E7DD}" type="parTrans" cxnId="{50C879A1-0CF1-4894-8E5B-934A0287C135}">
      <dgm:prSet/>
      <dgm:spPr/>
      <dgm:t>
        <a:bodyPr/>
        <a:lstStyle/>
        <a:p>
          <a:endParaRPr lang="ru-RU"/>
        </a:p>
      </dgm:t>
    </dgm:pt>
    <dgm:pt modelId="{1D208355-3F2F-450B-938D-0E8ED600D816}" type="sibTrans" cxnId="{50C879A1-0CF1-4894-8E5B-934A0287C135}">
      <dgm:prSet/>
      <dgm:spPr/>
      <dgm:t>
        <a:bodyPr/>
        <a:lstStyle/>
        <a:p>
          <a:endParaRPr lang="ru-RU"/>
        </a:p>
      </dgm:t>
    </dgm:pt>
    <dgm:pt modelId="{2EE2F995-C1E0-4630-B98C-E459A346D388}">
      <dgm:prSet phldrT="[Текст]" custScaleX="116566" custScaleY="108825" custLinFactNeighborX="3150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988B5E1-E5A8-4D8E-8E4A-85E230DB9151}" type="parTrans" cxnId="{2B273F3A-9E65-418D-BAFF-0E5F1F8D42A6}">
      <dgm:prSet/>
      <dgm:spPr/>
      <dgm:t>
        <a:bodyPr/>
        <a:lstStyle/>
        <a:p>
          <a:endParaRPr lang="ru-RU"/>
        </a:p>
      </dgm:t>
    </dgm:pt>
    <dgm:pt modelId="{4FCDF038-878D-4DF8-A195-3EC4EFE987D0}" type="sibTrans" cxnId="{2B273F3A-9E65-418D-BAFF-0E5F1F8D42A6}">
      <dgm:prSet/>
      <dgm:spPr/>
      <dgm:t>
        <a:bodyPr/>
        <a:lstStyle/>
        <a:p>
          <a:endParaRPr lang="ru-RU"/>
        </a:p>
      </dgm:t>
    </dgm:pt>
    <dgm:pt modelId="{30093894-0E70-43C7-9023-559BAC03DF5F}" type="pres">
      <dgm:prSet presAssocID="{5CB5CC54-6ACA-4E88-B6A2-F71C5C0B895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292F45-3FBC-4CE8-9D81-4D0FC7E714BE}" type="pres">
      <dgm:prSet presAssocID="{5CB5CC54-6ACA-4E88-B6A2-F71C5C0B8958}" presName="children" presStyleCnt="0"/>
      <dgm:spPr/>
    </dgm:pt>
    <dgm:pt modelId="{D8E7E70F-FC6E-4230-95A4-1D3E7F3D1BD8}" type="pres">
      <dgm:prSet presAssocID="{5CB5CC54-6ACA-4E88-B6A2-F71C5C0B8958}" presName="childPlaceholder" presStyleCnt="0"/>
      <dgm:spPr/>
    </dgm:pt>
    <dgm:pt modelId="{BFBAE188-C364-427E-9B56-8D5380AC4407}" type="pres">
      <dgm:prSet presAssocID="{5CB5CC54-6ACA-4E88-B6A2-F71C5C0B8958}" presName="circle" presStyleCnt="0"/>
      <dgm:spPr/>
    </dgm:pt>
    <dgm:pt modelId="{8A7D375F-C3A1-4BE5-8F24-6772815FE09B}" type="pres">
      <dgm:prSet presAssocID="{5CB5CC54-6ACA-4E88-B6A2-F71C5C0B8958}" presName="quadrant1" presStyleLbl="node1" presStyleIdx="0" presStyleCnt="4" custScaleX="87749" custScaleY="88692" custLinFactNeighborX="7597" custLinFactNeighborY="55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0AEDFE-3922-4C54-AD0E-EFE8122F20D6}" type="pres">
      <dgm:prSet presAssocID="{5CB5CC54-6ACA-4E88-B6A2-F71C5C0B8958}" presName="quadrant2" presStyleLbl="node1" presStyleIdx="1" presStyleCnt="4" custScaleX="87749" custScaleY="88692" custLinFactNeighborX="-5600" custLinFactNeighborY="44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F441D-43BE-41C0-A316-CA232CC598E5}" type="pres">
      <dgm:prSet presAssocID="{5CB5CC54-6ACA-4E88-B6A2-F71C5C0B8958}" presName="quadrant3" presStyleLbl="node1" presStyleIdx="2" presStyleCnt="4" custScaleX="87749" custScaleY="88692" custLinFactNeighborX="-4000" custLinFactNeighborY="-56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6646B-1577-436A-83F6-C455A18BA364}" type="pres">
      <dgm:prSet presAssocID="{5CB5CC54-6ACA-4E88-B6A2-F71C5C0B8958}" presName="quadrant4" presStyleLbl="node1" presStyleIdx="3" presStyleCnt="4" custScaleX="87749" custScaleY="88692" custLinFactNeighborX="7997" custLinFactNeighborY="-69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213B6-057B-4FC3-9C7B-E217F1816644}" type="pres">
      <dgm:prSet presAssocID="{5CB5CC54-6ACA-4E88-B6A2-F71C5C0B8958}" presName="quadrantPlaceholder" presStyleCnt="0"/>
      <dgm:spPr/>
    </dgm:pt>
    <dgm:pt modelId="{BC087A2E-4CF2-4258-8C9F-6845E394A607}" type="pres">
      <dgm:prSet presAssocID="{5CB5CC54-6ACA-4E88-B6A2-F71C5C0B8958}" presName="center1" presStyleLbl="fgShp" presStyleIdx="0" presStyleCnt="2" custScaleX="63814" custScaleY="63814" custLinFactNeighborY="10656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A8B0B4A-0FE9-485E-805F-1BFEA9F1EC8C}" type="pres">
      <dgm:prSet presAssocID="{5CB5CC54-6ACA-4E88-B6A2-F71C5C0B8958}" presName="center2" presStyleLbl="fgShp" presStyleIdx="1" presStyleCnt="2" custScaleX="63814" custScaleY="63814" custLinFactNeighborY="-13320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C9130D36-547D-4E14-8F96-6DD5BB945AE5}" srcId="{5CB5CC54-6ACA-4E88-B6A2-F71C5C0B8958}" destId="{3C01F891-8CCB-4091-A4A8-137D21174D84}" srcOrd="2" destOrd="0" parTransId="{C1A43799-14F5-49D8-8016-260FCBE71775}" sibTransId="{A57CE8E3-9C55-4D3C-B31A-A3A6B3C1CD92}"/>
    <dgm:cxn modelId="{2B273F3A-9E65-418D-BAFF-0E5F1F8D42A6}" srcId="{5CB5CC54-6ACA-4E88-B6A2-F71C5C0B8958}" destId="{2EE2F995-C1E0-4630-B98C-E459A346D388}" srcOrd="5" destOrd="0" parTransId="{3988B5E1-E5A8-4D8E-8E4A-85E230DB9151}" sibTransId="{4FCDF038-878D-4DF8-A195-3EC4EFE987D0}"/>
    <dgm:cxn modelId="{2705ED2D-C490-4695-9176-7FEF3C8BAA8E}" type="presOf" srcId="{80F1E967-2DF0-4DD9-9C6E-75FF95D0F41B}" destId="{8A7D375F-C3A1-4BE5-8F24-6772815FE09B}" srcOrd="0" destOrd="0" presId="urn:microsoft.com/office/officeart/2005/8/layout/cycle4"/>
    <dgm:cxn modelId="{48095D06-63A1-4DE3-806C-8652B755A0AC}" srcId="{5CB5CC54-6ACA-4E88-B6A2-F71C5C0B8958}" destId="{C3BA13B2-6060-45D7-97E4-854E2C2B3099}" srcOrd="1" destOrd="0" parTransId="{8986A8A7-AC9C-443E-9DA6-F1AEFFB1C0D3}" sibTransId="{C6EAAE24-0658-488B-8D37-EC1F9DDA0891}"/>
    <dgm:cxn modelId="{14353ED5-E654-442C-8F31-D753B1D85F54}" type="presOf" srcId="{C3BA13B2-6060-45D7-97E4-854E2C2B3099}" destId="{A30AEDFE-3922-4C54-AD0E-EFE8122F20D6}" srcOrd="0" destOrd="0" presId="urn:microsoft.com/office/officeart/2005/8/layout/cycle4"/>
    <dgm:cxn modelId="{F40C8043-449D-4837-802B-E2A29EBF7BB9}" srcId="{5CB5CC54-6ACA-4E88-B6A2-F71C5C0B8958}" destId="{80F1E967-2DF0-4DD9-9C6E-75FF95D0F41B}" srcOrd="0" destOrd="0" parTransId="{5F92E47D-A17A-4982-8A66-036E3E80F7F0}" sibTransId="{6941767F-AEC2-4FBA-BAD3-ABA1F0E18AC6}"/>
    <dgm:cxn modelId="{97C17EEA-B14C-472B-BB03-85BB3E26784B}" type="presOf" srcId="{5CB5CC54-6ACA-4E88-B6A2-F71C5C0B8958}" destId="{30093894-0E70-43C7-9023-559BAC03DF5F}" srcOrd="0" destOrd="0" presId="urn:microsoft.com/office/officeart/2005/8/layout/cycle4"/>
    <dgm:cxn modelId="{15639302-282C-473C-8901-06F5E1DF5574}" type="presOf" srcId="{3C01F891-8CCB-4091-A4A8-137D21174D84}" destId="{464F441D-43BE-41C0-A316-CA232CC598E5}" srcOrd="0" destOrd="0" presId="urn:microsoft.com/office/officeart/2005/8/layout/cycle4"/>
    <dgm:cxn modelId="{3AA9D5CB-8E72-48EA-B999-45949E488DB2}" type="presOf" srcId="{74584B16-691A-433C-A300-4F27A263A573}" destId="{5A66646B-1577-436A-83F6-C455A18BA364}" srcOrd="0" destOrd="0" presId="urn:microsoft.com/office/officeart/2005/8/layout/cycle4"/>
    <dgm:cxn modelId="{2515FA8F-6C5F-4A63-96D4-92B2695BB998}" srcId="{5CB5CC54-6ACA-4E88-B6A2-F71C5C0B8958}" destId="{74584B16-691A-433C-A300-4F27A263A573}" srcOrd="3" destOrd="0" parTransId="{F45181EF-E013-48EC-B172-155FF8716D71}" sibTransId="{580A580A-A96F-4F5F-89FD-95328410A400}"/>
    <dgm:cxn modelId="{50C879A1-0CF1-4894-8E5B-934A0287C135}" srcId="{5CB5CC54-6ACA-4E88-B6A2-F71C5C0B8958}" destId="{18F0B3BE-6067-4E3C-B46E-0C59BE4607F0}" srcOrd="4" destOrd="0" parTransId="{FB403642-909C-46A3-BA62-07047C70E7DD}" sibTransId="{1D208355-3F2F-450B-938D-0E8ED600D816}"/>
    <dgm:cxn modelId="{A7CFB312-9A47-4252-9743-C7FF46E2442D}" type="presParOf" srcId="{30093894-0E70-43C7-9023-559BAC03DF5F}" destId="{3E292F45-3FBC-4CE8-9D81-4D0FC7E714BE}" srcOrd="0" destOrd="0" presId="urn:microsoft.com/office/officeart/2005/8/layout/cycle4"/>
    <dgm:cxn modelId="{FAFCBFB1-500D-40B1-832E-4218BBCE322B}" type="presParOf" srcId="{3E292F45-3FBC-4CE8-9D81-4D0FC7E714BE}" destId="{D8E7E70F-FC6E-4230-95A4-1D3E7F3D1BD8}" srcOrd="0" destOrd="0" presId="urn:microsoft.com/office/officeart/2005/8/layout/cycle4"/>
    <dgm:cxn modelId="{72DCEDE4-655F-4FFD-981C-F98301CC3784}" type="presParOf" srcId="{30093894-0E70-43C7-9023-559BAC03DF5F}" destId="{BFBAE188-C364-427E-9B56-8D5380AC4407}" srcOrd="1" destOrd="0" presId="urn:microsoft.com/office/officeart/2005/8/layout/cycle4"/>
    <dgm:cxn modelId="{0354CBF0-E93B-469E-87E2-ED7BBB7669F4}" type="presParOf" srcId="{BFBAE188-C364-427E-9B56-8D5380AC4407}" destId="{8A7D375F-C3A1-4BE5-8F24-6772815FE09B}" srcOrd="0" destOrd="0" presId="urn:microsoft.com/office/officeart/2005/8/layout/cycle4"/>
    <dgm:cxn modelId="{1383871D-CEF1-44A5-B736-6F855EB5E591}" type="presParOf" srcId="{BFBAE188-C364-427E-9B56-8D5380AC4407}" destId="{A30AEDFE-3922-4C54-AD0E-EFE8122F20D6}" srcOrd="1" destOrd="0" presId="urn:microsoft.com/office/officeart/2005/8/layout/cycle4"/>
    <dgm:cxn modelId="{B812A5B3-A49B-4B23-B8EA-4481EB264C70}" type="presParOf" srcId="{BFBAE188-C364-427E-9B56-8D5380AC4407}" destId="{464F441D-43BE-41C0-A316-CA232CC598E5}" srcOrd="2" destOrd="0" presId="urn:microsoft.com/office/officeart/2005/8/layout/cycle4"/>
    <dgm:cxn modelId="{771CAF05-2D19-4057-B853-AF43C46DD813}" type="presParOf" srcId="{BFBAE188-C364-427E-9B56-8D5380AC4407}" destId="{5A66646B-1577-436A-83F6-C455A18BA364}" srcOrd="3" destOrd="0" presId="urn:microsoft.com/office/officeart/2005/8/layout/cycle4"/>
    <dgm:cxn modelId="{4361652E-1EF6-42BA-9939-81B5E1C91217}" type="presParOf" srcId="{BFBAE188-C364-427E-9B56-8D5380AC4407}" destId="{305213B6-057B-4FC3-9C7B-E217F1816644}" srcOrd="4" destOrd="0" presId="urn:microsoft.com/office/officeart/2005/8/layout/cycle4"/>
    <dgm:cxn modelId="{07AF6B18-66ED-4CC1-ACCB-891436ADC027}" type="presParOf" srcId="{30093894-0E70-43C7-9023-559BAC03DF5F}" destId="{BC087A2E-4CF2-4258-8C9F-6845E394A607}" srcOrd="2" destOrd="0" presId="urn:microsoft.com/office/officeart/2005/8/layout/cycle4"/>
    <dgm:cxn modelId="{F672D975-AB5A-42C1-9E30-0BF838C24635}" type="presParOf" srcId="{30093894-0E70-43C7-9023-559BAC03DF5F}" destId="{3A8B0B4A-0FE9-485E-805F-1BFEA9F1EC8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2C0AC7-7A4E-4DF6-B3ED-322685474167}" type="doc">
      <dgm:prSet loTypeId="urn:microsoft.com/office/officeart/2008/layout/PictureAccent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6637DB7-D686-4A78-89B2-D00BA4F83B6E}">
      <dgm:prSet phldrT="[Текст]" custT="1"/>
      <dgm:spPr/>
      <dgm:t>
        <a:bodyPr/>
        <a:lstStyle/>
        <a:p>
          <a:r>
            <a:rPr lang="ru-RU" sz="1800" b="1" dirty="0" smtClean="0"/>
            <a:t>Программы испытаний и исследований с участием        АО «ГНЦ НИИАР»</a:t>
          </a:r>
          <a:endParaRPr lang="ru-RU" sz="1800" b="1" dirty="0"/>
        </a:p>
      </dgm:t>
    </dgm:pt>
    <dgm:pt modelId="{144FB0C3-707B-4157-A2AC-1CA2D75A00B8}" type="parTrans" cxnId="{D886FF29-96CE-43BE-9CC7-F15700A7D618}">
      <dgm:prSet/>
      <dgm:spPr/>
      <dgm:t>
        <a:bodyPr/>
        <a:lstStyle/>
        <a:p>
          <a:endParaRPr lang="ru-RU"/>
        </a:p>
      </dgm:t>
    </dgm:pt>
    <dgm:pt modelId="{80100928-EF9B-4A2A-8F96-AB138B4EE12A}" type="sibTrans" cxnId="{D886FF29-96CE-43BE-9CC7-F15700A7D618}">
      <dgm:prSet/>
      <dgm:spPr/>
      <dgm:t>
        <a:bodyPr/>
        <a:lstStyle/>
        <a:p>
          <a:endParaRPr lang="ru-RU"/>
        </a:p>
      </dgm:t>
    </dgm:pt>
    <dgm:pt modelId="{2F22EE64-3315-4CD8-94D7-25CF6BC0D6EF}">
      <dgm:prSet phldrT="[Текст]" custT="1"/>
      <dgm:spPr/>
      <dgm:t>
        <a:bodyPr/>
        <a:lstStyle/>
        <a:p>
          <a:r>
            <a:rPr lang="ru-RU" sz="1800" b="1" dirty="0" smtClean="0"/>
            <a:t>Программа </a:t>
          </a:r>
          <a:r>
            <a:rPr lang="ru-RU" sz="1800" b="1" dirty="0" err="1" smtClean="0"/>
            <a:t>послереакторных</a:t>
          </a:r>
          <a:r>
            <a:rPr lang="ru-RU" sz="1800" b="1" dirty="0" smtClean="0"/>
            <a:t> исследований топлива реакторов ВВЭР на 2016-2021 годы и на перспективу до 2025 года</a:t>
          </a:r>
          <a:endParaRPr lang="ru-RU" sz="1800" b="1" dirty="0"/>
        </a:p>
      </dgm:t>
    </dgm:pt>
    <dgm:pt modelId="{DB8408CE-1E2A-4509-B5B2-B1B16186D441}" type="parTrans" cxnId="{F4B9AFC5-E868-4849-B741-7A09D8DAFB5F}">
      <dgm:prSet/>
      <dgm:spPr/>
      <dgm:t>
        <a:bodyPr/>
        <a:lstStyle/>
        <a:p>
          <a:endParaRPr lang="ru-RU"/>
        </a:p>
      </dgm:t>
    </dgm:pt>
    <dgm:pt modelId="{16D105D2-0AAF-4C63-8642-ABD68F4C557D}" type="sibTrans" cxnId="{F4B9AFC5-E868-4849-B741-7A09D8DAFB5F}">
      <dgm:prSet/>
      <dgm:spPr/>
      <dgm:t>
        <a:bodyPr/>
        <a:lstStyle/>
        <a:p>
          <a:endParaRPr lang="ru-RU"/>
        </a:p>
      </dgm:t>
    </dgm:pt>
    <dgm:pt modelId="{4232EBDC-1D23-4C86-9BC9-2A37150BD25E}">
      <dgm:prSet custT="1"/>
      <dgm:spPr/>
      <dgm:t>
        <a:bodyPr/>
        <a:lstStyle/>
        <a:p>
          <a:r>
            <a:rPr lang="ru-RU" sz="1800" b="1" dirty="0" smtClean="0"/>
            <a:t>Программа реакторных испытаний современного и перспективного топлива ВВЭР и </a:t>
          </a:r>
          <a:r>
            <a:rPr lang="ru-RU" sz="1800" b="1" dirty="0" smtClean="0"/>
            <a:t>ТВС-К на 2013–2018</a:t>
          </a:r>
          <a:endParaRPr lang="ru-RU" sz="1800" b="1" dirty="0"/>
        </a:p>
      </dgm:t>
    </dgm:pt>
    <dgm:pt modelId="{3E3F0E89-3BC2-4C9A-A7DB-848E2C93E7B1}" type="parTrans" cxnId="{E529ABAF-F834-4444-8547-05F5C6CDB5F6}">
      <dgm:prSet/>
      <dgm:spPr/>
      <dgm:t>
        <a:bodyPr/>
        <a:lstStyle/>
        <a:p>
          <a:endParaRPr lang="ru-RU"/>
        </a:p>
      </dgm:t>
    </dgm:pt>
    <dgm:pt modelId="{0C936473-345C-4EB9-835E-D8427F095C48}" type="sibTrans" cxnId="{E529ABAF-F834-4444-8547-05F5C6CDB5F6}">
      <dgm:prSet/>
      <dgm:spPr/>
      <dgm:t>
        <a:bodyPr/>
        <a:lstStyle/>
        <a:p>
          <a:endParaRPr lang="ru-RU"/>
        </a:p>
      </dgm:t>
    </dgm:pt>
    <dgm:pt modelId="{C2A00471-5122-4AD1-BC51-8A7AD355A563}">
      <dgm:prSet custT="1"/>
      <dgm:spPr/>
      <dgm:t>
        <a:bodyPr/>
        <a:lstStyle/>
        <a:p>
          <a:r>
            <a:rPr lang="ru-RU" sz="1800" b="1" dirty="0" smtClean="0"/>
            <a:t>Реакторные испытания и </a:t>
          </a:r>
          <a:r>
            <a:rPr lang="ru-RU" sz="1800" b="1" dirty="0" err="1" smtClean="0"/>
            <a:t>послереакторные</a:t>
          </a:r>
          <a:r>
            <a:rPr lang="ru-RU" sz="1800" b="1" dirty="0" smtClean="0"/>
            <a:t> исследования в обоснование разработки ТВС с </a:t>
          </a:r>
          <a:r>
            <a:rPr lang="ru-RU" sz="1800" b="1" dirty="0" err="1" smtClean="0"/>
            <a:t>твэлами</a:t>
          </a:r>
          <a:r>
            <a:rPr lang="ru-RU" sz="1800" b="1" dirty="0" smtClean="0"/>
            <a:t> толерантного типа для ВВЭР и PWR</a:t>
          </a:r>
          <a:endParaRPr lang="ru-RU" sz="1800" b="1" dirty="0"/>
        </a:p>
      </dgm:t>
    </dgm:pt>
    <dgm:pt modelId="{DA041FFB-E929-45D0-9EAC-25F2427D867A}" type="parTrans" cxnId="{E06E5376-419B-42FB-8ED7-ACAD4F0B1295}">
      <dgm:prSet/>
      <dgm:spPr/>
      <dgm:t>
        <a:bodyPr/>
        <a:lstStyle/>
        <a:p>
          <a:endParaRPr lang="ru-RU"/>
        </a:p>
      </dgm:t>
    </dgm:pt>
    <dgm:pt modelId="{2307F35F-CA4D-46CB-8368-2BF270C0D373}" type="sibTrans" cxnId="{E06E5376-419B-42FB-8ED7-ACAD4F0B1295}">
      <dgm:prSet/>
      <dgm:spPr/>
      <dgm:t>
        <a:bodyPr/>
        <a:lstStyle/>
        <a:p>
          <a:endParaRPr lang="ru-RU"/>
        </a:p>
      </dgm:t>
    </dgm:pt>
    <dgm:pt modelId="{1C10F11B-3F72-4607-BDA7-6B5BAD374318}">
      <dgm:prSet custT="1"/>
      <dgm:spPr/>
      <dgm:t>
        <a:bodyPr/>
        <a:lstStyle/>
        <a:p>
          <a:r>
            <a:rPr lang="ru-RU" sz="1800" b="1" dirty="0" smtClean="0"/>
            <a:t>Программа исследований для обоснования длительного сухого хранения ТВС новых типов</a:t>
          </a:r>
          <a:endParaRPr lang="ru-RU" sz="1800" b="1" dirty="0"/>
        </a:p>
      </dgm:t>
    </dgm:pt>
    <dgm:pt modelId="{BDB344F9-A90C-4EA9-9FA4-8BBE54423ADC}" type="parTrans" cxnId="{DF40318F-6A4A-4920-8F3C-B108C3FB8D32}">
      <dgm:prSet/>
      <dgm:spPr/>
      <dgm:t>
        <a:bodyPr/>
        <a:lstStyle/>
        <a:p>
          <a:endParaRPr lang="ru-RU"/>
        </a:p>
      </dgm:t>
    </dgm:pt>
    <dgm:pt modelId="{F9EC7364-2C6B-4C02-A83F-D290B7B63E38}" type="sibTrans" cxnId="{DF40318F-6A4A-4920-8F3C-B108C3FB8D32}">
      <dgm:prSet/>
      <dgm:spPr/>
      <dgm:t>
        <a:bodyPr/>
        <a:lstStyle/>
        <a:p>
          <a:endParaRPr lang="ru-RU"/>
        </a:p>
      </dgm:t>
    </dgm:pt>
    <dgm:pt modelId="{295AA4FE-FE73-419E-8852-1CEC6B5E303A}" type="pres">
      <dgm:prSet presAssocID="{222C0AC7-7A4E-4DF6-B3ED-32268547416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ECB0514-2633-4A45-8080-C06C1A978919}" type="pres">
      <dgm:prSet presAssocID="{A6637DB7-D686-4A78-89B2-D00BA4F83B6E}" presName="root" presStyleCnt="0">
        <dgm:presLayoutVars>
          <dgm:chMax/>
          <dgm:chPref val="4"/>
        </dgm:presLayoutVars>
      </dgm:prSet>
      <dgm:spPr/>
    </dgm:pt>
    <dgm:pt modelId="{1AD2989A-5B06-42EC-9012-78F131FC758B}" type="pres">
      <dgm:prSet presAssocID="{A6637DB7-D686-4A78-89B2-D00BA4F83B6E}" presName="rootComposite" presStyleCnt="0">
        <dgm:presLayoutVars/>
      </dgm:prSet>
      <dgm:spPr/>
    </dgm:pt>
    <dgm:pt modelId="{E961999A-4EF4-49DD-8D8C-D7149705A3C9}" type="pres">
      <dgm:prSet presAssocID="{A6637DB7-D686-4A78-89B2-D00BA4F83B6E}" presName="rootText" presStyleLbl="node0" presStyleIdx="0" presStyleCnt="1" custLinFactNeighborY="-2889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5FA27FC3-9BBE-4014-B8DE-63E5440983C7}" type="pres">
      <dgm:prSet presAssocID="{A6637DB7-D686-4A78-89B2-D00BA4F83B6E}" presName="childShape" presStyleCnt="0">
        <dgm:presLayoutVars>
          <dgm:chMax val="0"/>
          <dgm:chPref val="0"/>
        </dgm:presLayoutVars>
      </dgm:prSet>
      <dgm:spPr/>
    </dgm:pt>
    <dgm:pt modelId="{CCA582C3-460A-45E0-AAF3-BF527E85B395}" type="pres">
      <dgm:prSet presAssocID="{2F22EE64-3315-4CD8-94D7-25CF6BC0D6EF}" presName="childComposite" presStyleCnt="0">
        <dgm:presLayoutVars>
          <dgm:chMax val="0"/>
          <dgm:chPref val="0"/>
        </dgm:presLayoutVars>
      </dgm:prSet>
      <dgm:spPr/>
    </dgm:pt>
    <dgm:pt modelId="{94C7302A-87F1-4900-9DEE-C61E4DE5D347}" type="pres">
      <dgm:prSet presAssocID="{2F22EE64-3315-4CD8-94D7-25CF6BC0D6EF}" presName="Image" presStyleLbl="node1" presStyleIdx="0" presStyleCnt="4" custLinFactNeighborY="-427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E38AC284-5547-45EC-B1F4-F82E31B5B422}" type="pres">
      <dgm:prSet presAssocID="{2F22EE64-3315-4CD8-94D7-25CF6BC0D6EF}" presName="childText" presStyleLbl="lnNode1" presStyleIdx="0" presStyleCnt="4" custLinFactNeighborY="-42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E1AE4-52E1-4DAA-8BA7-681F865320E6}" type="pres">
      <dgm:prSet presAssocID="{4232EBDC-1D23-4C86-9BC9-2A37150BD25E}" presName="childComposite" presStyleCnt="0">
        <dgm:presLayoutVars>
          <dgm:chMax val="0"/>
          <dgm:chPref val="0"/>
        </dgm:presLayoutVars>
      </dgm:prSet>
      <dgm:spPr/>
    </dgm:pt>
    <dgm:pt modelId="{F258755D-28D9-4FE2-A8B3-DE1725C28441}" type="pres">
      <dgm:prSet presAssocID="{4232EBDC-1D23-4C86-9BC9-2A37150BD25E}" presName="Image" presStyleLbl="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3000" r="-103000"/>
          </a:stretch>
        </a:blipFill>
      </dgm:spPr>
    </dgm:pt>
    <dgm:pt modelId="{49BEA234-0608-483F-8C57-638453390BA6}" type="pres">
      <dgm:prSet presAssocID="{4232EBDC-1D23-4C86-9BC9-2A37150BD25E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3D37C-C668-4ED8-BDBB-FAC7061017BF}" type="pres">
      <dgm:prSet presAssocID="{C2A00471-5122-4AD1-BC51-8A7AD355A563}" presName="childComposite" presStyleCnt="0">
        <dgm:presLayoutVars>
          <dgm:chMax val="0"/>
          <dgm:chPref val="0"/>
        </dgm:presLayoutVars>
      </dgm:prSet>
      <dgm:spPr/>
    </dgm:pt>
    <dgm:pt modelId="{43FC9F19-E9E7-4BEE-97CA-348E30016401}" type="pres">
      <dgm:prSet presAssocID="{C2A00471-5122-4AD1-BC51-8A7AD355A563}" presName="Image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1E256D2-7999-412C-B030-5191F8AE7C48}" type="pres">
      <dgm:prSet presAssocID="{C2A00471-5122-4AD1-BC51-8A7AD355A563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F8AC8-8673-41B6-A025-D840DADF6FD6}" type="pres">
      <dgm:prSet presAssocID="{1C10F11B-3F72-4607-BDA7-6B5BAD374318}" presName="childComposite" presStyleCnt="0">
        <dgm:presLayoutVars>
          <dgm:chMax val="0"/>
          <dgm:chPref val="0"/>
        </dgm:presLayoutVars>
      </dgm:prSet>
      <dgm:spPr/>
    </dgm:pt>
    <dgm:pt modelId="{7888F151-3565-4A3C-A1C5-4265FA80B90D}" type="pres">
      <dgm:prSet presAssocID="{1C10F11B-3F72-4607-BDA7-6B5BAD374318}" presName="Image" presStyleLbl="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2AAE331C-4F5B-4543-B741-D3271D07AB0E}" type="pres">
      <dgm:prSet presAssocID="{1C10F11B-3F72-4607-BDA7-6B5BAD374318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C2B53D-0057-4747-997A-C5AFA1518D62}" type="presOf" srcId="{222C0AC7-7A4E-4DF6-B3ED-322685474167}" destId="{295AA4FE-FE73-419E-8852-1CEC6B5E303A}" srcOrd="0" destOrd="0" presId="urn:microsoft.com/office/officeart/2008/layout/PictureAccentList"/>
    <dgm:cxn modelId="{C2BF4B2D-4039-40EE-998B-0ADC4F33BE23}" type="presOf" srcId="{C2A00471-5122-4AD1-BC51-8A7AD355A563}" destId="{41E256D2-7999-412C-B030-5191F8AE7C48}" srcOrd="0" destOrd="0" presId="urn:microsoft.com/office/officeart/2008/layout/PictureAccentList"/>
    <dgm:cxn modelId="{3AB70535-7062-45DF-8DA0-F2752AE40E18}" type="presOf" srcId="{1C10F11B-3F72-4607-BDA7-6B5BAD374318}" destId="{2AAE331C-4F5B-4543-B741-D3271D07AB0E}" srcOrd="0" destOrd="0" presId="urn:microsoft.com/office/officeart/2008/layout/PictureAccentList"/>
    <dgm:cxn modelId="{F4B9AFC5-E868-4849-B741-7A09D8DAFB5F}" srcId="{A6637DB7-D686-4A78-89B2-D00BA4F83B6E}" destId="{2F22EE64-3315-4CD8-94D7-25CF6BC0D6EF}" srcOrd="0" destOrd="0" parTransId="{DB8408CE-1E2A-4509-B5B2-B1B16186D441}" sibTransId="{16D105D2-0AAF-4C63-8642-ABD68F4C557D}"/>
    <dgm:cxn modelId="{E529ABAF-F834-4444-8547-05F5C6CDB5F6}" srcId="{A6637DB7-D686-4A78-89B2-D00BA4F83B6E}" destId="{4232EBDC-1D23-4C86-9BC9-2A37150BD25E}" srcOrd="1" destOrd="0" parTransId="{3E3F0E89-3BC2-4C9A-A7DB-848E2C93E7B1}" sibTransId="{0C936473-345C-4EB9-835E-D8427F095C48}"/>
    <dgm:cxn modelId="{D886FF29-96CE-43BE-9CC7-F15700A7D618}" srcId="{222C0AC7-7A4E-4DF6-B3ED-322685474167}" destId="{A6637DB7-D686-4A78-89B2-D00BA4F83B6E}" srcOrd="0" destOrd="0" parTransId="{144FB0C3-707B-4157-A2AC-1CA2D75A00B8}" sibTransId="{80100928-EF9B-4A2A-8F96-AB138B4EE12A}"/>
    <dgm:cxn modelId="{E06E5376-419B-42FB-8ED7-ACAD4F0B1295}" srcId="{A6637DB7-D686-4A78-89B2-D00BA4F83B6E}" destId="{C2A00471-5122-4AD1-BC51-8A7AD355A563}" srcOrd="2" destOrd="0" parTransId="{DA041FFB-E929-45D0-9EAC-25F2427D867A}" sibTransId="{2307F35F-CA4D-46CB-8368-2BF270C0D373}"/>
    <dgm:cxn modelId="{DF40318F-6A4A-4920-8F3C-B108C3FB8D32}" srcId="{A6637DB7-D686-4A78-89B2-D00BA4F83B6E}" destId="{1C10F11B-3F72-4607-BDA7-6B5BAD374318}" srcOrd="3" destOrd="0" parTransId="{BDB344F9-A90C-4EA9-9FA4-8BBE54423ADC}" sibTransId="{F9EC7364-2C6B-4C02-A83F-D290B7B63E38}"/>
    <dgm:cxn modelId="{3E2303B0-A0FA-45DD-96DF-C1BA79822BA7}" type="presOf" srcId="{2F22EE64-3315-4CD8-94D7-25CF6BC0D6EF}" destId="{E38AC284-5547-45EC-B1F4-F82E31B5B422}" srcOrd="0" destOrd="0" presId="urn:microsoft.com/office/officeart/2008/layout/PictureAccentList"/>
    <dgm:cxn modelId="{4FED719B-ED21-442C-B92D-70DEFF873DF2}" type="presOf" srcId="{4232EBDC-1D23-4C86-9BC9-2A37150BD25E}" destId="{49BEA234-0608-483F-8C57-638453390BA6}" srcOrd="0" destOrd="0" presId="urn:microsoft.com/office/officeart/2008/layout/PictureAccentList"/>
    <dgm:cxn modelId="{5318F96B-0275-4290-B550-E4FD1DCE77DD}" type="presOf" srcId="{A6637DB7-D686-4A78-89B2-D00BA4F83B6E}" destId="{E961999A-4EF4-49DD-8D8C-D7149705A3C9}" srcOrd="0" destOrd="0" presId="urn:microsoft.com/office/officeart/2008/layout/PictureAccentList"/>
    <dgm:cxn modelId="{6BE11BAE-346C-47A4-B2E8-06F11554F230}" type="presParOf" srcId="{295AA4FE-FE73-419E-8852-1CEC6B5E303A}" destId="{0ECB0514-2633-4A45-8080-C06C1A978919}" srcOrd="0" destOrd="0" presId="urn:microsoft.com/office/officeart/2008/layout/PictureAccentList"/>
    <dgm:cxn modelId="{CEC1B441-B46D-4AC6-BC0A-B2724ECC5570}" type="presParOf" srcId="{0ECB0514-2633-4A45-8080-C06C1A978919}" destId="{1AD2989A-5B06-42EC-9012-78F131FC758B}" srcOrd="0" destOrd="0" presId="urn:microsoft.com/office/officeart/2008/layout/PictureAccentList"/>
    <dgm:cxn modelId="{3D541FD3-3C0E-4444-82C1-11C0137B92C1}" type="presParOf" srcId="{1AD2989A-5B06-42EC-9012-78F131FC758B}" destId="{E961999A-4EF4-49DD-8D8C-D7149705A3C9}" srcOrd="0" destOrd="0" presId="urn:microsoft.com/office/officeart/2008/layout/PictureAccentList"/>
    <dgm:cxn modelId="{0336B87C-B475-486D-A380-F1150C588160}" type="presParOf" srcId="{0ECB0514-2633-4A45-8080-C06C1A978919}" destId="{5FA27FC3-9BBE-4014-B8DE-63E5440983C7}" srcOrd="1" destOrd="0" presId="urn:microsoft.com/office/officeart/2008/layout/PictureAccentList"/>
    <dgm:cxn modelId="{2CB6417B-0120-45B8-B2DF-AAABF8647249}" type="presParOf" srcId="{5FA27FC3-9BBE-4014-B8DE-63E5440983C7}" destId="{CCA582C3-460A-45E0-AAF3-BF527E85B395}" srcOrd="0" destOrd="0" presId="urn:microsoft.com/office/officeart/2008/layout/PictureAccentList"/>
    <dgm:cxn modelId="{FBFDA70B-7E1F-4EF1-890E-A89FE29FA172}" type="presParOf" srcId="{CCA582C3-460A-45E0-AAF3-BF527E85B395}" destId="{94C7302A-87F1-4900-9DEE-C61E4DE5D347}" srcOrd="0" destOrd="0" presId="urn:microsoft.com/office/officeart/2008/layout/PictureAccentList"/>
    <dgm:cxn modelId="{6C906C18-9EE2-4303-8360-669D98C7A674}" type="presParOf" srcId="{CCA582C3-460A-45E0-AAF3-BF527E85B395}" destId="{E38AC284-5547-45EC-B1F4-F82E31B5B422}" srcOrd="1" destOrd="0" presId="urn:microsoft.com/office/officeart/2008/layout/PictureAccentList"/>
    <dgm:cxn modelId="{A4B63361-8C64-4C39-ABE0-ECBEDE6EE19D}" type="presParOf" srcId="{5FA27FC3-9BBE-4014-B8DE-63E5440983C7}" destId="{F4EE1AE4-52E1-4DAA-8BA7-681F865320E6}" srcOrd="1" destOrd="0" presId="urn:microsoft.com/office/officeart/2008/layout/PictureAccentList"/>
    <dgm:cxn modelId="{D5EDB961-BDA5-45AB-8BB4-1A7726C2FCC8}" type="presParOf" srcId="{F4EE1AE4-52E1-4DAA-8BA7-681F865320E6}" destId="{F258755D-28D9-4FE2-A8B3-DE1725C28441}" srcOrd="0" destOrd="0" presId="urn:microsoft.com/office/officeart/2008/layout/PictureAccentList"/>
    <dgm:cxn modelId="{3EB0C2CD-D7B6-4F3A-B155-1249307AA682}" type="presParOf" srcId="{F4EE1AE4-52E1-4DAA-8BA7-681F865320E6}" destId="{49BEA234-0608-483F-8C57-638453390BA6}" srcOrd="1" destOrd="0" presId="urn:microsoft.com/office/officeart/2008/layout/PictureAccentList"/>
    <dgm:cxn modelId="{0A0C6747-336B-45F1-8955-D6ED1C77400A}" type="presParOf" srcId="{5FA27FC3-9BBE-4014-B8DE-63E5440983C7}" destId="{7F63D37C-C668-4ED8-BDBB-FAC7061017BF}" srcOrd="2" destOrd="0" presId="urn:microsoft.com/office/officeart/2008/layout/PictureAccentList"/>
    <dgm:cxn modelId="{C15933EB-D516-4A4F-9544-8FD39A35F6C7}" type="presParOf" srcId="{7F63D37C-C668-4ED8-BDBB-FAC7061017BF}" destId="{43FC9F19-E9E7-4BEE-97CA-348E30016401}" srcOrd="0" destOrd="0" presId="urn:microsoft.com/office/officeart/2008/layout/PictureAccentList"/>
    <dgm:cxn modelId="{8D74F955-ECA1-482C-914F-C8E80035C4FA}" type="presParOf" srcId="{7F63D37C-C668-4ED8-BDBB-FAC7061017BF}" destId="{41E256D2-7999-412C-B030-5191F8AE7C48}" srcOrd="1" destOrd="0" presId="urn:microsoft.com/office/officeart/2008/layout/PictureAccentList"/>
    <dgm:cxn modelId="{8243F55B-2A5F-4D50-A1A7-C0A7E38138EB}" type="presParOf" srcId="{5FA27FC3-9BBE-4014-B8DE-63E5440983C7}" destId="{802F8AC8-8673-41B6-A025-D840DADF6FD6}" srcOrd="3" destOrd="0" presId="urn:microsoft.com/office/officeart/2008/layout/PictureAccentList"/>
    <dgm:cxn modelId="{642277BC-1574-4B7A-8FE1-C0FE0D3F0225}" type="presParOf" srcId="{802F8AC8-8673-41B6-A025-D840DADF6FD6}" destId="{7888F151-3565-4A3C-A1C5-4265FA80B90D}" srcOrd="0" destOrd="0" presId="urn:microsoft.com/office/officeart/2008/layout/PictureAccentList"/>
    <dgm:cxn modelId="{77A94D6A-EBEB-48F7-B4BA-195931862CC6}" type="presParOf" srcId="{802F8AC8-8673-41B6-A025-D840DADF6FD6}" destId="{2AAE331C-4F5B-4543-B741-D3271D07AB0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E46B9-6560-4242-B690-759CC505A0BD}">
      <dsp:nvSpPr>
        <dsp:cNvPr id="0" name=""/>
        <dsp:cNvSpPr/>
      </dsp:nvSpPr>
      <dsp:spPr>
        <a:xfrm rot="10800000">
          <a:off x="318264" y="1350"/>
          <a:ext cx="8490009" cy="1392875"/>
        </a:xfrm>
        <a:prstGeom prst="homePlat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6028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114000"/>
            </a:lnSpc>
            <a:spcBef>
              <a:spcPct val="0"/>
            </a:spcBef>
            <a:spcAft>
              <a:spcPts val="6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Развитие отечественной атомной генерации и атомного экспорта за счет повышения </a:t>
          </a:r>
          <a:r>
            <a:rPr lang="ru-RU" sz="1800" b="1" i="0" kern="1200" dirty="0" smtClean="0">
              <a:latin typeface="Times New Roman" pitchFamily="18" charset="0"/>
              <a:cs typeface="Times New Roman" pitchFamily="18" charset="0"/>
            </a:rPr>
            <a:t>эффективности и  безопасности технологии ВВЭР и внедрения </a:t>
          </a:r>
          <a:r>
            <a:rPr lang="ru-RU" sz="1800" b="1" i="0" kern="1200" dirty="0" err="1" smtClean="0">
              <a:latin typeface="Times New Roman" pitchFamily="18" charset="0"/>
              <a:cs typeface="Times New Roman" pitchFamily="18" charset="0"/>
            </a:rPr>
            <a:t>энерготехнологий</a:t>
          </a:r>
          <a:r>
            <a:rPr lang="ru-RU" sz="1800" b="1" i="0" kern="1200" dirty="0" smtClean="0">
              <a:latin typeface="Times New Roman" pitchFamily="18" charset="0"/>
              <a:cs typeface="Times New Roman" pitchFamily="18" charset="0"/>
            </a:rPr>
            <a:t> на базе реакторов на быстрых нейтронах</a:t>
          </a:r>
          <a:endParaRPr lang="ru-RU" sz="1800" b="1" i="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666483" y="1350"/>
        <a:ext cx="8141790" cy="1392875"/>
      </dsp:txXfrm>
    </dsp:sp>
    <dsp:sp modelId="{6BA95954-A432-43B4-AD6E-8724E5EFB0B6}">
      <dsp:nvSpPr>
        <dsp:cNvPr id="0" name=""/>
        <dsp:cNvSpPr/>
      </dsp:nvSpPr>
      <dsp:spPr>
        <a:xfrm>
          <a:off x="0" y="169187"/>
          <a:ext cx="1058652" cy="108693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5CF9D65-ED0C-473D-9422-C40495A4AAAC}">
      <dsp:nvSpPr>
        <dsp:cNvPr id="0" name=""/>
        <dsp:cNvSpPr/>
      </dsp:nvSpPr>
      <dsp:spPr>
        <a:xfrm rot="10800000">
          <a:off x="331525" y="1841193"/>
          <a:ext cx="8463487" cy="1329118"/>
        </a:xfrm>
        <a:prstGeom prst="homePlat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6028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114000"/>
            </a:lnSpc>
            <a:spcBef>
              <a:spcPct val="0"/>
            </a:spcBef>
            <a:spcAft>
              <a:spcPts val="6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Удовлетворение возрастающих требований Потребителей к безопасности и эксплуатационной надёжности топлива и                        активных зон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663804" y="1841193"/>
        <a:ext cx="8131208" cy="1329118"/>
      </dsp:txXfrm>
    </dsp:sp>
    <dsp:sp modelId="{ED29F180-429A-41E0-BA91-01F739336081}">
      <dsp:nvSpPr>
        <dsp:cNvPr id="0" name=""/>
        <dsp:cNvSpPr/>
      </dsp:nvSpPr>
      <dsp:spPr>
        <a:xfrm>
          <a:off x="0" y="1912819"/>
          <a:ext cx="1180162" cy="114819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970D7C0-3777-4630-B189-B63F0895FCFE}">
      <dsp:nvSpPr>
        <dsp:cNvPr id="0" name=""/>
        <dsp:cNvSpPr/>
      </dsp:nvSpPr>
      <dsp:spPr>
        <a:xfrm rot="10800000">
          <a:off x="265341" y="3501116"/>
          <a:ext cx="8543053" cy="1221384"/>
        </a:xfrm>
        <a:prstGeom prst="homePlat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glow rad="1397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6028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114000"/>
            </a:lnSpc>
            <a:spcBef>
              <a:spcPct val="0"/>
            </a:spcBef>
            <a:spcAft>
              <a:spcPts val="6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Повышение экономической эффективности различных топливных циклов при обеспечении должного уровня надежности и безопасности АЭС в целом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570687" y="3501116"/>
        <a:ext cx="8237707" cy="1221384"/>
      </dsp:txXfrm>
    </dsp:sp>
    <dsp:sp modelId="{46F7BFE8-B127-4F70-A5AE-F46E6654B149}">
      <dsp:nvSpPr>
        <dsp:cNvPr id="0" name=""/>
        <dsp:cNvSpPr/>
      </dsp:nvSpPr>
      <dsp:spPr>
        <a:xfrm>
          <a:off x="0" y="3522873"/>
          <a:ext cx="1144959" cy="113561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DE24B-77CE-478D-8A6D-987CD3B89E51}">
      <dsp:nvSpPr>
        <dsp:cNvPr id="0" name=""/>
        <dsp:cNvSpPr/>
      </dsp:nvSpPr>
      <dsp:spPr>
        <a:xfrm>
          <a:off x="0" y="299016"/>
          <a:ext cx="912653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A37CC1-7C85-4114-936A-85466423A2D3}">
      <dsp:nvSpPr>
        <dsp:cNvPr id="0" name=""/>
        <dsp:cNvSpPr/>
      </dsp:nvSpPr>
      <dsp:spPr>
        <a:xfrm>
          <a:off x="456326" y="92376"/>
          <a:ext cx="8349869" cy="413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473" tIns="0" rIns="24147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Повышение эксплуатационной надежности </a:t>
          </a:r>
          <a:endParaRPr lang="ru-RU" sz="2000" b="1" kern="1200" dirty="0"/>
        </a:p>
      </dsp:txBody>
      <dsp:txXfrm>
        <a:off x="476501" y="112551"/>
        <a:ext cx="8309519" cy="372930"/>
      </dsp:txXfrm>
    </dsp:sp>
    <dsp:sp modelId="{4EE6BD14-B64E-4793-A012-C4BC458519FB}">
      <dsp:nvSpPr>
        <dsp:cNvPr id="0" name=""/>
        <dsp:cNvSpPr/>
      </dsp:nvSpPr>
      <dsp:spPr>
        <a:xfrm>
          <a:off x="0" y="934056"/>
          <a:ext cx="912653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0AEED7-F778-416B-9FE3-A08E184D62E0}">
      <dsp:nvSpPr>
        <dsp:cNvPr id="0" name=""/>
        <dsp:cNvSpPr/>
      </dsp:nvSpPr>
      <dsp:spPr>
        <a:xfrm>
          <a:off x="456326" y="727416"/>
          <a:ext cx="8323420" cy="413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473" tIns="0" rIns="24147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Расширение использования топлива РТ</a:t>
          </a:r>
          <a:endParaRPr lang="ru-RU" sz="2000" b="1" kern="1200" dirty="0"/>
        </a:p>
      </dsp:txBody>
      <dsp:txXfrm>
        <a:off x="476501" y="747591"/>
        <a:ext cx="8283070" cy="372930"/>
      </dsp:txXfrm>
    </dsp:sp>
    <dsp:sp modelId="{B8AC3331-03F6-4AA4-A54A-8F213F6CAE87}">
      <dsp:nvSpPr>
        <dsp:cNvPr id="0" name=""/>
        <dsp:cNvSpPr/>
      </dsp:nvSpPr>
      <dsp:spPr>
        <a:xfrm>
          <a:off x="0" y="1569096"/>
          <a:ext cx="912653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DB3F85-F625-4965-845B-5FF79402996B}">
      <dsp:nvSpPr>
        <dsp:cNvPr id="0" name=""/>
        <dsp:cNvSpPr/>
      </dsp:nvSpPr>
      <dsp:spPr>
        <a:xfrm>
          <a:off x="456326" y="1362456"/>
          <a:ext cx="8354086" cy="413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473" tIns="0" rIns="24147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Внедрение толерантного топлива</a:t>
          </a:r>
          <a:endParaRPr lang="ru-RU" sz="2000" b="1" kern="1200" dirty="0"/>
        </a:p>
      </dsp:txBody>
      <dsp:txXfrm>
        <a:off x="476501" y="1382631"/>
        <a:ext cx="8313736" cy="372930"/>
      </dsp:txXfrm>
    </dsp:sp>
    <dsp:sp modelId="{83FDE60D-2D70-4098-9192-03901FC80BC2}">
      <dsp:nvSpPr>
        <dsp:cNvPr id="0" name=""/>
        <dsp:cNvSpPr/>
      </dsp:nvSpPr>
      <dsp:spPr>
        <a:xfrm>
          <a:off x="0" y="2204136"/>
          <a:ext cx="912653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CC3312-2709-493C-A360-DCCAB9E7F695}">
      <dsp:nvSpPr>
        <dsp:cNvPr id="0" name=""/>
        <dsp:cNvSpPr/>
      </dsp:nvSpPr>
      <dsp:spPr>
        <a:xfrm>
          <a:off x="482830" y="1997496"/>
          <a:ext cx="8366863" cy="413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473" tIns="0" rIns="24147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Разработка технологии «сухого» хранения</a:t>
          </a:r>
          <a:endParaRPr lang="ru-RU" sz="2000" b="1" kern="1200" dirty="0"/>
        </a:p>
      </dsp:txBody>
      <dsp:txXfrm>
        <a:off x="503005" y="2017671"/>
        <a:ext cx="8326513" cy="372930"/>
      </dsp:txXfrm>
    </dsp:sp>
    <dsp:sp modelId="{CDA409DB-BC4F-4303-A2EF-7CD681008C2C}">
      <dsp:nvSpPr>
        <dsp:cNvPr id="0" name=""/>
        <dsp:cNvSpPr/>
      </dsp:nvSpPr>
      <dsp:spPr>
        <a:xfrm>
          <a:off x="0" y="2839176"/>
          <a:ext cx="912653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BBAE46-7AE8-49C8-9023-294088DD6D63}">
      <dsp:nvSpPr>
        <dsp:cNvPr id="0" name=""/>
        <dsp:cNvSpPr/>
      </dsp:nvSpPr>
      <dsp:spPr>
        <a:xfrm>
          <a:off x="456326" y="2632536"/>
          <a:ext cx="8349933" cy="413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473" tIns="0" rIns="24147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Обоснование эксплуатации блоков в маневренных режимах</a:t>
          </a:r>
          <a:endParaRPr lang="ru-RU" sz="2000" b="1" kern="1200" dirty="0"/>
        </a:p>
      </dsp:txBody>
      <dsp:txXfrm>
        <a:off x="476501" y="2652711"/>
        <a:ext cx="8309583" cy="372930"/>
      </dsp:txXfrm>
    </dsp:sp>
    <dsp:sp modelId="{0B38C37F-E624-4939-AB66-10AEB82E0570}">
      <dsp:nvSpPr>
        <dsp:cNvPr id="0" name=""/>
        <dsp:cNvSpPr/>
      </dsp:nvSpPr>
      <dsp:spPr>
        <a:xfrm>
          <a:off x="0" y="3474216"/>
          <a:ext cx="912653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22F5D6-907E-4B51-8019-55DE12B474B1}">
      <dsp:nvSpPr>
        <dsp:cNvPr id="0" name=""/>
        <dsp:cNvSpPr/>
      </dsp:nvSpPr>
      <dsp:spPr>
        <a:xfrm>
          <a:off x="456326" y="3267576"/>
          <a:ext cx="8327509" cy="413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473" tIns="0" rIns="24147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Повышение «энергоемкости» ТВС</a:t>
          </a:r>
          <a:endParaRPr lang="ru-RU" sz="2000" b="1" kern="1200" dirty="0"/>
        </a:p>
      </dsp:txBody>
      <dsp:txXfrm>
        <a:off x="476501" y="3287751"/>
        <a:ext cx="8287159" cy="372930"/>
      </dsp:txXfrm>
    </dsp:sp>
    <dsp:sp modelId="{3874A150-DBFD-45DB-85D0-72E18B634F9E}">
      <dsp:nvSpPr>
        <dsp:cNvPr id="0" name=""/>
        <dsp:cNvSpPr/>
      </dsp:nvSpPr>
      <dsp:spPr>
        <a:xfrm>
          <a:off x="0" y="4109256"/>
          <a:ext cx="912653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32B59F-B055-4C76-A4D6-BF069399F3C2}">
      <dsp:nvSpPr>
        <dsp:cNvPr id="0" name=""/>
        <dsp:cNvSpPr/>
      </dsp:nvSpPr>
      <dsp:spPr>
        <a:xfrm>
          <a:off x="456326" y="3902616"/>
          <a:ext cx="8296844" cy="413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473" tIns="0" rIns="24147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Мониторинг </a:t>
          </a:r>
          <a:r>
            <a:rPr lang="ru-RU" sz="2000" b="1" kern="1200" dirty="0" smtClean="0"/>
            <a:t>эксплуатации </a:t>
          </a:r>
          <a:r>
            <a:rPr lang="ru-RU" sz="2000" b="1" kern="1200" dirty="0" smtClean="0"/>
            <a:t>ЯТ на АЭС</a:t>
          </a:r>
          <a:endParaRPr lang="ru-RU" sz="2000" b="1" kern="1200" dirty="0"/>
        </a:p>
      </dsp:txBody>
      <dsp:txXfrm>
        <a:off x="476501" y="3922791"/>
        <a:ext cx="8256494" cy="372930"/>
      </dsp:txXfrm>
    </dsp:sp>
    <dsp:sp modelId="{B09842A6-2983-49FA-B8ED-861829904EA2}">
      <dsp:nvSpPr>
        <dsp:cNvPr id="0" name=""/>
        <dsp:cNvSpPr/>
      </dsp:nvSpPr>
      <dsp:spPr>
        <a:xfrm>
          <a:off x="0" y="4896346"/>
          <a:ext cx="912653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F89E92-8DB6-4F6B-A86D-5BB6115B10A1}">
      <dsp:nvSpPr>
        <dsp:cNvPr id="0" name=""/>
        <dsp:cNvSpPr/>
      </dsp:nvSpPr>
      <dsp:spPr>
        <a:xfrm>
          <a:off x="456326" y="4537656"/>
          <a:ext cx="8327509" cy="5653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1473" tIns="0" rIns="24147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Совершенствование конструкционных и топливных материалов</a:t>
          </a:r>
          <a:endParaRPr lang="ru-RU" sz="2000" b="1" kern="1200" dirty="0"/>
        </a:p>
      </dsp:txBody>
      <dsp:txXfrm>
        <a:off x="483923" y="4565253"/>
        <a:ext cx="8272315" cy="5101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D375F-C3A1-4BE5-8F24-6772815FE09B}">
      <dsp:nvSpPr>
        <dsp:cNvPr id="0" name=""/>
        <dsp:cNvSpPr/>
      </dsp:nvSpPr>
      <dsp:spPr>
        <a:xfrm>
          <a:off x="1217782" y="824956"/>
          <a:ext cx="1736742" cy="1755406"/>
        </a:xfrm>
        <a:prstGeom prst="pieWedge">
          <a:avLst/>
        </a:pr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1726462" y="1339103"/>
        <a:ext cx="1228062" cy="1241259"/>
      </dsp:txXfrm>
    </dsp:sp>
    <dsp:sp modelId="{A30AEDFE-3922-4C54-AD0E-EFE8122F20D6}">
      <dsp:nvSpPr>
        <dsp:cNvPr id="0" name=""/>
        <dsp:cNvSpPr/>
      </dsp:nvSpPr>
      <dsp:spPr>
        <a:xfrm rot="5400000">
          <a:off x="3017888" y="810577"/>
          <a:ext cx="1755406" cy="1736742"/>
        </a:xfrm>
        <a:prstGeom prst="pieWedg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Халден</a:t>
          </a:r>
          <a:endParaRPr lang="ru-RU" sz="17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027220" y="1315393"/>
        <a:ext cx="1228062" cy="1241259"/>
      </dsp:txXfrm>
    </dsp:sp>
    <dsp:sp modelId="{464F441D-43BE-41C0-A316-CA232CC598E5}">
      <dsp:nvSpPr>
        <dsp:cNvPr id="0" name=""/>
        <dsp:cNvSpPr/>
      </dsp:nvSpPr>
      <dsp:spPr>
        <a:xfrm rot="10800000">
          <a:off x="3058887" y="2673959"/>
          <a:ext cx="1736742" cy="1755406"/>
        </a:xfrm>
        <a:prstGeom prst="pieWedg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Студсвик</a:t>
          </a:r>
          <a:endParaRPr lang="ru-RU" sz="1700" kern="1200" dirty="0"/>
        </a:p>
      </dsp:txBody>
      <dsp:txXfrm rot="10800000">
        <a:off x="3058887" y="2673959"/>
        <a:ext cx="1228062" cy="1241259"/>
      </dsp:txXfrm>
    </dsp:sp>
    <dsp:sp modelId="{5A66646B-1577-436A-83F6-C455A18BA364}">
      <dsp:nvSpPr>
        <dsp:cNvPr id="0" name=""/>
        <dsp:cNvSpPr/>
      </dsp:nvSpPr>
      <dsp:spPr>
        <a:xfrm rot="16200000">
          <a:off x="1216367" y="2657165"/>
          <a:ext cx="1755406" cy="1736742"/>
        </a:xfrm>
        <a:prstGeom prst="pieWedg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Ржеж</a:t>
          </a:r>
          <a:endParaRPr lang="ru-RU" sz="17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1734379" y="2647834"/>
        <a:ext cx="1228062" cy="1241259"/>
      </dsp:txXfrm>
    </dsp:sp>
    <dsp:sp modelId="{BC087A2E-4CF2-4258-8C9F-6845E394A607}">
      <dsp:nvSpPr>
        <dsp:cNvPr id="0" name=""/>
        <dsp:cNvSpPr/>
      </dsp:nvSpPr>
      <dsp:spPr>
        <a:xfrm>
          <a:off x="2753071" y="2386629"/>
          <a:ext cx="436076" cy="379196"/>
        </a:xfrm>
        <a:prstGeom prst="circularArrow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3A8B0B4A-0FE9-485E-805F-1BFEA9F1EC8C}">
      <dsp:nvSpPr>
        <dsp:cNvPr id="0" name=""/>
        <dsp:cNvSpPr/>
      </dsp:nvSpPr>
      <dsp:spPr>
        <a:xfrm rot="10800000">
          <a:off x="2753071" y="2472705"/>
          <a:ext cx="436076" cy="379196"/>
        </a:xfrm>
        <a:prstGeom prst="circularArrow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1999A-4EF4-49DD-8D8C-D7149705A3C9}">
      <dsp:nvSpPr>
        <dsp:cNvPr id="0" name=""/>
        <dsp:cNvSpPr/>
      </dsp:nvSpPr>
      <dsp:spPr>
        <a:xfrm>
          <a:off x="1300873" y="0"/>
          <a:ext cx="6746281" cy="9237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Программы испытаний и исследований с участием        АО «ГНЦ НИИАР»</a:t>
          </a:r>
          <a:endParaRPr lang="ru-RU" sz="1800" b="1" kern="1200" dirty="0"/>
        </a:p>
      </dsp:txBody>
      <dsp:txXfrm>
        <a:off x="1327929" y="27056"/>
        <a:ext cx="6692169" cy="869660"/>
      </dsp:txXfrm>
    </dsp:sp>
    <dsp:sp modelId="{94C7302A-87F1-4900-9DEE-C61E4DE5D347}">
      <dsp:nvSpPr>
        <dsp:cNvPr id="0" name=""/>
        <dsp:cNvSpPr/>
      </dsp:nvSpPr>
      <dsp:spPr>
        <a:xfrm>
          <a:off x="1300873" y="1051745"/>
          <a:ext cx="923772" cy="92377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8AC284-5547-45EC-B1F4-F82E31B5B422}">
      <dsp:nvSpPr>
        <dsp:cNvPr id="0" name=""/>
        <dsp:cNvSpPr/>
      </dsp:nvSpPr>
      <dsp:spPr>
        <a:xfrm>
          <a:off x="2280071" y="1051745"/>
          <a:ext cx="5767083" cy="923772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Программа </a:t>
          </a:r>
          <a:r>
            <a:rPr lang="ru-RU" sz="1800" b="1" kern="1200" dirty="0" err="1" smtClean="0"/>
            <a:t>послереакторных</a:t>
          </a:r>
          <a:r>
            <a:rPr lang="ru-RU" sz="1800" b="1" kern="1200" dirty="0" smtClean="0"/>
            <a:t> исследований топлива реакторов ВВЭР на 2016-2021 годы и на перспективу до 2025 года</a:t>
          </a:r>
          <a:endParaRPr lang="ru-RU" sz="1800" b="1" kern="1200" dirty="0"/>
        </a:p>
      </dsp:txBody>
      <dsp:txXfrm>
        <a:off x="2325174" y="1096848"/>
        <a:ext cx="5676877" cy="833566"/>
      </dsp:txXfrm>
    </dsp:sp>
    <dsp:sp modelId="{F258755D-28D9-4FE2-A8B3-DE1725C28441}">
      <dsp:nvSpPr>
        <dsp:cNvPr id="0" name=""/>
        <dsp:cNvSpPr/>
      </dsp:nvSpPr>
      <dsp:spPr>
        <a:xfrm>
          <a:off x="1300873" y="2125889"/>
          <a:ext cx="923772" cy="923772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3000" r="-10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EA234-0608-483F-8C57-638453390BA6}">
      <dsp:nvSpPr>
        <dsp:cNvPr id="0" name=""/>
        <dsp:cNvSpPr/>
      </dsp:nvSpPr>
      <dsp:spPr>
        <a:xfrm>
          <a:off x="2280071" y="2125889"/>
          <a:ext cx="5767083" cy="923772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Программа реакторных испытаний современного и перспективного топлива ВВЭР и </a:t>
          </a:r>
          <a:r>
            <a:rPr lang="ru-RU" sz="1800" b="1" kern="1200" dirty="0" smtClean="0"/>
            <a:t>ТВС-К на 2013–2018</a:t>
          </a:r>
          <a:endParaRPr lang="ru-RU" sz="1800" b="1" kern="1200" dirty="0"/>
        </a:p>
      </dsp:txBody>
      <dsp:txXfrm>
        <a:off x="2325174" y="2170992"/>
        <a:ext cx="5676877" cy="833566"/>
      </dsp:txXfrm>
    </dsp:sp>
    <dsp:sp modelId="{43FC9F19-E9E7-4BEE-97CA-348E30016401}">
      <dsp:nvSpPr>
        <dsp:cNvPr id="0" name=""/>
        <dsp:cNvSpPr/>
      </dsp:nvSpPr>
      <dsp:spPr>
        <a:xfrm>
          <a:off x="1300873" y="3160514"/>
          <a:ext cx="923772" cy="92377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256D2-7999-412C-B030-5191F8AE7C48}">
      <dsp:nvSpPr>
        <dsp:cNvPr id="0" name=""/>
        <dsp:cNvSpPr/>
      </dsp:nvSpPr>
      <dsp:spPr>
        <a:xfrm>
          <a:off x="2280071" y="3160514"/>
          <a:ext cx="5767083" cy="923772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Реакторные испытания и </a:t>
          </a:r>
          <a:r>
            <a:rPr lang="ru-RU" sz="1800" b="1" kern="1200" dirty="0" err="1" smtClean="0"/>
            <a:t>послереакторные</a:t>
          </a:r>
          <a:r>
            <a:rPr lang="ru-RU" sz="1800" b="1" kern="1200" dirty="0" smtClean="0"/>
            <a:t> исследования в обоснование разработки ТВС с </a:t>
          </a:r>
          <a:r>
            <a:rPr lang="ru-RU" sz="1800" b="1" kern="1200" dirty="0" err="1" smtClean="0"/>
            <a:t>твэлами</a:t>
          </a:r>
          <a:r>
            <a:rPr lang="ru-RU" sz="1800" b="1" kern="1200" dirty="0" smtClean="0"/>
            <a:t> толерантного типа для ВВЭР и PWR</a:t>
          </a:r>
          <a:endParaRPr lang="ru-RU" sz="1800" b="1" kern="1200" dirty="0"/>
        </a:p>
      </dsp:txBody>
      <dsp:txXfrm>
        <a:off x="2325174" y="3205617"/>
        <a:ext cx="5676877" cy="833566"/>
      </dsp:txXfrm>
    </dsp:sp>
    <dsp:sp modelId="{7888F151-3565-4A3C-A1C5-4265FA80B90D}">
      <dsp:nvSpPr>
        <dsp:cNvPr id="0" name=""/>
        <dsp:cNvSpPr/>
      </dsp:nvSpPr>
      <dsp:spPr>
        <a:xfrm>
          <a:off x="1300873" y="4195139"/>
          <a:ext cx="923772" cy="92377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E331C-4F5B-4543-B741-D3271D07AB0E}">
      <dsp:nvSpPr>
        <dsp:cNvPr id="0" name=""/>
        <dsp:cNvSpPr/>
      </dsp:nvSpPr>
      <dsp:spPr>
        <a:xfrm>
          <a:off x="2280071" y="4195139"/>
          <a:ext cx="5767083" cy="923772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Программа исследований для обоснования длительного сухого хранения ТВС новых типов</a:t>
          </a:r>
          <a:endParaRPr lang="ru-RU" sz="1800" b="1" kern="1200" dirty="0"/>
        </a:p>
      </dsp:txBody>
      <dsp:txXfrm>
        <a:off x="2325174" y="4240242"/>
        <a:ext cx="5676877" cy="833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400" cy="496888"/>
          </a:xfrm>
          <a:prstGeom prst="rect">
            <a:avLst/>
          </a:prstGeom>
        </p:spPr>
        <p:txBody>
          <a:bodyPr vert="horz" lIns="91384" tIns="45690" rIns="91384" bIns="4569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384" tIns="45690" rIns="91384" bIns="45690" rtlCol="0"/>
          <a:lstStyle>
            <a:lvl1pPr algn="r">
              <a:defRPr sz="1200"/>
            </a:lvl1pPr>
          </a:lstStyle>
          <a:p>
            <a:fld id="{CA9A24D3-0898-4A8F-8639-37B1CE990BA6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9753"/>
            <a:ext cx="2946400" cy="496888"/>
          </a:xfrm>
          <a:prstGeom prst="rect">
            <a:avLst/>
          </a:prstGeom>
        </p:spPr>
        <p:txBody>
          <a:bodyPr vert="horz" lIns="91384" tIns="45690" rIns="91384" bIns="4569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3"/>
            <a:ext cx="2946400" cy="496888"/>
          </a:xfrm>
          <a:prstGeom prst="rect">
            <a:avLst/>
          </a:prstGeom>
        </p:spPr>
        <p:txBody>
          <a:bodyPr vert="horz" lIns="91384" tIns="45690" rIns="91384" bIns="45690" rtlCol="0" anchor="b"/>
          <a:lstStyle>
            <a:lvl1pPr algn="r">
              <a:defRPr sz="1200"/>
            </a:lvl1pPr>
          </a:lstStyle>
          <a:p>
            <a:fld id="{5AE297B5-5614-4C91-8ADC-531BD2C6E0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627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theme" Target="../theme/theme17.xml"/><Relationship Id="rId4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544450" y="7470528"/>
            <a:ext cx="6009334" cy="249492"/>
          </a:xfrm>
          <a:prstGeom prst="rect">
            <a:avLst/>
          </a:prstGeom>
          <a:solidFill>
            <a:srgbClr val="CEE3F2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3175" y="663575"/>
            <a:ext cx="7097713" cy="491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44450" y="5746660"/>
            <a:ext cx="6009334" cy="367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Образец текста</a:t>
            </a:r>
          </a:p>
          <a:p>
            <a:pPr lvl="2"/>
            <a:r>
              <a:rPr lang="ru-RU" smtClean="0"/>
              <a:t>Второй уровень</a:t>
            </a:r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544450" y="9499037"/>
            <a:ext cx="6009334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lIns="92074" tIns="46036" rIns="92074" bIns="46036"/>
          <a:lstStyle/>
          <a:p>
            <a:endParaRPr lang="ru-RU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6226482" y="9499040"/>
            <a:ext cx="0" cy="4291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lIns="92074" tIns="46036" rIns="92074" bIns="46036"/>
          <a:lstStyle/>
          <a:p>
            <a:endParaRPr lang="ru-RU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41171" y="9357705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4" tIns="46036" rIns="92074" bIns="46036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1100">
                <a:solidFill>
                  <a:schemeClr val="accent2"/>
                </a:solidFill>
              </a:defRPr>
            </a:lvl1pPr>
          </a:lstStyle>
          <a:p>
            <a:fld id="{966EA96B-12DB-4E13-89C2-B6C0A19C6B56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7184" name="Picture 16" descr="о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600" y="-3439"/>
            <a:ext cx="6113187" cy="606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4581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lnSpc>
        <a:spcPct val="110000"/>
      </a:lnSpc>
      <a:spcBef>
        <a:spcPct val="1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192088" indent="-90488" algn="l" rtl="0" fontAlgn="base">
      <a:lnSpc>
        <a:spcPct val="110000"/>
      </a:lnSpc>
      <a:spcBef>
        <a:spcPct val="10000"/>
      </a:spcBef>
      <a:spcAft>
        <a:spcPct val="0"/>
      </a:spcAft>
      <a:buBlip>
        <a:blip r:embed="rId3"/>
      </a:buBlip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274638" indent="-80963" algn="l" rtl="0" fontAlgn="base">
      <a:spcBef>
        <a:spcPct val="0"/>
      </a:spcBef>
      <a:spcAft>
        <a:spcPct val="0"/>
      </a:spcAft>
      <a:buBlip>
        <a:blip r:embed="rId4"/>
      </a:buBlip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95F437-AD6F-43CB-AF76-64942860DE85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63" y="673100"/>
            <a:ext cx="7105650" cy="4919663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675" y="5784203"/>
            <a:ext cx="5873751" cy="3629607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6379">
              <a:defRPr/>
            </a:pPr>
            <a:endParaRPr lang="ru-RU" dirty="0"/>
          </a:p>
          <a:p>
            <a:pPr defTabSz="896379"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96B10-50EF-40F6-BFC7-BBAA015F1A9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0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6379">
              <a:defRPr/>
            </a:pPr>
            <a:endParaRPr lang="ru-RU" dirty="0"/>
          </a:p>
          <a:p>
            <a:pPr defTabSz="896379"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96B10-50EF-40F6-BFC7-BBAA015F1A9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0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6379">
              <a:defRPr/>
            </a:pPr>
            <a:endParaRPr lang="ru-RU" dirty="0"/>
          </a:p>
          <a:p>
            <a:pPr defTabSz="896379"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96B10-50EF-40F6-BFC7-BBAA015F1A9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0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6379">
              <a:defRPr/>
            </a:pPr>
            <a:endParaRPr lang="ru-RU" dirty="0"/>
          </a:p>
          <a:p>
            <a:pPr defTabSz="896379"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96B10-50EF-40F6-BFC7-BBAA015F1A9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0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6379">
              <a:defRPr/>
            </a:pPr>
            <a:endParaRPr lang="ru-RU" dirty="0"/>
          </a:p>
          <a:p>
            <a:pPr defTabSz="896379"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96B10-50EF-40F6-BFC7-BBAA015F1A9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0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6379">
              <a:defRPr/>
            </a:pPr>
            <a:endParaRPr lang="ru-RU" dirty="0"/>
          </a:p>
          <a:p>
            <a:pPr defTabSz="896379"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96B10-50EF-40F6-BFC7-BBAA015F1A9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0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6379">
              <a:defRPr/>
            </a:pPr>
            <a:endParaRPr lang="ru-RU" dirty="0"/>
          </a:p>
          <a:p>
            <a:pPr defTabSz="896379"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96B10-50EF-40F6-BFC7-BBAA015F1A9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0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6379">
              <a:defRPr/>
            </a:pPr>
            <a:endParaRPr lang="ru-RU" dirty="0"/>
          </a:p>
          <a:p>
            <a:pPr defTabSz="896379"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96B10-50EF-40F6-BFC7-BBAA015F1A9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0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6379">
              <a:defRPr/>
            </a:pPr>
            <a:endParaRPr lang="ru-RU" dirty="0"/>
          </a:p>
          <a:p>
            <a:pPr defTabSz="896379"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96B10-50EF-40F6-BFC7-BBAA015F1A9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0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6379">
              <a:defRPr/>
            </a:pPr>
            <a:endParaRPr lang="ru-RU" dirty="0"/>
          </a:p>
          <a:p>
            <a:pPr defTabSz="896379"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96B10-50EF-40F6-BFC7-BBAA015F1A9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0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6379">
              <a:defRPr/>
            </a:pPr>
            <a:endParaRPr lang="ru-RU" dirty="0"/>
          </a:p>
          <a:p>
            <a:r>
              <a:rPr lang="ru-RU" dirty="0" err="1"/>
              <a:t>Вестингауз</a:t>
            </a:r>
            <a:r>
              <a:rPr lang="ru-RU" baseline="0" dirty="0"/>
              <a:t> бьется за рынок ВВЭР-440 в Европе. Два направления по заказу Операторов. В 2017 году нужно проработать и определить эффект.</a:t>
            </a:r>
            <a:endParaRPr lang="ru-RU" dirty="0"/>
          </a:p>
          <a:p>
            <a:pPr defTabSz="896379"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96B10-50EF-40F6-BFC7-BBAA015F1A9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0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6379">
              <a:defRPr/>
            </a:pPr>
            <a:endParaRPr lang="ru-RU" dirty="0"/>
          </a:p>
          <a:p>
            <a:r>
              <a:rPr lang="ru-RU" dirty="0" err="1"/>
              <a:t>Вестингауз</a:t>
            </a:r>
            <a:r>
              <a:rPr lang="ru-RU" baseline="0" dirty="0"/>
              <a:t> бьется за рынок ВВЭР-440 в Европе. Два направления по заказу Операторов. В 2017 году нужно проработать и определить эффект.</a:t>
            </a:r>
            <a:endParaRPr lang="ru-RU" dirty="0"/>
          </a:p>
          <a:p>
            <a:pPr defTabSz="896379"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96B10-50EF-40F6-BFC7-BBAA015F1A9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0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6379">
              <a:defRPr/>
            </a:pPr>
            <a:endParaRPr lang="ru-RU" dirty="0"/>
          </a:p>
          <a:p>
            <a:r>
              <a:rPr lang="ru-RU" dirty="0" err="1"/>
              <a:t>Вестингауз</a:t>
            </a:r>
            <a:r>
              <a:rPr lang="ru-RU" baseline="0" dirty="0"/>
              <a:t> бьется за рынок ВВЭР-440 в Европе. Два направления по заказу Операторов. В 2017 году нужно проработать и определить эффект.</a:t>
            </a:r>
            <a:endParaRPr lang="ru-RU" dirty="0"/>
          </a:p>
          <a:p>
            <a:pPr defTabSz="896379"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96B10-50EF-40F6-BFC7-BBAA015F1A9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0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6379">
              <a:defRPr/>
            </a:pPr>
            <a:endParaRPr lang="ru-RU" dirty="0"/>
          </a:p>
          <a:p>
            <a:r>
              <a:rPr lang="ru-RU" dirty="0" err="1"/>
              <a:t>Вестингауз</a:t>
            </a:r>
            <a:r>
              <a:rPr lang="ru-RU" baseline="0" dirty="0"/>
              <a:t> бьется за рынок ВВЭР-440 в Европе. Два направления по заказу Операторов. В 2017 году нужно проработать и определить эффект.</a:t>
            </a:r>
            <a:endParaRPr lang="ru-RU" dirty="0"/>
          </a:p>
          <a:p>
            <a:pPr defTabSz="896379"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96B10-50EF-40F6-BFC7-BBAA015F1A9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0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6379">
              <a:defRPr/>
            </a:pPr>
            <a:endParaRPr lang="ru-RU" dirty="0"/>
          </a:p>
          <a:p>
            <a:r>
              <a:rPr lang="ru-RU" dirty="0" err="1"/>
              <a:t>Вестингауз</a:t>
            </a:r>
            <a:r>
              <a:rPr lang="ru-RU" baseline="0" dirty="0"/>
              <a:t> бьется за рынок ВВЭР-440 в Европе. Два направления по заказу Операторов. В 2017 году нужно проработать и определить эффект.</a:t>
            </a:r>
            <a:endParaRPr lang="ru-RU" dirty="0"/>
          </a:p>
          <a:p>
            <a:pPr defTabSz="896379"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96B10-50EF-40F6-BFC7-BBAA015F1A9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0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6379">
              <a:defRPr/>
            </a:pPr>
            <a:endParaRPr lang="ru-RU" dirty="0"/>
          </a:p>
          <a:p>
            <a:r>
              <a:rPr lang="ru-RU" dirty="0" err="1"/>
              <a:t>Вестингауз</a:t>
            </a:r>
            <a:r>
              <a:rPr lang="ru-RU" baseline="0" dirty="0"/>
              <a:t> бьется за рынок ВВЭР-440 в Европе. Два направления по заказу Операторов. В 2017 году нужно проработать и определить эффект.</a:t>
            </a:r>
            <a:endParaRPr lang="ru-RU" dirty="0"/>
          </a:p>
          <a:p>
            <a:pPr defTabSz="896379"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96B10-50EF-40F6-BFC7-BBAA015F1A9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0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6379">
              <a:defRPr/>
            </a:pPr>
            <a:endParaRPr lang="ru-RU" dirty="0"/>
          </a:p>
          <a:p>
            <a:r>
              <a:rPr lang="ru-RU" dirty="0" err="1"/>
              <a:t>Вестингауз</a:t>
            </a:r>
            <a:r>
              <a:rPr lang="ru-RU" baseline="0" dirty="0"/>
              <a:t> бьется за рынок ВВЭР-440 в Европе. Два направления по заказу Операторов. В 2017 году нужно проработать и определить эффект.</a:t>
            </a:r>
            <a:endParaRPr lang="ru-RU" dirty="0"/>
          </a:p>
          <a:p>
            <a:pPr defTabSz="896379"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96B10-50EF-40F6-BFC7-BBAA015F1A9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0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6379">
              <a:defRPr/>
            </a:pPr>
            <a:endParaRPr lang="ru-RU" dirty="0"/>
          </a:p>
          <a:p>
            <a:pPr defTabSz="896379"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96B10-50EF-40F6-BFC7-BBAA015F1A9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0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212" y="985210"/>
            <a:ext cx="1129149" cy="92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3" y="2181325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6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D91B-E982-450F-9B69-5E33DCD91F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D91B-E982-450F-9B69-5E33DCD91F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5527-F64D-45B9-B43A-758573C3536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58" y="293691"/>
            <a:ext cx="1814381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3" y="2181311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6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1FF1-CCDF-4618-AA96-E8A119FBE8B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8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8CA9-93DE-4B7A-8A4C-829BC098C49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78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43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F891-1D59-4F4C-B61D-5E8F6EAE0D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88FF-85F4-4C60-8572-CECE21825D8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5403-2FC7-4808-862D-3C60E154C24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90FE-918C-4DCC-84CA-0F200113AF5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5527-F64D-45B9-B43A-758573C3536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837E-CF6D-4694-BB78-72211E95C02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D91B-E982-450F-9B69-5E33DCD91F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5527-F64D-45B9-B43A-758573C3536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58" y="293691"/>
            <a:ext cx="1814381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3" y="2181275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6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1FF1-CCDF-4618-AA96-E8A119FBE8B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5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8CA9-93DE-4B7A-8A4C-829BC098C49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66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24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F891-1D59-4F4C-B61D-5E8F6EAE0D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88FF-85F4-4C60-8572-CECE21825D8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5403-2FC7-4808-862D-3C60E154C24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450" y="729407"/>
            <a:ext cx="1442302" cy="117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3" y="2181323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6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90FE-918C-4DCC-84CA-0F200113AF5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837E-CF6D-4694-BB78-72211E95C02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D91B-E982-450F-9B69-5E33DCD91F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5527-F64D-45B9-B43A-758573C3536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57" y="293691"/>
            <a:ext cx="1814381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3" y="2181263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6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1FF1-CCDF-4618-AA96-E8A119FBE8B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38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8CA9-93DE-4B7A-8A4C-829BC098C49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59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17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F891-1D59-4F4C-B61D-5E8F6EAE0D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88FF-85F4-4C60-8572-CECE21825D8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1FF1-CCDF-4618-AA96-E8A119FBE8B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5403-2FC7-4808-862D-3C60E154C24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90FE-918C-4DCC-84CA-0F200113AF5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837E-CF6D-4694-BB78-72211E95C02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D91B-E982-450F-9B69-5E33DCD91F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5527-F64D-45B9-B43A-758573C3536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40" y="293688"/>
            <a:ext cx="1814381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1164" y="2181230"/>
            <a:ext cx="8521567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1167" y="3644903"/>
            <a:ext cx="7245482" cy="1008063"/>
          </a:xfrm>
        </p:spPr>
        <p:txBody>
          <a:bodyPr anchor="ctr"/>
          <a:lstStyle>
            <a:lvl1pPr marL="0" indent="0">
              <a:buFontTx/>
              <a:buNone/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4E798FA-B665-4D11-9FAF-96EEDE0EA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AA7763-B9E9-4953-96B5-8A48FC7AD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2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AFEC911-1EB5-4771-8F7C-A393EBF6E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1813987-DE78-4000-9DAE-B2C82F741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98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8CA9-93DE-4B7A-8A4C-829BC098C49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782A63A-EB6C-4FB2-93EF-5253BE592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7E3287-B6C7-41F3-A977-4182F637C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B6045E3-E321-4F1F-B539-57D01AE87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7D43967-83D6-42BF-A34A-026A3F4FF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1E46CC4-91EF-415F-8B0E-989C1356D6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2" y="77788"/>
            <a:ext cx="6504252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F81F2DE-D740-4478-BD66-7BA451C63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42" y="77790"/>
            <a:ext cx="8891323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07342" y="1557338"/>
            <a:ext cx="8891323" cy="452755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39FC7E9-3E86-4E0D-9EF2-E7BE878E6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42" y="77790"/>
            <a:ext cx="8891323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507342" y="1557338"/>
            <a:ext cx="8891323" cy="452755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99F276F-CA37-4294-BA91-D0D391D60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1164" y="2181230"/>
            <a:ext cx="8521567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1164" y="3789363"/>
            <a:ext cx="7207646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157703" name="Picture 7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40" y="293688"/>
            <a:ext cx="1814381" cy="14811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5094A4-A60C-4F83-A664-4E58032021BD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78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50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F891-1D59-4F4C-B61D-5E8F6EAE0D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9FF3A1-5271-4E02-BEEA-86A0FA31AE8A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2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5E060D-940B-415F-B23D-CCE6721D8E5C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5D78E7-9AD8-4C5A-A568-2E10D28E6F9D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045D80-F69E-4942-855E-A8CEE79EF90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36F8EE-C13C-4821-918A-BDCDCE281C20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F9DCCD-D4FB-4D65-87E3-6EA8BAE0D37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5D1395-B83F-43FB-B89B-B91C6BE9956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5295B5-33E5-44E7-8DFD-8FA7E739CF5B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2" y="77788"/>
            <a:ext cx="6504252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37A26B-477C-44AE-9406-5A3A53B302DF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58" y="293691"/>
            <a:ext cx="1814381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3" y="2181355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6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88FF-85F4-4C60-8572-CECE21825D8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1FF1-CCDF-4618-AA96-E8A119FBE8B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703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8CA9-93DE-4B7A-8A4C-829BC098C49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78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67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F891-1D59-4F4C-B61D-5E8F6EAE0D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88FF-85F4-4C60-8572-CECE21825D8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5403-2FC7-4808-862D-3C60E154C24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90FE-918C-4DCC-84CA-0F200113AF5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837E-CF6D-4694-BB78-72211E95C02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D91B-E982-450F-9B69-5E33DCD91F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5527-F64D-45B9-B43A-758573C3536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875" y="728663"/>
            <a:ext cx="144145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3" y="2181481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9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50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5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57678085"/>
      </p:ext>
    </p:extLst>
  </p:cSld>
  <p:clrMapOvr>
    <a:masterClrMapping/>
  </p:clrMapOvr>
  <p:transition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90F6D13-493C-4FDA-BB93-E2E9EC6EE5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31917" y="116632"/>
            <a:ext cx="1645619" cy="75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747159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7156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78850" indent="0">
              <a:buNone/>
              <a:defRPr sz="1900"/>
            </a:lvl2pPr>
            <a:lvl3pPr marL="957700" indent="0">
              <a:buNone/>
              <a:defRPr sz="1600"/>
            </a:lvl3pPr>
            <a:lvl4pPr marL="1436551" indent="0">
              <a:buNone/>
              <a:defRPr sz="1500"/>
            </a:lvl4pPr>
            <a:lvl5pPr marL="1915402" indent="0">
              <a:buNone/>
              <a:defRPr sz="1500"/>
            </a:lvl5pPr>
            <a:lvl6pPr marL="2394252" indent="0">
              <a:buNone/>
              <a:defRPr sz="1500"/>
            </a:lvl6pPr>
            <a:lvl7pPr marL="2873102" indent="0">
              <a:buNone/>
              <a:defRPr sz="1500"/>
            </a:lvl7pPr>
            <a:lvl8pPr marL="3351952" indent="0">
              <a:buNone/>
              <a:defRPr sz="1500"/>
            </a:lvl8pPr>
            <a:lvl9pPr marL="3830803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76D6309-12EC-4EC5-A291-86B4394BF4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4938951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81" y="1125538"/>
            <a:ext cx="4480057" cy="514826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79" y="1125538"/>
            <a:ext cx="4481777" cy="514826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BF0F5F8-9989-4EF5-88DA-3F6E2AF245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185679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50" indent="0">
              <a:buNone/>
              <a:defRPr sz="2100" b="1"/>
            </a:lvl2pPr>
            <a:lvl3pPr marL="957700" indent="0">
              <a:buNone/>
              <a:defRPr sz="1900" b="1"/>
            </a:lvl3pPr>
            <a:lvl4pPr marL="1436551" indent="0">
              <a:buNone/>
              <a:defRPr sz="1600" b="1"/>
            </a:lvl4pPr>
            <a:lvl5pPr marL="1915402" indent="0">
              <a:buNone/>
              <a:defRPr sz="1600" b="1"/>
            </a:lvl5pPr>
            <a:lvl6pPr marL="2394252" indent="0">
              <a:buNone/>
              <a:defRPr sz="1600" b="1"/>
            </a:lvl6pPr>
            <a:lvl7pPr marL="2873102" indent="0">
              <a:buNone/>
              <a:defRPr sz="1600" b="1"/>
            </a:lvl7pPr>
            <a:lvl8pPr marL="3351952" indent="0">
              <a:buNone/>
              <a:defRPr sz="1600" b="1"/>
            </a:lvl8pPr>
            <a:lvl9pPr marL="38308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50" indent="0">
              <a:buNone/>
              <a:defRPr sz="2100" b="1"/>
            </a:lvl2pPr>
            <a:lvl3pPr marL="957700" indent="0">
              <a:buNone/>
              <a:defRPr sz="1900" b="1"/>
            </a:lvl3pPr>
            <a:lvl4pPr marL="1436551" indent="0">
              <a:buNone/>
              <a:defRPr sz="1600" b="1"/>
            </a:lvl4pPr>
            <a:lvl5pPr marL="1915402" indent="0">
              <a:buNone/>
              <a:defRPr sz="1600" b="1"/>
            </a:lvl5pPr>
            <a:lvl6pPr marL="2394252" indent="0">
              <a:buNone/>
              <a:defRPr sz="1600" b="1"/>
            </a:lvl6pPr>
            <a:lvl7pPr marL="2873102" indent="0">
              <a:buNone/>
              <a:defRPr sz="1600" b="1"/>
            </a:lvl7pPr>
            <a:lvl8pPr marL="3351952" indent="0">
              <a:buNone/>
              <a:defRPr sz="1600" b="1"/>
            </a:lvl8pPr>
            <a:lvl9pPr marL="38308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EDE3917-99D7-480E-91BE-4EE6E6BAF3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397863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EEEEED-BCE6-4B6E-942B-4F94BCABD1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863773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239B7AD-D025-4B59-A95C-4A3D79D9E6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755652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4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850" indent="0">
              <a:buNone/>
              <a:defRPr sz="1300"/>
            </a:lvl2pPr>
            <a:lvl3pPr marL="957700" indent="0">
              <a:buNone/>
              <a:defRPr sz="1000"/>
            </a:lvl3pPr>
            <a:lvl4pPr marL="1436551" indent="0">
              <a:buNone/>
              <a:defRPr sz="1000"/>
            </a:lvl4pPr>
            <a:lvl5pPr marL="1915402" indent="0">
              <a:buNone/>
              <a:defRPr sz="1000"/>
            </a:lvl5pPr>
            <a:lvl6pPr marL="2394252" indent="0">
              <a:buNone/>
              <a:defRPr sz="1000"/>
            </a:lvl6pPr>
            <a:lvl7pPr marL="2873102" indent="0">
              <a:buNone/>
              <a:defRPr sz="1000"/>
            </a:lvl7pPr>
            <a:lvl8pPr marL="3351952" indent="0">
              <a:buNone/>
              <a:defRPr sz="1000"/>
            </a:lvl8pPr>
            <a:lvl9pPr marL="38308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7EA8F8F-9E00-4DAA-9B4F-0B90383F5C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808441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850" indent="0">
              <a:buNone/>
              <a:defRPr sz="2900"/>
            </a:lvl2pPr>
            <a:lvl3pPr marL="957700" indent="0">
              <a:buNone/>
              <a:defRPr sz="2500"/>
            </a:lvl3pPr>
            <a:lvl4pPr marL="1436551" indent="0">
              <a:buNone/>
              <a:defRPr sz="2100"/>
            </a:lvl4pPr>
            <a:lvl5pPr marL="1915402" indent="0">
              <a:buNone/>
              <a:defRPr sz="2100"/>
            </a:lvl5pPr>
            <a:lvl6pPr marL="2394252" indent="0">
              <a:buNone/>
              <a:defRPr sz="2100"/>
            </a:lvl6pPr>
            <a:lvl7pPr marL="2873102" indent="0">
              <a:buNone/>
              <a:defRPr sz="2100"/>
            </a:lvl7pPr>
            <a:lvl8pPr marL="3351952" indent="0">
              <a:buNone/>
              <a:defRPr sz="2100"/>
            </a:lvl8pPr>
            <a:lvl9pPr marL="3830803" indent="0">
              <a:buNone/>
              <a:defRPr sz="21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850" indent="0">
              <a:buNone/>
              <a:defRPr sz="1300"/>
            </a:lvl2pPr>
            <a:lvl3pPr marL="957700" indent="0">
              <a:buNone/>
              <a:defRPr sz="1000"/>
            </a:lvl3pPr>
            <a:lvl4pPr marL="1436551" indent="0">
              <a:buNone/>
              <a:defRPr sz="1000"/>
            </a:lvl4pPr>
            <a:lvl5pPr marL="1915402" indent="0">
              <a:buNone/>
              <a:defRPr sz="1000"/>
            </a:lvl5pPr>
            <a:lvl6pPr marL="2394252" indent="0">
              <a:buNone/>
              <a:defRPr sz="1000"/>
            </a:lvl6pPr>
            <a:lvl7pPr marL="2873102" indent="0">
              <a:buNone/>
              <a:defRPr sz="1000"/>
            </a:lvl7pPr>
            <a:lvl8pPr marL="3351952" indent="0">
              <a:buNone/>
              <a:defRPr sz="1000"/>
            </a:lvl8pPr>
            <a:lvl9pPr marL="38308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ED500F-A3E2-4A55-A599-6863DB3556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0483951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52ECCEA-9EB3-4B17-B5DB-4DB22A5283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164924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5403-2FC7-4808-862D-3C60E154C24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0"/>
            <a:ext cx="2280444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0"/>
            <a:ext cx="6681390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1AB0E2-8264-4A9E-BDDF-6DF8AF7F21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861618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9445625" y="6565900"/>
            <a:ext cx="231775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B747D90-79EF-42B7-AAA8-CDFCA21541B8}" type="slidenum">
              <a:rPr lang="en-US" smtClean="0">
                <a:solidFill>
                  <a:srgbClr val="414142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14142"/>
              </a:solidFill>
            </a:endParaRP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39950" y="301941"/>
            <a:ext cx="8684943" cy="2983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760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90FE-918C-4DCC-84CA-0F200113AF5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1FF1-CCDF-4618-AA96-E8A119FBE8B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837E-CF6D-4694-BB78-72211E95C02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D91B-E982-450F-9B69-5E33DCD91F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5527-F64D-45B9-B43A-758573C3536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>
            <a:off x="2332037" y="1484404"/>
            <a:ext cx="7573963" cy="27463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  <a:defRPr/>
            </a:pP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1164" y="3789363"/>
            <a:ext cx="7207646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45AAC-AF2F-4290-A996-7A889679089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9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E22BF-684D-4D77-90E6-6639630510E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51" y="1557338"/>
            <a:ext cx="4363111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C1608-D3EE-4905-AB18-0FAFDF5E022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1CE09-33F1-4B2B-94C7-103BC6C0082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log2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3039" y="6478679"/>
            <a:ext cx="42650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2F599-AB5A-462A-8989-FAF9E99A1E1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0" y="955375"/>
            <a:ext cx="9906000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E78F9-436B-4AF8-9B5F-7696E14A7DC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70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8CA9-93DE-4B7A-8A4C-829BC098C49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F4FB5-1668-472D-9E0D-75A84073589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49FFA-9D51-4777-B83C-84F63B8C0D2C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BFA42-209A-4BFB-A78D-FC5583AB049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6691" y="77788"/>
            <a:ext cx="2221971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77788"/>
            <a:ext cx="6504252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D303C-0FAE-4796-B9F6-1EC99B6960A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88" y="77790"/>
            <a:ext cx="8891323" cy="9032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07351" y="1557338"/>
            <a:ext cx="4363111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557338"/>
            <a:ext cx="4363112" cy="4527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6CBA6-ECE3-499D-8DC8-30D439B1F3BC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58" y="293691"/>
            <a:ext cx="1814381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3" y="2181313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6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1FF1-CCDF-4618-AA96-E8A119FBE8B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88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8CA9-93DE-4B7A-8A4C-829BC098C49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78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44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F891-1D59-4F4C-B61D-5E8F6EAE0D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88FF-85F4-4C60-8572-CECE21825D8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78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51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F891-1D59-4F4C-B61D-5E8F6EAE0D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5403-2FC7-4808-862D-3C60E154C24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90FE-918C-4DCC-84CA-0F200113AF5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837E-CF6D-4694-BB78-72211E95C02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D91B-E982-450F-9B69-5E33DCD91F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5527-F64D-45B9-B43A-758573C3536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58" y="293691"/>
            <a:ext cx="1814381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3" y="2181307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6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1FF1-CCDF-4618-AA96-E8A119FBE8B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8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8CA9-93DE-4B7A-8A4C-829BC098C49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78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41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F891-1D59-4F4C-B61D-5E8F6EAE0D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88FF-85F4-4C60-8572-CECE21825D8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88FF-85F4-4C60-8572-CECE21825D8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5403-2FC7-4808-862D-3C60E154C24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90FE-918C-4DCC-84CA-0F200113AF5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837E-CF6D-4694-BB78-72211E95C02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D91B-E982-450F-9B69-5E33DCD91F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5527-F64D-45B9-B43A-758573C3536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58" y="293691"/>
            <a:ext cx="1814381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3" y="2181299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6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1FF1-CCDF-4618-AA96-E8A119FBE8B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7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8CA9-93DE-4B7A-8A4C-829BC098C49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78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37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F891-1D59-4F4C-B61D-5E8F6EAE0D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88FF-85F4-4C60-8572-CECE21825D8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5403-2FC7-4808-862D-3C60E154C24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90FE-918C-4DCC-84CA-0F200113AF5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837E-CF6D-4694-BB78-72211E95C02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D91B-E982-450F-9B69-5E33DCD91F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5527-F64D-45B9-B43A-758573C3536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58" y="293691"/>
            <a:ext cx="1814381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3" y="2181287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6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1FF1-CCDF-4618-AA96-E8A119FBE8B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5403-2FC7-4808-862D-3C60E154C24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6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8CA9-93DE-4B7A-8A4C-829BC098C49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72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30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F891-1D59-4F4C-B61D-5E8F6EAE0D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88FF-85F4-4C60-8572-CECE21825D8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5403-2FC7-4808-862D-3C60E154C24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90FE-918C-4DCC-84CA-0F200113AF5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837E-CF6D-4694-BB78-72211E95C02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D91B-E982-450F-9B69-5E33DCD91F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5527-F64D-45B9-B43A-758573C3536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48" y="293691"/>
            <a:ext cx="1814381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3" y="2181245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6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90FE-918C-4DCC-84CA-0F200113AF5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1FF1-CCDF-4618-AA96-E8A119FBE8B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2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8CA9-93DE-4B7A-8A4C-829BC098C49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9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07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F891-1D59-4F4C-B61D-5E8F6EAE0D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88FF-85F4-4C60-8572-CECE21825D8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5403-2FC7-4808-862D-3C60E154C24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90FE-918C-4DCC-84CA-0F200113AF5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837E-CF6D-4694-BB78-72211E95C02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D91B-E982-450F-9B69-5E33DCD91F0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6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D5527-F64D-45B9-B43A-758573C3536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837E-CF6D-4694-BB78-72211E95C02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300" y="274654"/>
            <a:ext cx="89154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 lIns="91429" tIns="45715" rIns="91429" bIns="45715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spcBef>
                <a:spcPct val="40000"/>
              </a:spcBef>
              <a:spcAft>
                <a:spcPct val="20000"/>
              </a:spcAft>
              <a:defRPr/>
            </a:pPr>
            <a:fld id="{9EB4D382-4273-4B77-A1FA-C24BCA7D32EF}" type="slidenum">
              <a:rPr lang="ru-RU" sz="1600">
                <a:solidFill>
                  <a:srgbClr val="003274"/>
                </a:solidFill>
              </a:rPr>
              <a:pPr>
                <a:spcBef>
                  <a:spcPct val="40000"/>
                </a:spcBef>
                <a:spcAft>
                  <a:spcPct val="20000"/>
                </a:spcAft>
                <a:defRPr/>
              </a:pPr>
              <a:t>‹#›</a:t>
            </a:fld>
            <a:endParaRPr lang="ru-RU" sz="1600" dirty="0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58" y="293691"/>
            <a:ext cx="1814381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3" y="2181275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6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1FF1-CCDF-4618-AA96-E8A119FBE8B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5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8CA9-93DE-4B7A-8A4C-829BC098C49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66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24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F891-1D59-4F4C-B61D-5E8F6EAE0D2F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88FF-85F4-4C60-8572-CECE21825D8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5403-2FC7-4808-862D-3C60E154C24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90FE-918C-4DCC-84CA-0F200113AF5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6837E-CF6D-4694-BB78-72211E95C02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6.xml"/><Relationship Id="rId16" Type="http://schemas.openxmlformats.org/officeDocument/2006/relationships/hyperlink" Target="http://www.rosatom.ru/" TargetMode="Externa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9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hyperlink" Target="http://www.rosatom.ru/" TargetMode="Externa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hyperlink" Target="http://www.rosatom.ru/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81" y="6448525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ED272EA8-4B81-4A31-A7C3-D00B044141D1}" type="slidenum">
              <a:rPr lang="ru-RU" sz="1800">
                <a:solidFill>
                  <a:srgbClr val="003274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800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1"/>
            <a:ext cx="826875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14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29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43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581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53" indent="-18095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20" indent="-17777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1911" indent="-268256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088" indent="-22857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026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171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31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462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607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81" y="6448511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ED272EA8-4B81-4A31-A7C3-D00B044141D1}" type="slidenum">
              <a:rPr lang="ru-RU" sz="1800">
                <a:solidFill>
                  <a:srgbClr val="003274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800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1"/>
            <a:ext cx="826875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14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29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43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581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53" indent="-18095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20" indent="-17777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1911" indent="-268256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088" indent="-22857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026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171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31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462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607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81" y="6448475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ED272EA8-4B81-4A31-A7C3-D00B044141D1}" type="slidenum">
              <a:rPr lang="ru-RU" sz="1800">
                <a:solidFill>
                  <a:srgbClr val="003274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800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1"/>
            <a:ext cx="826875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14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29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43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581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53" indent="-18095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20" indent="-17777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1911" indent="-268256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088" indent="-22857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026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171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31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462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607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81" y="6448463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ED272EA8-4B81-4A31-A7C3-D00B044141D1}" type="slidenum">
              <a:rPr lang="ru-RU" sz="1800">
                <a:solidFill>
                  <a:srgbClr val="003274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800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1"/>
            <a:ext cx="826875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14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29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43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581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53" indent="-18095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20" indent="-17777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1911" indent="-268256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088" indent="-22857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026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171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31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462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607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2" y="1557338"/>
            <a:ext cx="8891323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430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+mn-lt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3BADE8E-37B5-4FED-8D84-7C658A42FF17}" type="slidenum">
              <a:rPr lang="ru-RU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42" y="77790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3" name="Text Box 5">
            <a:hlinkClick r:id="rId16"/>
          </p:cNvPr>
          <p:cNvSpPr txBox="1">
            <a:spLocks noChangeArrowheads="1"/>
          </p:cNvSpPr>
          <p:nvPr/>
        </p:nvSpPr>
        <p:spPr bwMode="auto">
          <a:xfrm>
            <a:off x="507339" y="6529389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rgbClr val="003274"/>
                </a:solidFill>
                <a:latin typeface="Arial"/>
              </a:rPr>
              <a:t>www.rosatom.ru</a:t>
            </a:r>
            <a:endParaRPr lang="ru-RU" sz="1400" b="1">
              <a:solidFill>
                <a:srgbClr val="003274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7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8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2" y="1557338"/>
            <a:ext cx="8891323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430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2ED7D831-90B2-438A-9918-C3FBDC415F90}" type="slidenum">
              <a:rPr lang="ru-RU">
                <a:solidFill>
                  <a:srgbClr val="003274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07342" y="77790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6679" name="Text Box 7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507339" y="6529389"/>
            <a:ext cx="13975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3274"/>
                </a:solidFill>
              </a:rPr>
              <a:t>www.rosatom.ru</a:t>
            </a:r>
            <a:endParaRPr lang="ru-RU" sz="1400" b="1">
              <a:solidFill>
                <a:srgbClr val="00327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rtl="0" fontAlgn="base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fontAlgn="base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fontAlgn="base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81" y="6448555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ED272EA8-4B81-4A31-A7C3-D00B044141D1}" type="slidenum">
              <a:rPr lang="ru-RU" sz="1800">
                <a:solidFill>
                  <a:srgbClr val="003274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800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1"/>
            <a:ext cx="826875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14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29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43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581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53" indent="-18095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20" indent="-17777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1911" indent="-268256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088" indent="-22857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026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171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31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462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607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738" y="6448425"/>
            <a:ext cx="6794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900" b="1">
                <a:solidFill>
                  <a:srgbClr val="003274"/>
                </a:solidFill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10B00EFA-DD4D-44F1-A47E-B8C54EBD25F2}" type="slidenum">
              <a:rPr lang="ru-RU"/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125538"/>
            <a:ext cx="9126538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0"/>
            <a:ext cx="8267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0106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charset="0"/>
          <a:cs typeface="Arial" charset="0"/>
        </a:defRPr>
      </a:lvl5pPr>
      <a:lvl6pPr marL="47885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charset="0"/>
          <a:cs typeface="Arial" charset="0"/>
        </a:defRPr>
      </a:lvl6pPr>
      <a:lvl7pPr marL="9577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charset="0"/>
          <a:cs typeface="Arial" charset="0"/>
        </a:defRPr>
      </a:lvl7pPr>
      <a:lvl8pPr marL="1436551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charset="0"/>
          <a:cs typeface="Arial" charset="0"/>
        </a:defRPr>
      </a:lvl8pPr>
      <a:lvl9pPr marL="1915402" algn="l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8913" indent="-18891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76238" indent="-185738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500">
          <a:solidFill>
            <a:schemeClr val="tx1"/>
          </a:solidFill>
          <a:latin typeface="+mn-lt"/>
          <a:cs typeface="+mn-cs"/>
        </a:defRPr>
      </a:lvl2pPr>
      <a:lvl3pPr marL="1216025" indent="-2809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300">
          <a:solidFill>
            <a:schemeClr val="tx1"/>
          </a:solidFill>
          <a:latin typeface="+mn-lt"/>
          <a:cs typeface="+mn-cs"/>
        </a:defRPr>
      </a:lvl3pPr>
      <a:lvl4pPr marL="1743075" indent="-238125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4pPr>
      <a:lvl5pPr marL="2170113" indent="-238125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5pPr>
      <a:lvl6pPr marL="2650303" indent="-239425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6pPr>
      <a:lvl7pPr marL="3129153" indent="-239425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7pPr>
      <a:lvl8pPr marL="3608005" indent="-239425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8pPr>
      <a:lvl9pPr marL="4086855" indent="-239425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577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50" algn="l" defTabSz="9577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700" algn="l" defTabSz="9577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551" algn="l" defTabSz="9577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402" algn="l" defTabSz="9577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252" algn="l" defTabSz="9577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102" algn="l" defTabSz="9577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1952" algn="l" defTabSz="9577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803" algn="l" defTabSz="9577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81" y="6448523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ED272EA8-4B81-4A31-A7C3-D00B044141D1}" type="slidenum">
              <a:rPr lang="ru-RU" sz="1800">
                <a:solidFill>
                  <a:srgbClr val="003274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800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1"/>
            <a:ext cx="826875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14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29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43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581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53" indent="-18095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20" indent="-17777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1911" indent="-268256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088" indent="-22857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026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171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31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462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607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88" y="1557338"/>
            <a:ext cx="8891323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7187" y="6448516"/>
            <a:ext cx="8788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966625D7-3260-4256-8500-1E76E4000905}" type="slidenum">
              <a:rPr lang="ru-RU">
                <a:solidFill>
                  <a:srgbClr val="003274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88" y="77790"/>
            <a:ext cx="8891323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3" name="Text Box 5">
            <a:hlinkClick r:id="rId14"/>
          </p:cNvPr>
          <p:cNvSpPr txBox="1">
            <a:spLocks noChangeArrowheads="1"/>
          </p:cNvSpPr>
          <p:nvPr/>
        </p:nvSpPr>
        <p:spPr bwMode="auto">
          <a:xfrm>
            <a:off x="507387" y="6529389"/>
            <a:ext cx="9984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3274"/>
                </a:solidFill>
              </a:rPr>
              <a:t>www.tvel.ru</a:t>
            </a:r>
            <a:endParaRPr lang="ru-RU" sz="1400" b="1" dirty="0">
              <a:solidFill>
                <a:srgbClr val="00327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5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81" y="6448513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ED272EA8-4B81-4A31-A7C3-D00B044141D1}" type="slidenum">
              <a:rPr lang="ru-RU" sz="1800">
                <a:solidFill>
                  <a:srgbClr val="003274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800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1"/>
            <a:ext cx="826875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14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29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43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581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53" indent="-18095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20" indent="-17777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1911" indent="-268256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088" indent="-22857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026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171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31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462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607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81" y="6448507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ED272EA8-4B81-4A31-A7C3-D00B044141D1}" type="slidenum">
              <a:rPr lang="ru-RU" sz="1800">
                <a:solidFill>
                  <a:srgbClr val="003274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800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1"/>
            <a:ext cx="826875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14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29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43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581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53" indent="-18095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20" indent="-17777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1911" indent="-268256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088" indent="-22857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026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171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31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462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607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81" y="6448499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ED272EA8-4B81-4A31-A7C3-D00B044141D1}" type="slidenum">
              <a:rPr lang="ru-RU" sz="1800">
                <a:solidFill>
                  <a:srgbClr val="003274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800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1"/>
            <a:ext cx="826875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14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29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43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581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53" indent="-18095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20" indent="-17777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1911" indent="-268256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088" indent="-22857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026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171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31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462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607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81" y="6448487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ED272EA8-4B81-4A31-A7C3-D00B044141D1}" type="slidenum">
              <a:rPr lang="ru-RU" sz="1800">
                <a:solidFill>
                  <a:srgbClr val="003274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800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1"/>
            <a:ext cx="826875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14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29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43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581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53" indent="-18095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20" indent="-17777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1911" indent="-268256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088" indent="-22857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026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171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31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462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607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81" y="6448445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ED272EA8-4B81-4A31-A7C3-D00B044141D1}" type="slidenum">
              <a:rPr lang="ru-RU" sz="1800">
                <a:solidFill>
                  <a:srgbClr val="003274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800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1"/>
            <a:ext cx="826875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14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29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43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581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53" indent="-18095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20" indent="-17777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1911" indent="-268256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088" indent="-22857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026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171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31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462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607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81" y="6448475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  <a:defRPr/>
            </a:pPr>
            <a:fld id="{ED272EA8-4B81-4A31-A7C3-D00B044141D1}" type="slidenum">
              <a:rPr lang="ru-RU" sz="1800">
                <a:solidFill>
                  <a:srgbClr val="003274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1800" dirty="0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1"/>
            <a:ext cx="826875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14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29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43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581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53" indent="-18095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20" indent="-17777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1911" indent="-268256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088" indent="-22857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026" indent="-22857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171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316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462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1607" indent="-22857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text=%D0%BB%D0%BE%D0%B3%D0%BE%20%D1%80%D0%BE%D1%81%D0%B0%D1%82%D0%BE%D0%BC&amp;noreask=1&amp;img_url=http://chel.dk.ru/system/images/news/000/402/113_x_large.jpg&amp;pos=1&amp;rpt=simage&amp;lr=213&amp;nojs=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1.xml"/><Relationship Id="rId5" Type="http://schemas.openxmlformats.org/officeDocument/2006/relationships/image" Target="../media/image37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text=%D0%BB%D0%BE%D0%B3%D0%BE%20%D1%80%D0%BE%D1%81%D0%B0%D1%82%D0%BE%D0%BC&amp;noreask=1&amp;img_url=http://chel.dk.ru/system/images/news/000/402/113_x_large.jpg&amp;pos=1&amp;rpt=simage&amp;lr=213&amp;nojs=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1.xml"/><Relationship Id="rId5" Type="http://schemas.openxmlformats.org/officeDocument/2006/relationships/image" Target="../media/image38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text=%D0%BB%D0%BE%D0%B3%D0%BE%20%D1%80%D0%BE%D1%81%D0%B0%D1%82%D0%BE%D0%BC&amp;noreask=1&amp;img_url=http://chel.dk.ru/system/images/news/000/402/113_x_large.jpg&amp;pos=1&amp;rpt=simage&amp;lr=213&amp;nojs=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text=%D0%BB%D0%BE%D0%B3%D0%BE%20%D1%80%D0%BE%D1%81%D0%B0%D1%82%D0%BE%D0%BC&amp;noreask=1&amp;img_url=http://chel.dk.ru/system/images/news/000/402/113_x_large.jpg&amp;pos=1&amp;rpt=simage&amp;lr=213&amp;nojs=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text=%D0%BB%D0%BE%D0%B3%D0%BE%20%D1%80%D0%BE%D1%81%D0%B0%D1%82%D0%BE%D0%BC&amp;noreask=1&amp;img_url=http://chel.dk.ru/system/images/news/000/402/113_x_large.jpg&amp;pos=1&amp;rpt=simage&amp;lr=213&amp;nojs=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1.xml"/><Relationship Id="rId5" Type="http://schemas.openxmlformats.org/officeDocument/2006/relationships/image" Target="../media/image39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text=%D0%BB%D0%BE%D0%B3%D0%BE%20%D1%80%D0%BE%D1%81%D0%B0%D1%82%D0%BE%D0%BC&amp;noreask=1&amp;img_url=http://chel.dk.ru/system/images/news/000/402/113_x_large.jpg&amp;pos=1&amp;rpt=simage&amp;lr=213&amp;nojs=1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1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text=%D0%BB%D0%BE%D0%B3%D0%BE%20%D1%80%D0%BE%D1%81%D0%B0%D1%82%D0%BE%D0%BC&amp;noreask=1&amp;img_url=http://chel.dk.ru/system/images/news/000/402/113_x_large.jpg&amp;pos=1&amp;rpt=simage&amp;lr=213&amp;nojs=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1.xml"/><Relationship Id="rId6" Type="http://schemas.microsoft.com/office/2007/relationships/hdphoto" Target="../media/hdphoto2.wdp"/><Relationship Id="rId5" Type="http://schemas.openxmlformats.org/officeDocument/2006/relationships/image" Target="../media/image40.pn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source=wiz&amp;text=%D0%BB%D0%BE%D0%B3%D0%BE%20%D1%80%D0%BE%D1%81%D0%B0%D1%82%D0%BE%D0%BC&amp;noreask=1&amp;img_url=http://chel.dk.ru/system/images/news/000/402/113_x_large.jpg&amp;pos=1&amp;rpt=simage&amp;lr=213&amp;nojs=1" TargetMode="External"/><Relationship Id="rId1" Type="http://schemas.openxmlformats.org/officeDocument/2006/relationships/slideLayout" Target="../slideLayouts/slideLayout17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text=%D0%BB%D0%BE%D0%B3%D0%BE%20%D1%80%D0%BE%D1%81%D0%B0%D1%82%D0%BE%D0%BC&amp;noreask=1&amp;img_url=http://chel.dk.ru/system/images/news/000/402/113_x_large.jpg&amp;pos=1&amp;rpt=simage&amp;lr=213&amp;nojs=1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1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text=%D0%BB%D0%BE%D0%B3%D0%BE%20%D1%80%D0%BE%D1%81%D0%B0%D1%82%D0%BE%D0%BC&amp;noreask=1&amp;img_url=http://chel.dk.ru/system/images/news/000/402/113_x_large.jpg&amp;pos=1&amp;rpt=simage&amp;lr=213&amp;nojs=1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1.xml"/><Relationship Id="rId5" Type="http://schemas.openxmlformats.org/officeDocument/2006/relationships/image" Target="../media/image41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://images.yandex.ru/yandsearch?source=wiz&amp;text=%D0%BB%D0%BE%D0%B3%D0%BE%20%D1%80%D0%BE%D1%81%D0%B0%D1%82%D0%BE%D0%BC&amp;noreask=1&amp;img_url=http://chel.dk.ru/system/images/news/000/402/113_x_large.jpg&amp;pos=1&amp;rpt=simage&amp;lr=213&amp;nojs=1" TargetMode="External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3.jpe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source=wiz&amp;text=%D0%BB%D0%BE%D0%B3%D0%BE%20%D1%80%D0%BE%D1%81%D0%B0%D1%82%D0%BE%D0%BC&amp;noreask=1&amp;img_url=http://chel.dk.ru/system/images/news/000/402/113_x_large.jpg&amp;pos=1&amp;rpt=simage&amp;lr=213&amp;nojs=1" TargetMode="External"/><Relationship Id="rId1" Type="http://schemas.openxmlformats.org/officeDocument/2006/relationships/slideLayout" Target="../slideLayouts/slideLayout17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text=%D0%BB%D0%BE%D0%B3%D0%BE%20%D1%80%D0%BE%D1%81%D0%B0%D1%82%D0%BE%D0%BC&amp;noreask=1&amp;img_url=http://chel.dk.ru/system/images/news/000/402/113_x_large.jpg&amp;pos=1&amp;rpt=simage&amp;lr=213&amp;nojs=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1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hyperlink" Target="http://images.yandex.ru/yandsearch?source=wiz&amp;text=%D0%BB%D0%BE%D0%B3%D0%BE%20%D1%80%D0%BE%D1%81%D0%B0%D1%82%D0%BE%D0%BC&amp;noreask=1&amp;img_url=http://chel.dk.ru/system/images/news/000/402/113_x_large.jpg&amp;pos=1&amp;rpt=simage&amp;lr=213&amp;nojs=1" TargetMode="External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3.jpe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text=%D0%BB%D0%BE%D0%B3%D0%BE%20%D1%80%D0%BE%D1%81%D0%B0%D1%82%D0%BE%D0%BC&amp;noreask=1&amp;img_url=http://chel.dk.ru/system/images/news/000/402/113_x_large.jpg&amp;pos=1&amp;rpt=simage&amp;lr=213&amp;nojs=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1.xml"/><Relationship Id="rId5" Type="http://schemas.openxmlformats.org/officeDocument/2006/relationships/image" Target="../media/image17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text=%D0%BB%D0%BE%D0%B3%D0%BE%20%D1%80%D0%BE%D1%81%D0%B0%D1%82%D0%BE%D0%BC&amp;noreask=1&amp;img_url=http://chel.dk.ru/system/images/news/000/402/113_x_large.jpg&amp;pos=1&amp;rpt=simage&amp;lr=213&amp;nojs=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images.yandex.ru/yandsearch?source=wiz&amp;text=%D0%BB%D0%BE%D0%B3%D0%BE%20%D1%80%D0%BE%D1%81%D0%B0%D1%82%D0%BE%D0%BC&amp;noreask=1&amp;img_url=http://chel.dk.ru/system/images/news/000/402/113_x_large.jpg&amp;pos=1&amp;rpt=simage&amp;lr=213&amp;nojs=1" TargetMode="Externa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microsoft.com/office/2007/relationships/hdphoto" Target="../media/hdphoto1.wdp"/><Relationship Id="rId4" Type="http://schemas.openxmlformats.org/officeDocument/2006/relationships/image" Target="../media/image13.jpe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://images.yandex.ru/yandsearch?source=wiz&amp;text=%D0%BB%D0%BE%D0%B3%D0%BE%20%D1%80%D0%BE%D1%81%D0%B0%D1%82%D0%BE%D0%BC&amp;noreask=1&amp;img_url=http://chel.dk.ru/system/images/news/000/402/113_x_large.jpg&amp;pos=1&amp;rpt=simage&amp;lr=213&amp;nojs=1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1.xml"/><Relationship Id="rId6" Type="http://schemas.openxmlformats.org/officeDocument/2006/relationships/image" Target="../media/image24.tiff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13.jpe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hyperlink" Target="http://images.yandex.ru/yandsearch?source=wiz&amp;text=%D0%BB%D0%BE%D0%B3%D0%BE%20%D1%80%D0%BE%D1%81%D0%B0%D1%82%D0%BE%D0%BC&amp;noreask=1&amp;img_url=http://chel.dk.ru/system/images/news/000/402/113_x_large.jpg&amp;pos=1&amp;rpt=simage&amp;lr=213&amp;nojs=1" TargetMode="External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3.jpe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hyperlink" Target="http://images.yandex.ru/yandsearch?source=wiz&amp;text=%D0%BB%D0%BE%D0%B3%D0%BE%20%D1%80%D0%BE%D1%81%D0%B0%D1%82%D0%BE%D0%BC&amp;noreask=1&amp;img_url=http://chel.dk.ru/system/images/news/000/402/113_x_large.jpg&amp;pos=1&amp;rpt=simage&amp;lr=213&amp;nojs=1" TargetMode="External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3.jpeg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036431" y="2129626"/>
            <a:ext cx="7716774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000" b="1" dirty="0" smtClean="0">
                <a:solidFill>
                  <a:srgbClr val="003274"/>
                </a:solidFill>
                <a:latin typeface="Times New Roman" pitchFamily="18" charset="0"/>
                <a:cs typeface="Times New Roman" pitchFamily="18" charset="0"/>
              </a:rPr>
              <a:t>ОЖИДАНИЯ  ПОСТАВЩИКА В ОБЛАСТИ РЕАКТОРНОГО МАТЕРИАЛОВЕДЕНИЯ ЯДЕРНОГО ТОПЛИВА.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003274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000" b="1" dirty="0">
                <a:solidFill>
                  <a:srgbClr val="003274"/>
                </a:solidFill>
                <a:latin typeface="Times New Roman" pitchFamily="18" charset="0"/>
                <a:cs typeface="Times New Roman" pitchFamily="18" charset="0"/>
              </a:rPr>
              <a:t>СОТРУДНИЧЕСТВА И МАТЕРИАЛОВЕДЧЕСКИЕ АСПЕКТЫ  ДАЛЬНЕЙШИХ ИССЛЕДОВАНИЙ В </a:t>
            </a:r>
            <a:r>
              <a:rPr lang="ru-RU" sz="2000" b="1" dirty="0" smtClean="0">
                <a:solidFill>
                  <a:srgbClr val="003274"/>
                </a:solidFill>
                <a:latin typeface="Times New Roman" pitchFamily="18" charset="0"/>
                <a:cs typeface="Times New Roman" pitchFamily="18" charset="0"/>
              </a:rPr>
              <a:t>СРЕДНЕСРОЧНОЙ ПЕРСПЕКТИВЕ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ru-RU" sz="2000" b="1" dirty="0" smtClean="0">
              <a:solidFill>
                <a:srgbClr val="003274"/>
              </a:solidFill>
            </a:endParaRPr>
          </a:p>
        </p:txBody>
      </p:sp>
      <p:sp>
        <p:nvSpPr>
          <p:cNvPr id="14340" name="b--sw3tSuYwFh9d4syvsTVb" hidden="1"/>
          <p:cNvSpPr>
            <a:spLocks noChangeArrowheads="1"/>
          </p:cNvSpPr>
          <p:nvPr/>
        </p:nvSpPr>
        <p:spPr bwMode="auto">
          <a:xfrm>
            <a:off x="68792" y="6731000"/>
            <a:ext cx="68792" cy="635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lIns="91429" tIns="45715" rIns="91429" bIns="45715" anchor="ctr"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414142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670607" y="4619596"/>
            <a:ext cx="2107097" cy="649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defRPr/>
            </a:pPr>
            <a:r>
              <a:rPr lang="ru-RU" sz="1800" kern="0" dirty="0" smtClean="0">
                <a:solidFill>
                  <a:srgbClr val="003274"/>
                </a:solidFill>
                <a:latin typeface="Arial"/>
              </a:rPr>
              <a:t> </a:t>
            </a:r>
            <a:br>
              <a:rPr lang="ru-RU" sz="1800" kern="0" dirty="0" smtClean="0">
                <a:solidFill>
                  <a:srgbClr val="003274"/>
                </a:solidFill>
                <a:latin typeface="Arial"/>
              </a:rPr>
            </a:br>
            <a:r>
              <a:rPr lang="ru-RU" sz="1800" kern="0" dirty="0" smtClean="0">
                <a:solidFill>
                  <a:srgbClr val="003274"/>
                </a:solidFill>
                <a:latin typeface="Arial"/>
              </a:rPr>
              <a:t> </a:t>
            </a:r>
            <a:r>
              <a:rPr lang="ru-RU" sz="1800" b="1" i="1" kern="0" dirty="0" smtClean="0">
                <a:solidFill>
                  <a:srgbClr val="003274"/>
                </a:solidFill>
                <a:latin typeface="Arial"/>
              </a:rPr>
              <a:t>А.В. Угрюмов </a:t>
            </a:r>
          </a:p>
          <a:p>
            <a:pPr>
              <a:lnSpc>
                <a:spcPct val="110000"/>
              </a:lnSpc>
              <a:defRPr/>
            </a:pPr>
            <a:endParaRPr lang="ru-RU" sz="1800" kern="0" dirty="0">
              <a:solidFill>
                <a:srgbClr val="003274"/>
              </a:solidFill>
              <a:latin typeface="Arial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636101" y="5044607"/>
            <a:ext cx="5579764" cy="10542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4000"/>
              </a:lnSpc>
              <a:defRPr/>
            </a:pPr>
            <a:r>
              <a:rPr lang="ru-RU" kern="0" dirty="0" smtClean="0">
                <a:solidFill>
                  <a:srgbClr val="003274"/>
                </a:solidFill>
                <a:latin typeface="Arial"/>
              </a:rPr>
              <a:t> </a:t>
            </a:r>
            <a:r>
              <a:rPr lang="ru-RU" sz="1400" b="1" kern="0" dirty="0">
                <a:solidFill>
                  <a:srgbClr val="003274"/>
                </a:solidFill>
                <a:latin typeface="Times New Roman" pitchFamily="18" charset="0"/>
                <a:cs typeface="Times New Roman" pitchFamily="18" charset="0"/>
              </a:rPr>
              <a:t>ХI </a:t>
            </a:r>
            <a:r>
              <a:rPr lang="ru-RU" sz="1400" b="1" kern="0" dirty="0" smtClean="0">
                <a:solidFill>
                  <a:srgbClr val="003274"/>
                </a:solidFill>
                <a:latin typeface="Times New Roman" pitchFamily="18" charset="0"/>
                <a:cs typeface="Times New Roman" pitchFamily="18" charset="0"/>
              </a:rPr>
              <a:t>международная конференция по </a:t>
            </a:r>
            <a:r>
              <a:rPr lang="ru-RU" sz="1400" b="1" kern="0" dirty="0">
                <a:solidFill>
                  <a:srgbClr val="003274"/>
                </a:solidFill>
                <a:latin typeface="Times New Roman" pitchFamily="18" charset="0"/>
                <a:cs typeface="Times New Roman" pitchFamily="18" charset="0"/>
              </a:rPr>
              <a:t>реакторному </a:t>
            </a:r>
            <a:r>
              <a:rPr lang="ru-RU" sz="1400" b="1" kern="0" dirty="0" smtClean="0">
                <a:solidFill>
                  <a:srgbClr val="003274"/>
                </a:solidFill>
                <a:latin typeface="Times New Roman" pitchFamily="18" charset="0"/>
                <a:cs typeface="Times New Roman" pitchFamily="18" charset="0"/>
              </a:rPr>
              <a:t> материаловедению</a:t>
            </a:r>
            <a:r>
              <a:rPr lang="ru-RU" sz="1400" b="1" kern="0" dirty="0">
                <a:solidFill>
                  <a:srgbClr val="00327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kern="0" dirty="0" smtClean="0">
                <a:solidFill>
                  <a:srgbClr val="003274"/>
                </a:solidFill>
                <a:latin typeface="Times New Roman" pitchFamily="18" charset="0"/>
                <a:cs typeface="Times New Roman" pitchFamily="18" charset="0"/>
              </a:rPr>
              <a:t>   посвящённую </a:t>
            </a:r>
            <a:r>
              <a:rPr lang="ru-RU" sz="1400" b="1" kern="0" dirty="0">
                <a:solidFill>
                  <a:srgbClr val="003274"/>
                </a:solidFill>
                <a:latin typeface="Times New Roman" pitchFamily="18" charset="0"/>
                <a:cs typeface="Times New Roman" pitchFamily="18" charset="0"/>
              </a:rPr>
              <a:t>55-летию отделения реакторного материаловедения </a:t>
            </a:r>
            <a:r>
              <a:rPr lang="ru-RU" sz="1400" b="1" kern="0" dirty="0" smtClean="0">
                <a:solidFill>
                  <a:srgbClr val="003274"/>
                </a:solidFill>
                <a:latin typeface="Times New Roman" pitchFamily="18" charset="0"/>
                <a:cs typeface="Times New Roman" pitchFamily="18" charset="0"/>
              </a:rPr>
              <a:t> АО </a:t>
            </a:r>
            <a:r>
              <a:rPr lang="ru-RU" sz="1400" b="1" kern="0" dirty="0">
                <a:solidFill>
                  <a:srgbClr val="003274"/>
                </a:solidFill>
                <a:latin typeface="Times New Roman" pitchFamily="18" charset="0"/>
                <a:cs typeface="Times New Roman" pitchFamily="18" charset="0"/>
              </a:rPr>
              <a:t>«ГНЦ НИИАР</a:t>
            </a:r>
            <a:r>
              <a:rPr lang="ru-RU" sz="1400" b="1" kern="0" dirty="0" smtClean="0">
                <a:solidFill>
                  <a:srgbClr val="003274"/>
                </a:solidFill>
                <a:latin typeface="Times New Roman" pitchFamily="18" charset="0"/>
                <a:cs typeface="Times New Roman" pitchFamily="18" charset="0"/>
              </a:rPr>
              <a:t>»                                                                                                                    г. Димитровград, 27-31.05.2019</a:t>
            </a:r>
            <a:endParaRPr lang="ru-RU" sz="1400" b="1" kern="0" dirty="0">
              <a:solidFill>
                <a:srgbClr val="0032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tvel logo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865" y="368660"/>
            <a:ext cx="2537340" cy="96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169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32387" y="1015513"/>
            <a:ext cx="6673008" cy="536163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normAutofit fontScale="92500" lnSpcReduction="10000"/>
          </a:bodyPr>
          <a:lstStyle/>
          <a:p>
            <a:pPr marL="285750" indent="-285750" algn="just">
              <a:spcBef>
                <a:spcPts val="5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125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Исследовано 8 ТВС ВВЭР-1000 - 6 сборок типа ТВСА и 2 – типа ТВС-2М,  отработавших на </a:t>
            </a: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блоках </a:t>
            </a:r>
            <a:r>
              <a:rPr lang="ru-RU" sz="125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Калининской, </a:t>
            </a:r>
            <a:r>
              <a:rPr lang="ru-RU" sz="125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Балаковской</a:t>
            </a:r>
            <a:r>
              <a:rPr lang="ru-RU" sz="125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Ростовской АЭС до выгораний топлива 24,4-57,6 МВт·сут/кг</a:t>
            </a:r>
            <a:r>
              <a:rPr lang="en-US" sz="125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spcBef>
                <a:spcPts val="5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трех ТВСА использованы </a:t>
            </a:r>
            <a:r>
              <a:rPr lang="ru-RU" sz="125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твэлы</a:t>
            </a: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утоненной оболочкой  и таблеткой 7,8х0,0 </a:t>
            </a:r>
          </a:p>
          <a:p>
            <a:pPr marL="285750" indent="-285750" algn="just">
              <a:spcBef>
                <a:spcPts val="5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 </a:t>
            </a:r>
            <a:r>
              <a:rPr lang="ru-RU" sz="125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исследованных </a:t>
            </a: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ТВС </a:t>
            </a:r>
            <a:r>
              <a:rPr lang="ru-RU" sz="125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содержала </a:t>
            </a:r>
            <a:r>
              <a:rPr lang="ru-RU" sz="125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твэлы</a:t>
            </a:r>
            <a:r>
              <a:rPr lang="ru-RU" sz="125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оболочками из сплава Э110о.ч. </a:t>
            </a: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25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губчатой, а одна - на электролитической основе. </a:t>
            </a: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конструкции одной ТВС применены перемешивающие решетки </a:t>
            </a:r>
          </a:p>
          <a:p>
            <a:pPr marL="285750" indent="-285750" algn="just">
              <a:spcBef>
                <a:spcPts val="5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 </a:t>
            </a:r>
            <a:r>
              <a:rPr lang="ru-RU" sz="125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сборок были выявлены на </a:t>
            </a: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АЭС </a:t>
            </a:r>
            <a:r>
              <a:rPr lang="ru-RU" sz="125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негерметичные</a:t>
            </a:r>
            <a:endParaRPr lang="ru-RU" sz="125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5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Полученные </a:t>
            </a:r>
            <a:r>
              <a:rPr lang="ru-RU" sz="125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экспериментальные данные подтвердили проектные характеристики ТВС ВВЭР-1000 и применяемых новых </a:t>
            </a: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материалов</a:t>
            </a:r>
          </a:p>
          <a:p>
            <a:pPr marL="285750" indent="-285750" algn="just">
              <a:spcBef>
                <a:spcPts val="5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использованы </a:t>
            </a:r>
            <a:r>
              <a:rPr lang="ru-RU" sz="125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обоснования работоспособности твэлов усовершенствованной конструкции </a:t>
            </a: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25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таблеткой 7,8х0,0 </a:t>
            </a: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5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твэгов с содержанием </a:t>
            </a:r>
            <a:r>
              <a:rPr lang="en-US" sz="12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Gd</a:t>
            </a:r>
            <a:r>
              <a:rPr lang="en-US" sz="1250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250" baseline="-25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8 % и прохождения </a:t>
            </a: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процедур </a:t>
            </a:r>
            <a:r>
              <a:rPr lang="ru-RU" sz="125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лицензирования </a:t>
            </a: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национальных надзорных органах</a:t>
            </a:r>
            <a:endParaRPr lang="ru-RU" sz="125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5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125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Результаты исследований двух ПС СУЗ после 10 лет эксплуатации на  1-ом блоке Калининской АЭС позволили обосновать увеличение назначенного ресурса </a:t>
            </a:r>
            <a:r>
              <a:rPr lang="ru-RU" sz="125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ПЭЛов</a:t>
            </a: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данной конструкции до 15 </a:t>
            </a: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endParaRPr lang="ru-RU" sz="125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5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Определена основная </a:t>
            </a:r>
            <a:r>
              <a:rPr lang="ru-RU" sz="125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причина негерметичности ТВС – </a:t>
            </a:r>
            <a:r>
              <a:rPr lang="ru-RU" sz="125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дебриз</a:t>
            </a:r>
            <a:r>
              <a:rPr lang="ru-RU" sz="125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-повреждение вследствие взаимодействия с посторонними </a:t>
            </a: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предметами</a:t>
            </a:r>
          </a:p>
          <a:p>
            <a:pPr marL="285750" indent="-285750" algn="just">
              <a:spcBef>
                <a:spcPts val="50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Необходимость подтверждения технических характеристик ТВС ВВЭР-1000 с:</a:t>
            </a:r>
          </a:p>
          <a:p>
            <a:pPr marL="449263" indent="-180975" algn="just">
              <a:spcBef>
                <a:spcPts val="500"/>
              </a:spcBef>
              <a:spcAft>
                <a:spcPts val="0"/>
              </a:spcAft>
              <a:buFontTx/>
              <a:buChar char="-"/>
            </a:pPr>
            <a:r>
              <a:rPr lang="ru-RU" sz="125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твэлами</a:t>
            </a: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оболочками из опытных сплавов Э110М, Э125, Э635, </a:t>
            </a:r>
          </a:p>
          <a:p>
            <a:pPr marL="449263" indent="-180975" algn="just">
              <a:spcBef>
                <a:spcPts val="500"/>
              </a:spcBef>
              <a:spcAft>
                <a:spcPts val="0"/>
              </a:spcAft>
              <a:buFontTx/>
              <a:buChar char="-"/>
            </a:pP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выгоранием </a:t>
            </a:r>
            <a:r>
              <a:rPr lang="ru-RU" sz="125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59,45 МВт·сут/кг</a:t>
            </a:r>
            <a:r>
              <a:rPr lang="en-US" sz="12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49263" indent="-180975" algn="just">
              <a:spcBef>
                <a:spcPts val="500"/>
              </a:spcBef>
              <a:spcAft>
                <a:spcPts val="0"/>
              </a:spcAft>
              <a:buFontTx/>
              <a:buChar char="-"/>
            </a:pP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перемешивающими решетками типа «Вихрь» и «Прогонка», </a:t>
            </a:r>
          </a:p>
          <a:p>
            <a:pPr marL="449263" indent="-180975" algn="just">
              <a:spcBef>
                <a:spcPts val="500"/>
              </a:spcBef>
              <a:spcAft>
                <a:spcPts val="0"/>
              </a:spcAft>
              <a:buFontTx/>
              <a:buChar char="-"/>
            </a:pP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унифицированной головкой (ТВСА-12</a:t>
            </a:r>
            <a:r>
              <a:rPr lang="en-US" sz="12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marL="449263" indent="-180975" algn="just">
              <a:spcBef>
                <a:spcPts val="500"/>
              </a:spcBef>
              <a:spcAft>
                <a:spcPts val="0"/>
              </a:spcAft>
              <a:buFontTx/>
              <a:buChar char="-"/>
            </a:pPr>
            <a:r>
              <a:rPr lang="ru-RU" sz="125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твэлами</a:t>
            </a: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таблеткой 7,8х0,0 с 12 ДР и АДФ, </a:t>
            </a:r>
          </a:p>
          <a:p>
            <a:pPr algn="just">
              <a:spcBef>
                <a:spcPts val="500"/>
              </a:spcBef>
              <a:spcAft>
                <a:spcPts val="0"/>
              </a:spcAft>
            </a:pPr>
            <a:r>
              <a:rPr lang="ru-RU" sz="125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а также определения причины разгерметизации и обоснования длительного хранения ОТВС в БВ потребовала проведения актуализации действующей Программы</a:t>
            </a:r>
            <a:endParaRPr lang="ru-RU" sz="1250" dirty="0">
              <a:solidFill>
                <a:srgbClr val="4141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im0-tub-ru.yandex.net/i?id=2dc4b1d9a083850836b4b8254e2d5b1f-45-144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050" y="115888"/>
            <a:ext cx="5397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948083" y="6448580"/>
            <a:ext cx="679317" cy="3778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822073" y="-1"/>
            <a:ext cx="6321677" cy="9391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b="1" kern="0" dirty="0">
              <a:solidFill>
                <a:srgbClr val="003274"/>
              </a:solidFill>
              <a:latin typeface="Arial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013795" y="0"/>
            <a:ext cx="7120913" cy="939184"/>
          </a:xfrm>
        </p:spPr>
        <p:txBody>
          <a:bodyPr/>
          <a:lstStyle/>
          <a:p>
            <a:pPr lvl="0" algn="ctr">
              <a:lnSpc>
                <a:spcPct val="80000"/>
              </a:lnSpc>
              <a:defRPr/>
            </a:pPr>
            <a:r>
              <a:rPr lang="ru-RU" sz="2400" kern="1200" dirty="0" smtClean="0">
                <a:solidFill>
                  <a:srgbClr val="003274"/>
                </a:solidFill>
                <a:latin typeface="Calibri" pitchFamily="34" charset="0"/>
              </a:rPr>
              <a:t>Послереакторные исследования ОТВС в </a:t>
            </a:r>
            <a:r>
              <a:rPr lang="ru-RU" sz="2400" kern="1200" dirty="0">
                <a:solidFill>
                  <a:srgbClr val="003274"/>
                </a:solidFill>
                <a:latin typeface="Calibri" pitchFamily="34" charset="0"/>
              </a:rPr>
              <a:t>Н</a:t>
            </a:r>
            <a:r>
              <a:rPr lang="ru-RU" sz="2400" kern="1200" dirty="0" smtClean="0">
                <a:solidFill>
                  <a:srgbClr val="003274"/>
                </a:solidFill>
                <a:latin typeface="Calibri" pitchFamily="34" charset="0"/>
              </a:rPr>
              <a:t>ИИАР</a:t>
            </a:r>
            <a:endParaRPr lang="ru-RU" sz="2400" kern="1200" dirty="0">
              <a:solidFill>
                <a:srgbClr val="003274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3051" y="1015514"/>
            <a:ext cx="2659335" cy="536163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" b="1" dirty="0">
                <a:ln w="11430"/>
                <a:solidFill>
                  <a:schemeClr val="tx2">
                    <a:lumMod val="75000"/>
                  </a:schemeClr>
                </a:solidFill>
              </a:rPr>
              <a:t>Программа послереакторных исследований топлива реакторов ВВЭР на </a:t>
            </a:r>
            <a:r>
              <a:rPr lang="ru-RU" sz="1500" b="1" dirty="0" smtClean="0">
                <a:ln w="11430"/>
                <a:solidFill>
                  <a:schemeClr val="tx2">
                    <a:lumMod val="75000"/>
                  </a:schemeClr>
                </a:solidFill>
              </a:rPr>
              <a:t>                2016-2021 </a:t>
            </a:r>
            <a:r>
              <a:rPr lang="ru-RU" sz="1500" b="1" dirty="0">
                <a:ln w="11430"/>
                <a:solidFill>
                  <a:schemeClr val="tx2">
                    <a:lumMod val="75000"/>
                  </a:schemeClr>
                </a:solidFill>
              </a:rPr>
              <a:t>годы и на перспективу до 2025 года</a:t>
            </a:r>
          </a:p>
        </p:txBody>
      </p:sp>
      <p:pic>
        <p:nvPicPr>
          <p:cNvPr id="3075" name="Picture 3" descr="Z:\RIAN_archive_964953_Scientific_Research_Institute_of_Atomic_Reactor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14" y="3247697"/>
            <a:ext cx="2413997" cy="160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36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0-tub-ru.yandex.net/i?id=2dc4b1d9a083850836b4b8254e2d5b1f-45-144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050" y="115888"/>
            <a:ext cx="5397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948083" y="6448580"/>
            <a:ext cx="679317" cy="3778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822073" y="-1"/>
            <a:ext cx="6321677" cy="9391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b="1" kern="0" dirty="0">
              <a:solidFill>
                <a:srgbClr val="003274"/>
              </a:solidFill>
              <a:latin typeface="Arial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013795" y="0"/>
            <a:ext cx="7120913" cy="939184"/>
          </a:xfrm>
        </p:spPr>
        <p:txBody>
          <a:bodyPr/>
          <a:lstStyle/>
          <a:p>
            <a:pPr lvl="0" algn="ctr">
              <a:lnSpc>
                <a:spcPct val="80000"/>
              </a:lnSpc>
              <a:defRPr/>
            </a:pPr>
            <a:r>
              <a:rPr lang="ru-RU" sz="2400" kern="1200" dirty="0" smtClean="0">
                <a:solidFill>
                  <a:srgbClr val="003274"/>
                </a:solidFill>
                <a:latin typeface="Calibri" pitchFamily="34" charset="0"/>
              </a:rPr>
              <a:t>Реакторные испытания перспективного топлива</a:t>
            </a:r>
            <a:endParaRPr lang="ru-RU" sz="2400" kern="1200" dirty="0">
              <a:solidFill>
                <a:srgbClr val="003274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4145" y="1015514"/>
            <a:ext cx="6791250" cy="536850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normAutofit fontScale="92500" lnSpcReduction="10000"/>
          </a:bodyPr>
          <a:lstStyle/>
          <a:p>
            <a:pPr marL="92075" lvl="0" algn="just">
              <a:lnSpc>
                <a:spcPct val="112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tabLst>
                <a:tab pos="268288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 реакторных экспериментах, предусмотренных Программой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всего испытано:</a:t>
            </a:r>
          </a:p>
          <a:p>
            <a:pPr marL="268288" lvl="0" indent="-268288" algn="just">
              <a:lnSpc>
                <a:spcPct val="112000"/>
              </a:lnSpc>
              <a:spcBef>
                <a:spcPts val="4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tabLst>
                <a:tab pos="268288" algn="l"/>
              </a:tabLs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экспериментах на скачки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мощности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RAMP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449263" lvl="0" indent="-182563" algn="just">
              <a:lnSpc>
                <a:spcPct val="112000"/>
              </a:lnSpc>
              <a:spcBef>
                <a:spcPts val="4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tabLst>
                <a:tab pos="268288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16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полномасштабных твэлов ТВСА ВВЭР-1000 различных конструкций (с центральным отверстием и без него, с различной толщиной оболочек, с различными значениями размера зерна топливных таблеток) в диапазоне выгораний 43 – 75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МВт∙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сут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/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кгU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449263" indent="-182563" algn="just">
              <a:lnSpc>
                <a:spcPct val="112000"/>
              </a:lnSpc>
              <a:spcBef>
                <a:spcPts val="4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tabLst>
                <a:tab pos="268288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3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полномасштабных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твэла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ТВСА ВВЭР-1000 с интегрированным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гадолиниевым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поглотителем с выгоранием 60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МВт∙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сут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/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кгU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449263" indent="-182563" algn="just">
              <a:lnSpc>
                <a:spcPct val="112000"/>
              </a:lnSpc>
              <a:spcBef>
                <a:spcPts val="4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tabLst>
                <a:tab pos="268288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3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экспериментальных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твэла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конструкции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ТВС-К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268288" indent="-268288" algn="just">
              <a:lnSpc>
                <a:spcPct val="112000"/>
              </a:lnSpc>
              <a:spcBef>
                <a:spcPts val="4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tabLst>
                <a:tab pos="268288" algn="l"/>
              </a:tabLs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 экспериментах, имитирующих условия RIA:</a:t>
            </a:r>
          </a:p>
          <a:p>
            <a:pPr marL="449263" indent="-182563" algn="just">
              <a:lnSpc>
                <a:spcPct val="112000"/>
              </a:lnSpc>
              <a:spcBef>
                <a:spcPts val="4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tabLst>
                <a:tab pos="268288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12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рефабрикованных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твэлов различных конструкций с оболочками из сплавов Э110 и Э110о.ч. и выгоранием 30 – 75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МВт∙сут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/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кгU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marL="268288" indent="-268288" algn="just">
              <a:lnSpc>
                <a:spcPct val="112000"/>
              </a:lnSpc>
              <a:spcBef>
                <a:spcPts val="4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tabLst>
                <a:tab pos="268288" algn="l"/>
              </a:tabLs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 экспериментах, имитирующих условия LOCA:</a:t>
            </a:r>
          </a:p>
          <a:p>
            <a:pPr marL="449263" indent="-182563" algn="just">
              <a:lnSpc>
                <a:spcPct val="112000"/>
              </a:lnSpc>
              <a:spcBef>
                <a:spcPts val="4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tabLst>
                <a:tab pos="268288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3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рефабрикованных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твэла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различных конструкций с оболочками из сплавов Э110 и Э110о.ч. и выгоранием в диапазоне 43,9 – 76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МВт∙сут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/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кгU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marL="268288" lvl="0" indent="-268288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 ресурсных испытаниях в реакторе МИР:</a:t>
            </a:r>
            <a:r>
              <a:rPr lang="ru-RU" b="1" dirty="0">
                <a:solidFill>
                  <a:srgbClr val="003274">
                    <a:lumMod val="75000"/>
                  </a:srgbClr>
                </a:solidFill>
              </a:rPr>
              <a:t> </a:t>
            </a:r>
          </a:p>
          <a:p>
            <a:pPr marL="449263" lvl="0" indent="-182563" algn="just">
              <a:lnSpc>
                <a:spcPct val="112000"/>
              </a:lnSpc>
              <a:spcBef>
                <a:spcPts val="4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tabLst>
                <a:tab pos="268288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12 экспериментальных твэлов конструкции ТВС-К с различными материалами оболочек (сплавы Э110М, Э635М, Э110о.ч., Э125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)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449263" lvl="0" indent="-182563" algn="just">
              <a:lnSpc>
                <a:spcPct val="112000"/>
              </a:lnSpc>
              <a:spcBef>
                <a:spcPts val="4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tabLst>
                <a:tab pos="268288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18 экспериментальных твэлов конструкции ТВС АЭС-2006 с различными материалами оболочек (сплавы Э110М, Э635М, Э110о.ч., Э125, Э110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)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marL="449263" indent="-182563" algn="just">
              <a:lnSpc>
                <a:spcPct val="112000"/>
              </a:lnSpc>
              <a:spcBef>
                <a:spcPts val="4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Char char="•"/>
              <a:tabLst>
                <a:tab pos="268288" algn="l"/>
              </a:tabLst>
            </a:pPr>
            <a:endParaRPr lang="ru-RU" dirty="0">
              <a:solidFill>
                <a:schemeClr val="tx2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9061" y="1015514"/>
            <a:ext cx="2565084" cy="536850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" b="1" dirty="0">
                <a:ln w="11430"/>
                <a:solidFill>
                  <a:schemeClr val="tx2">
                    <a:lumMod val="75000"/>
                  </a:schemeClr>
                </a:solidFill>
              </a:rPr>
              <a:t>Программа реакторных испытаний современного и перспективного топлива ВВЭР и </a:t>
            </a:r>
            <a:r>
              <a:rPr lang="ru-RU" sz="1500" b="1" dirty="0" smtClean="0">
                <a:ln w="11430"/>
                <a:solidFill>
                  <a:schemeClr val="tx2">
                    <a:lumMod val="75000"/>
                  </a:schemeClr>
                </a:solidFill>
              </a:rPr>
              <a:t>ТВС-К</a:t>
            </a:r>
            <a:br>
              <a:rPr lang="ru-RU" sz="1500" b="1" dirty="0" smtClean="0">
                <a:ln w="11430"/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500" b="1" dirty="0" smtClean="0">
                <a:ln w="11430"/>
                <a:solidFill>
                  <a:schemeClr val="tx2">
                    <a:lumMod val="75000"/>
                  </a:schemeClr>
                </a:solidFill>
              </a:rPr>
              <a:t>на</a:t>
            </a:r>
            <a:r>
              <a:rPr lang="ru-RU" sz="1500" b="1" dirty="0" smtClean="0">
                <a:ln w="11430"/>
                <a:solidFill>
                  <a:schemeClr val="tx2">
                    <a:lumMod val="75000"/>
                  </a:schemeClr>
                </a:solidFill>
              </a:rPr>
              <a:t> 2013–2018</a:t>
            </a:r>
            <a:endParaRPr lang="ru-RU" sz="1500" b="1" dirty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03235" name="Picture 3" descr="Z:\910_606_3_0_121174_30c6b65_orig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76" y="3064699"/>
            <a:ext cx="2381669" cy="156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90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0-tub-ru.yandex.net/i?id=2dc4b1d9a083850836b4b8254e2d5b1f-45-144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050" y="115888"/>
            <a:ext cx="5397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948083" y="6448580"/>
            <a:ext cx="679317" cy="3778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822073" y="-1"/>
            <a:ext cx="6321677" cy="9391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b="1" kern="0" dirty="0">
              <a:solidFill>
                <a:srgbClr val="003274"/>
              </a:solidFill>
              <a:latin typeface="Arial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013795" y="0"/>
            <a:ext cx="7120913" cy="939184"/>
          </a:xfrm>
        </p:spPr>
        <p:txBody>
          <a:bodyPr/>
          <a:lstStyle/>
          <a:p>
            <a:pPr lvl="0" algn="ctr">
              <a:lnSpc>
                <a:spcPct val="80000"/>
              </a:lnSpc>
              <a:defRPr/>
            </a:pPr>
            <a:r>
              <a:rPr lang="ru-RU" sz="2400" kern="1200" dirty="0" smtClean="0">
                <a:solidFill>
                  <a:srgbClr val="003274"/>
                </a:solidFill>
                <a:latin typeface="Calibri" pitchFamily="34" charset="0"/>
              </a:rPr>
              <a:t>Реакторные испытания перспективного топлива (2)</a:t>
            </a:r>
            <a:endParaRPr lang="ru-RU" sz="2400" kern="1200" dirty="0">
              <a:solidFill>
                <a:srgbClr val="003274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3050" y="1015513"/>
            <a:ext cx="9328150" cy="5511411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pPr marL="268288" lvl="0" indent="-268288" algn="just">
              <a:lnSpc>
                <a:spcPct val="132000"/>
              </a:lnSpc>
              <a:spcBef>
                <a:spcPts val="400"/>
              </a:spcBef>
              <a:spcAft>
                <a:spcPts val="0"/>
              </a:spcAft>
              <a:buClr>
                <a:srgbClr val="003274">
                  <a:lumMod val="75000"/>
                </a:srgbClr>
              </a:buClr>
              <a:buFont typeface="Wingdings" pitchFamily="2" charset="2"/>
              <a:buChar char="Ø"/>
              <a:tabLst>
                <a:tab pos="268288" algn="l"/>
              </a:tabLst>
            </a:pPr>
            <a:r>
              <a:rPr lang="ru-RU" sz="1500" b="1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Тематически реакторные эксперименты были направлены на:</a:t>
            </a:r>
          </a:p>
          <a:p>
            <a:pPr marL="449263" lvl="0" indent="-182563" algn="just">
              <a:lnSpc>
                <a:spcPct val="132000"/>
              </a:lnSpc>
              <a:spcBef>
                <a:spcPts val="400"/>
              </a:spcBef>
              <a:spcAft>
                <a:spcPts val="0"/>
              </a:spcAft>
              <a:buClr>
                <a:srgbClr val="003274">
                  <a:lumMod val="75000"/>
                </a:srgbClr>
              </a:buClr>
              <a:buFont typeface="Arial" pitchFamily="34" charset="0"/>
              <a:buChar char="•"/>
              <a:tabLst>
                <a:tab pos="268288" algn="l"/>
              </a:tabLst>
            </a:pPr>
            <a:r>
              <a:rPr lang="ru-RU" sz="1500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определение ресурсных характеристик твэлов, в том числе коррозионных </a:t>
            </a:r>
            <a:r>
              <a:rPr lang="ru-RU" sz="1500" dirty="0" smtClean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(ТВС </a:t>
            </a:r>
            <a:r>
              <a:rPr lang="ru-RU" sz="1500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АЭС-2006, ТВС-PWR-2)</a:t>
            </a:r>
          </a:p>
          <a:p>
            <a:pPr marL="449263" lvl="0" indent="-182563" algn="just">
              <a:lnSpc>
                <a:spcPct val="132000"/>
              </a:lnSpc>
              <a:spcBef>
                <a:spcPts val="400"/>
              </a:spcBef>
              <a:spcAft>
                <a:spcPts val="0"/>
              </a:spcAft>
              <a:buClr>
                <a:srgbClr val="003274">
                  <a:lumMod val="75000"/>
                </a:srgbClr>
              </a:buClr>
              <a:buFont typeface="Arial" pitchFamily="34" charset="0"/>
              <a:buChar char="•"/>
              <a:tabLst>
                <a:tab pos="268288" algn="l"/>
              </a:tabLst>
            </a:pPr>
            <a:r>
              <a:rPr lang="ru-RU" sz="1500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обоснование работоспособности твэлов и твэгов в режимах ННЭ</a:t>
            </a:r>
          </a:p>
          <a:p>
            <a:pPr marL="449263" lvl="0" indent="-182563" algn="just">
              <a:lnSpc>
                <a:spcPct val="132000"/>
              </a:lnSpc>
              <a:spcBef>
                <a:spcPts val="400"/>
              </a:spcBef>
              <a:spcAft>
                <a:spcPts val="0"/>
              </a:spcAft>
              <a:buClr>
                <a:srgbClr val="003274">
                  <a:lumMod val="75000"/>
                </a:srgbClr>
              </a:buClr>
              <a:buFont typeface="Arial" pitchFamily="34" charset="0"/>
              <a:buChar char="•"/>
              <a:tabLst>
                <a:tab pos="268288" algn="l"/>
              </a:tabLst>
            </a:pPr>
            <a:r>
              <a:rPr lang="ru-RU" sz="1500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обоснование безопасного поведения тепловыделяющих элементов в проектных авариях</a:t>
            </a:r>
          </a:p>
          <a:p>
            <a:pPr marL="449263" lvl="0" indent="-182563" algn="just">
              <a:lnSpc>
                <a:spcPct val="132000"/>
              </a:lnSpc>
              <a:spcBef>
                <a:spcPts val="400"/>
              </a:spcBef>
              <a:spcAft>
                <a:spcPts val="0"/>
              </a:spcAft>
              <a:buClr>
                <a:srgbClr val="003274">
                  <a:lumMod val="75000"/>
                </a:srgbClr>
              </a:buClr>
              <a:buFont typeface="Arial" pitchFamily="34" charset="0"/>
              <a:buChar char="•"/>
              <a:tabLst>
                <a:tab pos="268288" algn="l"/>
              </a:tabLst>
            </a:pPr>
            <a:r>
              <a:rPr lang="ru-RU" sz="1500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определение предельных значений следующих проектных критериев:</a:t>
            </a:r>
          </a:p>
          <a:p>
            <a:pPr marL="268288" lvl="0" indent="180975" algn="just">
              <a:lnSpc>
                <a:spcPct val="132000"/>
              </a:lnSpc>
              <a:spcBef>
                <a:spcPts val="400"/>
              </a:spcBef>
              <a:spcAft>
                <a:spcPts val="0"/>
              </a:spcAft>
              <a:buClr>
                <a:srgbClr val="003274">
                  <a:lumMod val="75000"/>
                </a:srgbClr>
              </a:buClr>
            </a:pPr>
            <a:r>
              <a:rPr lang="ru-RU" sz="1500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500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Прочностной критерий ТС2, определяющий критическое значение давления газа под оболочкой </a:t>
            </a:r>
            <a:r>
              <a:rPr lang="ru-RU" sz="1500" dirty="0" err="1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твэла</a:t>
            </a:r>
            <a:endParaRPr lang="ru-RU" sz="1500" dirty="0">
              <a:solidFill>
                <a:srgbClr val="003274">
                  <a:lumMod val="75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68288" lvl="0" indent="180975" algn="just">
              <a:lnSpc>
                <a:spcPct val="132000"/>
              </a:lnSpc>
              <a:spcBef>
                <a:spcPts val="400"/>
              </a:spcBef>
              <a:spcAft>
                <a:spcPts val="0"/>
              </a:spcAft>
              <a:buClr>
                <a:srgbClr val="003274">
                  <a:lumMod val="75000"/>
                </a:srgbClr>
              </a:buClr>
            </a:pPr>
            <a:r>
              <a:rPr lang="ru-RU" sz="1500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2. Прочностной критерий SC4, определяющий предельное значение относительной деформации </a:t>
            </a:r>
            <a:r>
              <a:rPr lang="ru-RU" sz="1500" dirty="0" err="1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твэла</a:t>
            </a:r>
            <a:r>
              <a:rPr lang="ru-RU" sz="1500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marL="268288" lvl="0" indent="180975" algn="just">
              <a:lnSpc>
                <a:spcPct val="132000"/>
              </a:lnSpc>
            </a:pPr>
            <a:r>
              <a:rPr lang="ru-RU" sz="1500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3. Критерий безопасности для </a:t>
            </a:r>
            <a:r>
              <a:rPr lang="ru-RU" sz="1500" dirty="0" err="1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реактивностных</a:t>
            </a:r>
            <a:r>
              <a:rPr lang="ru-RU" sz="1500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аварий, определение предельной энтальпии топлива                </a:t>
            </a:r>
          </a:p>
          <a:p>
            <a:pPr marL="268288" lvl="0" indent="-268288" algn="just">
              <a:lnSpc>
                <a:spcPct val="132000"/>
              </a:lnSpc>
              <a:spcBef>
                <a:spcPts val="400"/>
              </a:spcBef>
              <a:spcAft>
                <a:spcPts val="0"/>
              </a:spcAft>
              <a:buClr>
                <a:srgbClr val="003274">
                  <a:lumMod val="75000"/>
                </a:srgbClr>
              </a:buClr>
              <a:buFont typeface="Wingdings" pitchFamily="2" charset="2"/>
              <a:buChar char="Ø"/>
              <a:tabLst>
                <a:tab pos="268288" algn="l"/>
              </a:tabLst>
            </a:pPr>
            <a:r>
              <a:rPr lang="ru-RU" sz="1500" b="1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Основные результаты реакторных испытаний, проведенных в рамках Программы, были использованы в обосновании работоспособности топлива </a:t>
            </a:r>
            <a:r>
              <a:rPr lang="ru-RU" sz="1500" b="1" dirty="0" smtClean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ВВЭР/</a:t>
            </a:r>
            <a:r>
              <a:rPr lang="en-US" sz="1500" b="1" dirty="0" smtClean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PWR </a:t>
            </a:r>
            <a:r>
              <a:rPr lang="ru-RU" sz="1500" b="1" dirty="0" smtClean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500" b="1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для зарубежных заказчиков: </a:t>
            </a:r>
          </a:p>
          <a:p>
            <a:pPr marL="285750" lvl="0" indent="163513" algn="just">
              <a:lnSpc>
                <a:spcPct val="132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err="1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твэл</a:t>
            </a:r>
            <a:r>
              <a:rPr lang="ru-RU" sz="1500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ТВС ВВЭР-1200 для АЭС «</a:t>
            </a:r>
            <a:r>
              <a:rPr lang="ru-RU" sz="1500" dirty="0" err="1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Ханхикиви</a:t>
            </a:r>
            <a:r>
              <a:rPr lang="ru-RU" sz="1500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» (Финляндия</a:t>
            </a:r>
            <a:r>
              <a:rPr lang="ru-RU" sz="1500" dirty="0" smtClean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500" dirty="0">
              <a:solidFill>
                <a:srgbClr val="003274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163513" algn="just">
              <a:lnSpc>
                <a:spcPct val="132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err="1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твэл</a:t>
            </a:r>
            <a:r>
              <a:rPr lang="ru-RU" sz="1500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ТВС ВВЭР-1200 для АЭС «Пакш-2» (Венгрия</a:t>
            </a:r>
            <a:r>
              <a:rPr lang="ru-RU" sz="1500" dirty="0" smtClean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500" dirty="0">
              <a:solidFill>
                <a:srgbClr val="003274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163513" algn="just">
              <a:lnSpc>
                <a:spcPct val="132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err="1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твэл</a:t>
            </a:r>
            <a:r>
              <a:rPr lang="ru-RU" sz="1500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ТВСА-12 ВВЭР-1000 для АЭС «</a:t>
            </a:r>
            <a:r>
              <a:rPr lang="ru-RU" sz="1500" dirty="0" err="1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Козлодуй</a:t>
            </a:r>
            <a:r>
              <a:rPr lang="ru-RU" sz="1500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» (Болгария</a:t>
            </a:r>
            <a:r>
              <a:rPr lang="ru-RU" sz="1500" dirty="0" smtClean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500" dirty="0">
              <a:solidFill>
                <a:srgbClr val="003274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163513" algn="just">
              <a:lnSpc>
                <a:spcPct val="132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dirty="0" smtClean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err="1" smtClean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твэл</a:t>
            </a:r>
            <a:r>
              <a:rPr lang="ru-RU" sz="1500" dirty="0" smtClean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ТВСА-Т.mod.2 ВВЭР-1000 для АЭС «Темелин» (Чехия)     </a:t>
            </a:r>
          </a:p>
          <a:p>
            <a:pPr marL="285750" indent="163513" algn="just">
              <a:lnSpc>
                <a:spcPct val="132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err="1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твэл</a:t>
            </a:r>
            <a:r>
              <a:rPr lang="ru-RU" sz="1500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ТВС-КВАДРАТ</a:t>
            </a:r>
          </a:p>
          <a:p>
            <a:pPr marL="268288" indent="-268288" algn="just">
              <a:lnSpc>
                <a:spcPct val="122000"/>
              </a:lnSpc>
              <a:spcBef>
                <a:spcPts val="400"/>
              </a:spcBef>
              <a:spcAft>
                <a:spcPts val="0"/>
              </a:spcAft>
              <a:buClr>
                <a:srgbClr val="003274">
                  <a:lumMod val="75000"/>
                </a:srgbClr>
              </a:buClr>
              <a:buFont typeface="Wingdings" pitchFamily="2" charset="2"/>
              <a:buChar char="Ø"/>
              <a:tabLst>
                <a:tab pos="268288" algn="l"/>
              </a:tabLst>
            </a:pPr>
            <a:r>
              <a:rPr lang="ru-RU" sz="1500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Полученные данные позволили верифицировать код РАПТА-5.2 в части обоснования термомеханического поведения твэлов в условиях </a:t>
            </a:r>
            <a:r>
              <a:rPr lang="ru-RU" sz="1500" dirty="0" err="1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реактивностных</a:t>
            </a:r>
            <a:r>
              <a:rPr lang="ru-RU" sz="1500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аварий, а также кинетики формоизменения твэлов ВВЭР и PWR в условиях LOCA. Полученные результаты были использованы при аттестации кода РАПТА-5.2 на выгорание 75,5 </a:t>
            </a:r>
            <a:r>
              <a:rPr lang="ru-RU" sz="1500" dirty="0" err="1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МВт∙</a:t>
            </a:r>
            <a:r>
              <a:rPr lang="ru-RU" sz="1500" dirty="0" err="1" smtClean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сут</a:t>
            </a:r>
            <a:r>
              <a:rPr lang="ru-RU" sz="1500" dirty="0" smtClean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/</a:t>
            </a:r>
            <a:r>
              <a:rPr lang="ru-RU" sz="1500" dirty="0" err="1" smtClean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кгU</a:t>
            </a:r>
            <a:endParaRPr lang="ru-RU" sz="1500" dirty="0">
              <a:solidFill>
                <a:srgbClr val="003274">
                  <a:lumMod val="75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68288" indent="-268288" algn="just">
              <a:lnSpc>
                <a:spcPct val="122000"/>
              </a:lnSpc>
              <a:spcBef>
                <a:spcPts val="400"/>
              </a:spcBef>
              <a:spcAft>
                <a:spcPts val="0"/>
              </a:spcAft>
              <a:buClr>
                <a:srgbClr val="003274">
                  <a:lumMod val="75000"/>
                </a:srgbClr>
              </a:buClr>
              <a:buFont typeface="Wingdings" pitchFamily="2" charset="2"/>
              <a:buChar char="Ø"/>
              <a:tabLst>
                <a:tab pos="268288" algn="l"/>
              </a:tabLst>
            </a:pPr>
            <a:r>
              <a:rPr lang="ru-RU" sz="1500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Полученные данные позволили верифицировать расчетный код СТАРТ-3А в части обоснования кинетики формоизменения твэлов, PCI, коррозионного растрескивания оболочек под напряжением, а также </a:t>
            </a:r>
            <a:r>
              <a:rPr lang="ru-RU" sz="1500" dirty="0" err="1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газовыделения</a:t>
            </a:r>
            <a:r>
              <a:rPr lang="ru-RU" sz="1500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в переходных режимах и режимах ННЭ твэлов ВВЭР и </a:t>
            </a:r>
            <a:r>
              <a:rPr lang="ru-RU" sz="1500" dirty="0" smtClean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PWR</a:t>
            </a:r>
            <a:endParaRPr lang="ru-RU" sz="1500" dirty="0" smtClean="0">
              <a:solidFill>
                <a:srgbClr val="003274">
                  <a:lumMod val="75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22000"/>
              </a:lnSpc>
              <a:spcBef>
                <a:spcPts val="400"/>
              </a:spcBef>
              <a:spcAft>
                <a:spcPts val="0"/>
              </a:spcAft>
              <a:buClr>
                <a:srgbClr val="003274">
                  <a:lumMod val="75000"/>
                </a:srgbClr>
              </a:buClr>
              <a:tabLst>
                <a:tab pos="268288" algn="l"/>
              </a:tabLst>
            </a:pPr>
            <a:endParaRPr lang="ru-RU" sz="1500" dirty="0">
              <a:solidFill>
                <a:srgbClr val="003274">
                  <a:lumMod val="75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67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0-tub-ru.yandex.net/i?id=2dc4b1d9a083850836b4b8254e2d5b1f-45-144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050" y="115888"/>
            <a:ext cx="5397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948083" y="6448580"/>
            <a:ext cx="679317" cy="3778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822073" y="-1"/>
            <a:ext cx="6321677" cy="9391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b="1" kern="0" dirty="0">
              <a:solidFill>
                <a:srgbClr val="003274"/>
              </a:solidFill>
              <a:latin typeface="Arial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013795" y="0"/>
            <a:ext cx="7120913" cy="939184"/>
          </a:xfrm>
        </p:spPr>
        <p:txBody>
          <a:bodyPr/>
          <a:lstStyle/>
          <a:p>
            <a:pPr lvl="0" algn="ctr">
              <a:lnSpc>
                <a:spcPct val="80000"/>
              </a:lnSpc>
              <a:defRPr/>
            </a:pPr>
            <a:r>
              <a:rPr lang="ru-RU" sz="2400" kern="1200" dirty="0" smtClean="0">
                <a:solidFill>
                  <a:srgbClr val="003274"/>
                </a:solidFill>
                <a:latin typeface="Calibri" pitchFamily="34" charset="0"/>
              </a:rPr>
              <a:t>Реакторные испытания перспективного топлива (3)</a:t>
            </a:r>
            <a:endParaRPr lang="ru-RU" sz="2400" kern="1200" dirty="0">
              <a:solidFill>
                <a:srgbClr val="003274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3050" y="1015513"/>
            <a:ext cx="9328150" cy="5527177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268288" lvl="0" indent="-268288" algn="just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3274">
                  <a:lumMod val="75000"/>
                </a:srgbClr>
              </a:buClr>
              <a:buFont typeface="Wingdings" pitchFamily="2" charset="2"/>
              <a:buChar char="Ø"/>
              <a:tabLst>
                <a:tab pos="268288" algn="l"/>
              </a:tabLst>
            </a:pPr>
            <a:r>
              <a:rPr lang="ru-RU" sz="1400" dirty="0" smtClean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Программа выполнена </a:t>
            </a:r>
            <a:r>
              <a:rPr lang="ru-RU" sz="1400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практически в полном объеме, учитывая </a:t>
            </a:r>
            <a:r>
              <a:rPr lang="ru-RU" sz="1400" dirty="0" smtClean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направленность </a:t>
            </a:r>
            <a:r>
              <a:rPr lang="ru-RU" sz="1400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ее реализации на внедрение топлива </a:t>
            </a:r>
            <a:r>
              <a:rPr lang="ru-RU" sz="1400" dirty="0" smtClean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 </a:t>
            </a:r>
            <a:r>
              <a:rPr lang="ru-RU" sz="1400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утоненной топливной оболочкой и топливной таблеткой без центрального отверстия (ТВСА-12 для АЭС «</a:t>
            </a:r>
            <a:r>
              <a:rPr lang="ru-RU" sz="1400" dirty="0" err="1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Козлодуй</a:t>
            </a:r>
            <a:r>
              <a:rPr lang="ru-RU" sz="1400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», ТВСА-Т.mod.2 для АЭС «Темелин, ТВС-КВАДРАТ</a:t>
            </a:r>
            <a:r>
              <a:rPr lang="ru-RU" sz="1400" dirty="0" smtClean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endParaRPr lang="ru-RU" sz="1400" dirty="0">
              <a:solidFill>
                <a:srgbClr val="003274">
                  <a:lumMod val="75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68288" lvl="0" indent="-268288" algn="just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3274">
                  <a:lumMod val="75000"/>
                </a:srgbClr>
              </a:buClr>
              <a:buFont typeface="Wingdings" pitchFamily="2" charset="2"/>
              <a:buChar char="Ø"/>
              <a:tabLst>
                <a:tab pos="268288" algn="l"/>
              </a:tabLst>
            </a:pPr>
            <a:r>
              <a:rPr lang="ru-RU" sz="1400" dirty="0" smtClean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Актуальны </a:t>
            </a:r>
            <a:r>
              <a:rPr lang="ru-RU" sz="1400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задачи, для решения которых необходимо проведение </a:t>
            </a:r>
            <a:r>
              <a:rPr lang="ru-RU" sz="1400" dirty="0" smtClean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исследований </a:t>
            </a:r>
            <a:r>
              <a:rPr lang="ru-RU" sz="1400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экспериментов в рамках </a:t>
            </a:r>
            <a:r>
              <a:rPr lang="ru-RU" sz="1400" dirty="0" smtClean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новой </a:t>
            </a:r>
            <a:r>
              <a:rPr lang="ru-RU" sz="1400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программы реакторных </a:t>
            </a:r>
            <a:r>
              <a:rPr lang="ru-RU" sz="1400" dirty="0" smtClean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испытаний:</a:t>
            </a:r>
            <a:endParaRPr lang="ru-RU" sz="1400" dirty="0">
              <a:solidFill>
                <a:srgbClr val="003274">
                  <a:lumMod val="75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49263" lvl="0" algn="just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3274">
                  <a:lumMod val="75000"/>
                </a:srgbClr>
              </a:buClr>
              <a:tabLst>
                <a:tab pos="268288" algn="l"/>
              </a:tabLst>
            </a:pPr>
            <a:r>
              <a:rPr lang="ru-RU" sz="1400" b="1" dirty="0" smtClean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</a:t>
            </a:r>
            <a:r>
              <a:rPr lang="ru-RU" sz="1400" b="1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Обоснование соответствия топлива ВВЭР и ТВС-К требованиям </a:t>
            </a:r>
            <a:r>
              <a:rPr lang="ru-RU" sz="1400" b="1" dirty="0" smtClean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EUR:</a:t>
            </a:r>
          </a:p>
          <a:p>
            <a:pPr marL="449263" lvl="0" algn="just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3274">
                  <a:lumMod val="75000"/>
                </a:srgbClr>
              </a:buClr>
              <a:tabLst>
                <a:tab pos="268288" algn="l"/>
              </a:tabLst>
            </a:pPr>
            <a:r>
              <a:rPr lang="ru-RU" sz="1400" i="1" dirty="0" smtClean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1400" i="1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проведение испытаний твэлов в режиме </a:t>
            </a:r>
            <a:r>
              <a:rPr lang="ru-RU" sz="1400" i="1" dirty="0" smtClean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маневрирования</a:t>
            </a:r>
            <a:endParaRPr lang="ru-RU" sz="1400" i="1" dirty="0">
              <a:solidFill>
                <a:srgbClr val="003274">
                  <a:lumMod val="75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49263" lvl="0" algn="just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3274">
                  <a:lumMod val="75000"/>
                </a:srgbClr>
              </a:buClr>
              <a:tabLst>
                <a:tab pos="268288" algn="l"/>
              </a:tabLst>
            </a:pPr>
            <a:r>
              <a:rPr lang="ru-RU" sz="1400" i="1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проведение динамических испытаний облученных твэлов (обоснование транспортно-технологических операций применительно к сухому хранению топлива</a:t>
            </a:r>
            <a:r>
              <a:rPr lang="ru-RU" sz="1400" i="1" dirty="0" smtClean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endParaRPr lang="ru-RU" sz="1400" i="1" dirty="0">
              <a:solidFill>
                <a:srgbClr val="003274">
                  <a:lumMod val="75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49263" lvl="0" algn="just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3274">
                  <a:lumMod val="75000"/>
                </a:srgbClr>
              </a:buClr>
              <a:tabLst>
                <a:tab pos="268288" algn="l"/>
              </a:tabLst>
            </a:pPr>
            <a:r>
              <a:rPr lang="en-US" sz="1400" b="1" dirty="0" smtClean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</a:t>
            </a:r>
            <a:r>
              <a:rPr lang="ru-RU" sz="1400" b="1" dirty="0" smtClean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1400" b="1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Для верификации кодов СТАРТ-3А и РАПТА-5.2 </a:t>
            </a:r>
            <a:r>
              <a:rPr lang="ru-RU" sz="1400" b="1" dirty="0" smtClean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необходимо:</a:t>
            </a:r>
            <a:endParaRPr lang="ru-RU" sz="1400" b="1" dirty="0">
              <a:solidFill>
                <a:srgbClr val="003274">
                  <a:lumMod val="75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49263" lvl="0" algn="just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3274">
                  <a:lumMod val="75000"/>
                </a:srgbClr>
              </a:buClr>
              <a:tabLst>
                <a:tab pos="268288" algn="l"/>
              </a:tabLst>
            </a:pPr>
            <a:r>
              <a:rPr lang="ru-RU" sz="1400" i="1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изучение кинетики формоизменения твэлов в переходных режимах и в режимах </a:t>
            </a:r>
            <a:r>
              <a:rPr lang="ru-RU" sz="1400" i="1" dirty="0" smtClean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ННЭ</a:t>
            </a:r>
            <a:endParaRPr lang="ru-RU" sz="1400" i="1" dirty="0">
              <a:solidFill>
                <a:srgbClr val="003274">
                  <a:lumMod val="75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49263" lvl="0" algn="just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3274">
                  <a:lumMod val="75000"/>
                </a:srgbClr>
              </a:buClr>
              <a:tabLst>
                <a:tab pos="268288" algn="l"/>
              </a:tabLst>
            </a:pPr>
            <a:r>
              <a:rPr lang="ru-RU" sz="1400" i="1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изучение поведения твэлов ВВЭР-440 c выгоранием 68 </a:t>
            </a:r>
            <a:r>
              <a:rPr lang="ru-RU" sz="1400" i="1" dirty="0" err="1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МВт∙сут</a:t>
            </a:r>
            <a:r>
              <a:rPr lang="ru-RU" sz="1400" i="1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/</a:t>
            </a:r>
            <a:r>
              <a:rPr lang="ru-RU" sz="1400" i="1" dirty="0" err="1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кгU</a:t>
            </a:r>
            <a:r>
              <a:rPr lang="ru-RU" sz="1400" i="1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в условиях LOCA (эксперимент </a:t>
            </a:r>
            <a:r>
              <a:rPr lang="ru-RU" sz="1400" i="1" dirty="0" smtClean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должен был  </a:t>
            </a:r>
            <a:r>
              <a:rPr lang="ru-RU" sz="1400" i="1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быть проведен в рамках </a:t>
            </a:r>
            <a:r>
              <a:rPr lang="ru-RU" sz="1400" i="1" dirty="0" err="1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Халден</a:t>
            </a:r>
            <a:r>
              <a:rPr lang="ru-RU" sz="1400" i="1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-проекта</a:t>
            </a:r>
            <a:r>
              <a:rPr lang="ru-RU" sz="1400" i="1" dirty="0" smtClean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endParaRPr lang="ru-RU" sz="1400" i="1" dirty="0">
              <a:solidFill>
                <a:srgbClr val="003274">
                  <a:lumMod val="75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49263" lvl="0" algn="just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3274">
                  <a:lumMod val="75000"/>
                </a:srgbClr>
              </a:buClr>
              <a:tabLst>
                <a:tab pos="268288" algn="l"/>
              </a:tabLst>
            </a:pPr>
            <a:r>
              <a:rPr lang="en-US" sz="1400" b="1" dirty="0" smtClean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</a:t>
            </a:r>
            <a:r>
              <a:rPr lang="ru-RU" sz="1400" b="1" dirty="0" smtClean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1400" b="1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Для развития физических моделей поведения твэлов </a:t>
            </a:r>
            <a:r>
              <a:rPr lang="ru-RU" sz="1400" b="1" dirty="0" smtClean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необходимо проведение </a:t>
            </a:r>
            <a:r>
              <a:rPr lang="ru-RU" sz="1400" b="1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специальных экспериментов по </a:t>
            </a:r>
            <a:r>
              <a:rPr lang="ru-RU" sz="1400" b="1" dirty="0" smtClean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кинетике </a:t>
            </a:r>
            <a:r>
              <a:rPr lang="ru-RU" sz="1400" b="1" dirty="0" err="1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газовыделения</a:t>
            </a:r>
            <a:r>
              <a:rPr lang="ru-RU" sz="1400" b="1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и </a:t>
            </a:r>
            <a:r>
              <a:rPr lang="ru-RU" sz="1400" b="1" dirty="0" smtClean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газового распухания топлива</a:t>
            </a:r>
          </a:p>
          <a:p>
            <a:pPr marL="449263" lvl="0" algn="just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3274">
                  <a:lumMod val="75000"/>
                </a:srgbClr>
              </a:buClr>
              <a:tabLst>
                <a:tab pos="268288" algn="l"/>
              </a:tabLst>
            </a:pPr>
            <a:r>
              <a:rPr lang="en-US" sz="1400" b="1" dirty="0" smtClean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4</a:t>
            </a:r>
            <a:r>
              <a:rPr lang="ru-RU" sz="1400" b="1" dirty="0" smtClean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1400" b="1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Для обеспечения лицензирования топлива ТВС-К в надзорных органах Европы и США требуется выполнение реакторных испытаний по определению предельно допустимой мощности до плавления </a:t>
            </a:r>
            <a:r>
              <a:rPr lang="ru-RU" sz="1400" b="1" dirty="0" smtClean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топлива</a:t>
            </a:r>
            <a:endParaRPr lang="ru-RU" sz="1400" b="1" dirty="0">
              <a:solidFill>
                <a:srgbClr val="003274">
                  <a:lumMod val="75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49263" lvl="0" algn="just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3274">
                  <a:lumMod val="75000"/>
                </a:srgbClr>
              </a:buClr>
              <a:tabLst>
                <a:tab pos="268288" algn="l"/>
              </a:tabLst>
            </a:pPr>
            <a:r>
              <a:rPr lang="en-US" sz="1400" b="1" dirty="0" smtClean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</a:t>
            </a:r>
            <a:r>
              <a:rPr lang="ru-RU" sz="1400" b="1" dirty="0" smtClean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1400" b="1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Исследование поведения твэлов ВВЭР-100 при контролируемом водно-химическом режиме в условиях эксплуатации на мощности 104% </a:t>
            </a:r>
            <a:r>
              <a:rPr lang="ru-RU" sz="1400" b="1" dirty="0" err="1" smtClean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Nном</a:t>
            </a:r>
            <a:r>
              <a:rPr lang="ru-RU" sz="1400" b="1" dirty="0" smtClean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107% </a:t>
            </a:r>
            <a:r>
              <a:rPr lang="ru-RU" sz="1400" b="1" dirty="0" err="1" smtClean="0">
                <a:solidFill>
                  <a:srgbClr val="003274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Nном</a:t>
            </a:r>
            <a:endParaRPr lang="ru-RU" sz="1400" b="1" dirty="0">
              <a:solidFill>
                <a:srgbClr val="003274">
                  <a:lumMod val="75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71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0-tub-ru.yandex.net/i?id=2dc4b1d9a083850836b4b8254e2d5b1f-45-144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050" y="115888"/>
            <a:ext cx="5397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948083" y="6448580"/>
            <a:ext cx="679317" cy="3778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822073" y="-1"/>
            <a:ext cx="6321677" cy="9391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b="1" kern="0" dirty="0">
              <a:solidFill>
                <a:srgbClr val="003274"/>
              </a:solidFill>
              <a:latin typeface="Arial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013795" y="76330"/>
            <a:ext cx="7120913" cy="939184"/>
          </a:xfrm>
        </p:spPr>
        <p:txBody>
          <a:bodyPr/>
          <a:lstStyle/>
          <a:p>
            <a:pPr lvl="0" algn="ctr">
              <a:lnSpc>
                <a:spcPct val="80000"/>
              </a:lnSpc>
              <a:defRPr/>
            </a:pPr>
            <a:r>
              <a:rPr lang="ru-RU" sz="2400" kern="1200" dirty="0">
                <a:solidFill>
                  <a:srgbClr val="003274"/>
                </a:solidFill>
                <a:latin typeface="Calibri" pitchFamily="34" charset="0"/>
              </a:rPr>
              <a:t>Толерантное топливо (</a:t>
            </a:r>
            <a:r>
              <a:rPr lang="en-US" sz="2400" kern="1200" dirty="0">
                <a:solidFill>
                  <a:srgbClr val="003274"/>
                </a:solidFill>
                <a:latin typeface="Calibri" pitchFamily="34" charset="0"/>
              </a:rPr>
              <a:t>Accident Tolerant Fuel</a:t>
            </a:r>
            <a:r>
              <a:rPr lang="en-US" sz="2400" kern="1200" dirty="0" smtClean="0">
                <a:solidFill>
                  <a:srgbClr val="003274"/>
                </a:solidFill>
                <a:latin typeface="Calibri" pitchFamily="34" charset="0"/>
              </a:rPr>
              <a:t>)</a:t>
            </a:r>
            <a:r>
              <a:rPr lang="ru-RU" sz="2400" kern="1200" dirty="0" smtClean="0">
                <a:solidFill>
                  <a:srgbClr val="003274"/>
                </a:solidFill>
                <a:latin typeface="Calibri" pitchFamily="34" charset="0"/>
              </a:rPr>
              <a:t> Реакторные испытания в МИР и послереакторные исследования</a:t>
            </a:r>
            <a:endParaRPr lang="ru-RU" sz="2400" kern="1200" dirty="0">
              <a:solidFill>
                <a:srgbClr val="003274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9455" y="1015514"/>
            <a:ext cx="6475940" cy="536850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marL="285750" lvl="0" indent="-285750" algn="just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Для экспериментального обеспечения технического проектирования ATF для реакторов ВВЭР и PWR в 2018 году изготовлены и в январе 2019 года установлены  в петлевые установки реактора МИР с соответствующим ВХР на испытания 2 ЭТВС с образцами твэлов ATF с типоразмерами ВВЭР и </a:t>
            </a:r>
            <a:r>
              <a:rPr lang="ru-RU" sz="1400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PWR</a:t>
            </a:r>
            <a:endParaRPr lang="ru-RU" sz="1400" dirty="0" smtClean="0">
              <a:solidFill>
                <a:srgbClr val="003274">
                  <a:lumMod val="75000"/>
                </a:srgbClr>
              </a:solidFill>
              <a:latin typeface="Times New Roman"/>
              <a:ea typeface="Times New Roman"/>
            </a:endParaRPr>
          </a:p>
          <a:p>
            <a:pPr marL="285750" lvl="0" indent="-285750" algn="just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Реакторные испытания  ЭТВС предполагают облучение до выгорания ~ 50 </a:t>
            </a:r>
            <a:r>
              <a:rPr lang="ru-RU" sz="1400" dirty="0" err="1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МВт∙сут</a:t>
            </a:r>
            <a:r>
              <a:rPr lang="ru-RU" sz="1400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/</a:t>
            </a:r>
            <a:r>
              <a:rPr lang="ru-RU" sz="1400" dirty="0" err="1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кгU</a:t>
            </a:r>
            <a:endParaRPr lang="ru-RU" sz="1400" dirty="0" smtClean="0">
              <a:solidFill>
                <a:srgbClr val="003274">
                  <a:lumMod val="75000"/>
                </a:srgbClr>
              </a:solidFill>
              <a:latin typeface="Times New Roman"/>
              <a:ea typeface="Times New Roman"/>
            </a:endParaRPr>
          </a:p>
          <a:p>
            <a:pPr marL="285750" lvl="0" indent="-285750" algn="just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Программой </a:t>
            </a:r>
            <a:r>
              <a:rPr lang="ru-RU" sz="1400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предусмотрены  </a:t>
            </a:r>
            <a:r>
              <a:rPr lang="ru-RU" sz="1400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ежегодные промежуточные исследования (визуальная инспекция и </a:t>
            </a:r>
            <a:r>
              <a:rPr lang="ru-RU" sz="1400" dirty="0" err="1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профилометрия</a:t>
            </a:r>
            <a:r>
              <a:rPr lang="ru-RU" sz="1400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) экспериментальных твэлов ATF и извлечение нескольких твэлов для проведения послереакторных исследований </a:t>
            </a:r>
          </a:p>
          <a:p>
            <a:pPr marL="285750" indent="-285750" algn="just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Конструкция реактора МИР позволяет одновременно проводить исследования в отдельных петлевых установках, что важно с учетом синхронного испытания топлива для реакторов российского и зарубежного дизайна          </a:t>
            </a:r>
          </a:p>
          <a:p>
            <a:pPr marL="285750" indent="-285750" algn="just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q"/>
            </a:pPr>
            <a:r>
              <a:rPr lang="ru-RU" sz="1400" dirty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Первая фаза реакторных испытаний и послереакторных исследований толерантного топлива завершится в 2019 </a:t>
            </a:r>
            <a:r>
              <a:rPr lang="ru-RU" sz="1400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году </a:t>
            </a:r>
          </a:p>
          <a:p>
            <a:pPr marL="285750" indent="-285750" algn="just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Полученные данные будут использованы для определения оптимального сочетания </a:t>
            </a:r>
            <a:r>
              <a:rPr lang="ru-RU" sz="1400" dirty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материалов </a:t>
            </a:r>
            <a:r>
              <a:rPr lang="ru-RU" sz="1400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топлива и </a:t>
            </a:r>
            <a:r>
              <a:rPr lang="ru-RU" sz="1400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оболочки</a:t>
            </a:r>
            <a:endParaRPr lang="ru-RU" sz="1400" dirty="0" smtClean="0">
              <a:solidFill>
                <a:srgbClr val="003274">
                  <a:lumMod val="75000"/>
                </a:srgbClr>
              </a:solidFill>
              <a:latin typeface="Times New Roman"/>
              <a:ea typeface="Times New Roman"/>
            </a:endParaRPr>
          </a:p>
          <a:p>
            <a:pPr marL="285750" indent="-285750" algn="just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Следующий этап -  </a:t>
            </a:r>
            <a:r>
              <a:rPr lang="ru-RU" sz="1400" dirty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загрузка в энергетический реактор одной из российских АЭС опытных </a:t>
            </a:r>
            <a:r>
              <a:rPr lang="ru-RU" sz="1400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ТВС </a:t>
            </a:r>
            <a:r>
              <a:rPr lang="ru-RU" sz="1400" dirty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с отдельными </a:t>
            </a:r>
            <a:r>
              <a:rPr lang="ru-RU" sz="1400" dirty="0" err="1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твэлами</a:t>
            </a:r>
            <a:r>
              <a:rPr lang="ru-RU" sz="1400" dirty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 </a:t>
            </a:r>
            <a:r>
              <a:rPr lang="en-US" sz="1400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ATF</a:t>
            </a:r>
            <a:r>
              <a:rPr lang="ru-RU" sz="1400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 </a:t>
            </a:r>
          </a:p>
          <a:p>
            <a:pPr marL="285750" lvl="0" indent="-285750" algn="just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q"/>
            </a:pPr>
            <a:endParaRPr lang="ru-RU" sz="1400" dirty="0">
              <a:solidFill>
                <a:srgbClr val="FFFFFF"/>
              </a:solidFill>
              <a:latin typeface="Times New Roman"/>
              <a:ea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9061" y="1015514"/>
            <a:ext cx="2880394" cy="536850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" b="1" dirty="0" smtClean="0">
                <a:ln w="11430"/>
                <a:solidFill>
                  <a:schemeClr val="tx2">
                    <a:lumMod val="75000"/>
                  </a:schemeClr>
                </a:solidFill>
              </a:rPr>
              <a:t>Реакторные </a:t>
            </a:r>
            <a:r>
              <a:rPr lang="ru-RU" sz="1500" b="1" dirty="0">
                <a:ln w="11430"/>
                <a:solidFill>
                  <a:schemeClr val="tx2">
                    <a:lumMod val="75000"/>
                  </a:schemeClr>
                </a:solidFill>
              </a:rPr>
              <a:t>испытания и послереакторные исследования в обоснование разработки ТВС с </a:t>
            </a:r>
            <a:r>
              <a:rPr lang="ru-RU" sz="1500" b="1" dirty="0" err="1">
                <a:ln w="11430"/>
                <a:solidFill>
                  <a:schemeClr val="tx2">
                    <a:lumMod val="75000"/>
                  </a:schemeClr>
                </a:solidFill>
              </a:rPr>
              <a:t>твэлами</a:t>
            </a:r>
            <a:r>
              <a:rPr lang="ru-RU" sz="1500" b="1" dirty="0">
                <a:ln w="11430"/>
                <a:solidFill>
                  <a:schemeClr val="tx2">
                    <a:lumMod val="75000"/>
                  </a:schemeClr>
                </a:solidFill>
              </a:rPr>
              <a:t> толерантного типа для ВВЭР и PWR</a:t>
            </a:r>
          </a:p>
        </p:txBody>
      </p:sp>
      <p:pic>
        <p:nvPicPr>
          <p:cNvPr id="15042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5" y="3041991"/>
            <a:ext cx="2614706" cy="203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36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0-tub-ru.yandex.net/i?id=2dc4b1d9a083850836b4b8254e2d5b1f-45-144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050" y="115888"/>
            <a:ext cx="5397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948083" y="6448580"/>
            <a:ext cx="679317" cy="3778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822073" y="-1"/>
            <a:ext cx="6321677" cy="9391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b="1" kern="0" dirty="0">
              <a:solidFill>
                <a:srgbClr val="003274"/>
              </a:solidFill>
              <a:latin typeface="Arial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013795" y="0"/>
            <a:ext cx="7120913" cy="939184"/>
          </a:xfrm>
        </p:spPr>
        <p:txBody>
          <a:bodyPr/>
          <a:lstStyle/>
          <a:p>
            <a:pPr lvl="0" algn="ctr">
              <a:lnSpc>
                <a:spcPct val="80000"/>
              </a:lnSpc>
              <a:defRPr/>
            </a:pPr>
            <a:r>
              <a:rPr lang="ru-RU" sz="2400" kern="1200" dirty="0">
                <a:solidFill>
                  <a:srgbClr val="003274"/>
                </a:solidFill>
                <a:latin typeface="Calibri" pitchFamily="34" charset="0"/>
              </a:rPr>
              <a:t>«Сухое» хранение ОТВС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11941" y="1015514"/>
            <a:ext cx="5293454" cy="536850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marL="285750" indent="-285750" algn="just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q"/>
            </a:pPr>
            <a:r>
              <a:rPr lang="ru-RU" dirty="0" err="1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Предтестовые</a:t>
            </a:r>
            <a:r>
              <a:rPr lang="ru-RU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 исследования твэлов. Испытания твэлов в режиме вакуумной сушки и в режиме вакуумной сушки и проектных аварий </a:t>
            </a:r>
          </a:p>
          <a:p>
            <a:pPr marL="285750" indent="-285750" algn="just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q"/>
            </a:pPr>
            <a:r>
              <a:rPr lang="ru-RU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Промежуточные исследования твэлов</a:t>
            </a:r>
          </a:p>
          <a:p>
            <a:pPr marL="285750" indent="-285750" algn="just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q"/>
            </a:pPr>
            <a:r>
              <a:rPr lang="ru-RU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Испытания твэлов в режиме длительного сухого хранения (</a:t>
            </a:r>
            <a:r>
              <a:rPr lang="en-US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t=350</a:t>
            </a:r>
            <a:r>
              <a:rPr lang="en-US" baseline="30000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0</a:t>
            </a:r>
            <a:r>
              <a:rPr lang="en-US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C</a:t>
            </a:r>
            <a:r>
              <a:rPr lang="ru-RU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,</a:t>
            </a:r>
            <a:r>
              <a:rPr lang="en-US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 T</a:t>
            </a:r>
            <a:r>
              <a:rPr lang="ru-RU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=400-500 </a:t>
            </a:r>
            <a:r>
              <a:rPr lang="ru-RU" dirty="0" err="1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сут</a:t>
            </a:r>
            <a:r>
              <a:rPr lang="ru-RU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) </a:t>
            </a:r>
          </a:p>
          <a:p>
            <a:pPr marL="285750" lvl="0" indent="-285750" algn="just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q"/>
            </a:pPr>
            <a:r>
              <a:rPr lang="ru-RU" dirty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Неразрушающие </a:t>
            </a:r>
            <a:r>
              <a:rPr lang="ru-RU" dirty="0" err="1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посттестовые</a:t>
            </a:r>
            <a:r>
              <a:rPr lang="ru-RU" dirty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 исследования твэлов  </a:t>
            </a:r>
          </a:p>
          <a:p>
            <a:pPr marL="536575" lvl="0" indent="-268288" algn="just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ru-RU" dirty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визуальная инспекция;</a:t>
            </a:r>
          </a:p>
          <a:p>
            <a:pPr marL="536575" lvl="0" indent="-268288" algn="just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ru-RU" dirty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измерение </a:t>
            </a:r>
            <a:r>
              <a:rPr lang="ru-RU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диаметра;</a:t>
            </a:r>
            <a:endParaRPr lang="ru-RU" dirty="0">
              <a:solidFill>
                <a:srgbClr val="003274">
                  <a:lumMod val="75000"/>
                </a:srgbClr>
              </a:solidFill>
              <a:latin typeface="Times New Roman"/>
              <a:ea typeface="Times New Roman"/>
            </a:endParaRPr>
          </a:p>
          <a:p>
            <a:pPr marL="536575" lvl="0" indent="-268288" algn="just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ru-RU" dirty="0" err="1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вихретоковая</a:t>
            </a:r>
            <a:r>
              <a:rPr lang="ru-RU" dirty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 дефектоскопия оболочек;</a:t>
            </a:r>
          </a:p>
          <a:p>
            <a:pPr marL="536575" lvl="0" indent="-268288" algn="just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ru-RU" dirty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измерение длины твэлов;</a:t>
            </a:r>
          </a:p>
          <a:p>
            <a:pPr marL="536575" lvl="0" indent="-268288" algn="just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§"/>
            </a:pPr>
            <a:r>
              <a:rPr lang="ru-RU" dirty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измерение толщины оксидной пленки на наружной поверхности </a:t>
            </a:r>
            <a:r>
              <a:rPr lang="ru-RU" dirty="0" err="1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твэла</a:t>
            </a:r>
            <a:r>
              <a:rPr lang="ru-RU" dirty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вихретоковым</a:t>
            </a:r>
            <a:r>
              <a:rPr lang="ru-RU" dirty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 методом</a:t>
            </a:r>
            <a:r>
              <a:rPr lang="ru-RU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.</a:t>
            </a:r>
          </a:p>
          <a:p>
            <a:pPr marL="285750" lvl="0" indent="-285750" algn="just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q"/>
            </a:pPr>
            <a:r>
              <a:rPr lang="ru-RU" dirty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Облученные образцы </a:t>
            </a:r>
            <a:r>
              <a:rPr lang="ru-RU" dirty="0" err="1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твэльных</a:t>
            </a:r>
            <a:r>
              <a:rPr lang="ru-RU" dirty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 труб передаются в НИЦ «Курчатовский институт» </a:t>
            </a:r>
            <a:r>
              <a:rPr lang="ru-RU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для экспериментальных  </a:t>
            </a:r>
            <a:r>
              <a:rPr lang="ru-RU" dirty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исследований </a:t>
            </a:r>
            <a:r>
              <a:rPr lang="ru-RU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в обоснование </a:t>
            </a:r>
            <a:r>
              <a:rPr lang="ru-RU" dirty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сухого хранения ТВС новых </a:t>
            </a:r>
            <a:r>
              <a:rPr lang="ru-RU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типов </a:t>
            </a:r>
            <a:endParaRPr lang="ru-RU" sz="1400" dirty="0">
              <a:solidFill>
                <a:srgbClr val="FFFFFF"/>
              </a:solidFill>
              <a:latin typeface="Times New Roman"/>
              <a:ea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9061" y="1015514"/>
            <a:ext cx="4062880" cy="536850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buClr>
                <a:schemeClr val="tx2">
                  <a:lumMod val="75000"/>
                </a:schemeClr>
              </a:buClr>
            </a:pPr>
            <a:r>
              <a:rPr lang="ru-RU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экспериментов </a:t>
            </a:r>
            <a:r>
              <a:rPr lang="ru-RU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ГНЦ НИИАР: </a:t>
            </a:r>
            <a:endParaRPr lang="ru-RU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chemeClr val="tx2">
                  <a:lumMod val="75000"/>
                </a:schemeClr>
              </a:buClr>
            </a:pPr>
            <a:r>
              <a:rPr lang="ru-RU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изменения длины и диаметра оболочек твэлов ВВЭР-1000 с различным конструктивным исполнением и выгоранием топлива в условиях, моделирующих технологические операции по переводу с мокрого хранения на сухое, длительное хранение в нормальном режиме сухого хранения и проектные аварии.</a:t>
            </a:r>
          </a:p>
        </p:txBody>
      </p:sp>
    </p:spTree>
    <p:extLst>
      <p:ext uri="{BB962C8B-B14F-4D97-AF65-F5344CB8AC3E}">
        <p14:creationId xmlns:p14="http://schemas.microsoft.com/office/powerpoint/2010/main" val="337806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0-tub-ru.yandex.net/i?id=2dc4b1d9a083850836b4b8254e2d5b1f-45-144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050" y="115888"/>
            <a:ext cx="5397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948083" y="6448580"/>
            <a:ext cx="679317" cy="3778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822073" y="-1"/>
            <a:ext cx="6321677" cy="9391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b="1" kern="0" dirty="0">
              <a:solidFill>
                <a:srgbClr val="003274"/>
              </a:solidFill>
              <a:latin typeface="Arial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013795" y="0"/>
            <a:ext cx="7120913" cy="939184"/>
          </a:xfrm>
        </p:spPr>
        <p:txBody>
          <a:bodyPr/>
          <a:lstStyle/>
          <a:p>
            <a:pPr lvl="0" algn="ctr">
              <a:lnSpc>
                <a:spcPct val="80000"/>
              </a:lnSpc>
              <a:defRPr/>
            </a:pPr>
            <a:r>
              <a:rPr lang="ru-RU" sz="2400" kern="1200" dirty="0" smtClean="0">
                <a:solidFill>
                  <a:srgbClr val="003274"/>
                </a:solidFill>
                <a:latin typeface="Calibri" pitchFamily="34" charset="0"/>
              </a:rPr>
              <a:t>«Сухое» хранение ОТВС</a:t>
            </a:r>
            <a:br>
              <a:rPr lang="ru-RU" sz="2400" kern="1200" dirty="0" smtClean="0">
                <a:solidFill>
                  <a:srgbClr val="003274"/>
                </a:solidFill>
                <a:latin typeface="Calibri" pitchFamily="34" charset="0"/>
              </a:rPr>
            </a:br>
            <a:r>
              <a:rPr lang="ru-RU" sz="2400" kern="1200" dirty="0" smtClean="0">
                <a:solidFill>
                  <a:srgbClr val="003274"/>
                </a:solidFill>
                <a:latin typeface="Calibri" pitchFamily="34" charset="0"/>
              </a:rPr>
              <a:t>Использование результатов экспериментов</a:t>
            </a:r>
            <a:endParaRPr lang="ru-RU" sz="2400" kern="1200" dirty="0">
              <a:solidFill>
                <a:srgbClr val="003274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3051" y="1087814"/>
            <a:ext cx="9375446" cy="293238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ts val="0"/>
              </a:spcBef>
              <a:spcAft>
                <a:spcPts val="400"/>
              </a:spcAft>
            </a:pPr>
            <a:r>
              <a:rPr lang="ru-RU" sz="1500" b="1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НИЦ «Курчатовский институт»</a:t>
            </a:r>
          </a:p>
          <a:p>
            <a:pPr marL="285750" lvl="0" indent="-285750" algn="just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q"/>
            </a:pPr>
            <a:r>
              <a:rPr lang="ru-RU" sz="1500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Комплекс </a:t>
            </a:r>
            <a:r>
              <a:rPr lang="ru-RU" sz="1500" dirty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экспериментальных  исследований для обоснования сухого хранения ТВС новых типов включают в себя три блока:</a:t>
            </a:r>
          </a:p>
          <a:p>
            <a:pPr marL="1435100" lvl="0" indent="-355600" algn="just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v"/>
            </a:pPr>
            <a:r>
              <a:rPr lang="ru-RU" sz="1500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Испытания </a:t>
            </a:r>
            <a:r>
              <a:rPr lang="ru-RU" sz="1500" dirty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по определению скорости ползучести и механических характеристик материалов оболочек твэлов в исходном и облученном состоянии </a:t>
            </a:r>
          </a:p>
          <a:p>
            <a:pPr marL="1435100" lvl="0" indent="-355600" algn="just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v"/>
            </a:pPr>
            <a:r>
              <a:rPr lang="ru-RU" sz="1500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Комплекс </a:t>
            </a:r>
            <a:r>
              <a:rPr lang="ru-RU" sz="1500" dirty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микроструктурных исследований в исходном, облученном состоянии и в состоянии после испытаний по определению скорости ползучести </a:t>
            </a:r>
          </a:p>
          <a:p>
            <a:pPr marL="1435100" lvl="0" indent="-35560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sz="1500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Испытания </a:t>
            </a:r>
            <a:r>
              <a:rPr lang="ru-RU" sz="1500" dirty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по определению пороговых уровней переориентации гидридов в исходном и облученном состоянии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3050" y="4020199"/>
            <a:ext cx="9375447" cy="2120462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>
              <a:spcBef>
                <a:spcPts val="0"/>
              </a:spcBef>
              <a:spcAft>
                <a:spcPts val="400"/>
              </a:spcAft>
            </a:pPr>
            <a:r>
              <a:rPr lang="ru-RU" b="1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    </a:t>
            </a:r>
            <a:r>
              <a:rPr lang="ru-RU" sz="1500" b="1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ГНЦ РФ ТРИНИТИ</a:t>
            </a:r>
          </a:p>
          <a:p>
            <a:pPr marL="285750" indent="-285750" algn="just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q"/>
            </a:pPr>
            <a:r>
              <a:rPr lang="ru-RU" sz="1500" dirty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Создание верифицированного расчетного кода для прогнозирования поведения твэлов в условиях «сухого» </a:t>
            </a:r>
            <a:r>
              <a:rPr lang="ru-RU" sz="1500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хранения:</a:t>
            </a:r>
          </a:p>
          <a:p>
            <a:pPr marL="1089025" indent="-285750" algn="just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v"/>
            </a:pPr>
            <a:r>
              <a:rPr lang="ru-RU" sz="1500" dirty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Расчет характеристик </a:t>
            </a:r>
            <a:r>
              <a:rPr lang="ru-RU" sz="1500" dirty="0" err="1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твэла</a:t>
            </a:r>
            <a:r>
              <a:rPr lang="ru-RU" sz="1500" dirty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 на момент извлечения из </a:t>
            </a:r>
            <a:r>
              <a:rPr lang="ru-RU" sz="1500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реактора для обоснования «сухого» хранения</a:t>
            </a:r>
          </a:p>
          <a:p>
            <a:pPr marL="1089025" indent="-285750" algn="just"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v"/>
            </a:pPr>
            <a:r>
              <a:rPr lang="ru-RU" sz="1500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 Разработка кода улучшенной оценки для расчет напряженно-деформированного состояния твэлов ОТВС в нормальных условиях и при авариях </a:t>
            </a:r>
            <a:endParaRPr lang="ru-RU" sz="1500" dirty="0">
              <a:solidFill>
                <a:srgbClr val="003274">
                  <a:lumMod val="75000"/>
                </a:srgbClr>
              </a:solidFill>
              <a:latin typeface="Times New Roman"/>
              <a:ea typeface="Times New Roman"/>
            </a:endParaRPr>
          </a:p>
        </p:txBody>
      </p:sp>
      <p:pic>
        <p:nvPicPr>
          <p:cNvPr id="150630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45" b="97201" l="25394" r="728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39" t="3732" r="26330" b="4220"/>
          <a:stretch/>
        </p:blipFill>
        <p:spPr bwMode="auto">
          <a:xfrm>
            <a:off x="273051" y="2183524"/>
            <a:ext cx="1222982" cy="2238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6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5888"/>
            <a:ext cx="7323083" cy="846137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2000" kern="1200" dirty="0">
                <a:solidFill>
                  <a:srgbClr val="003274"/>
                </a:solidFill>
                <a:latin typeface="Calibri" pitchFamily="34" charset="0"/>
              </a:rPr>
              <a:t>Планируемые работы по адаптации (разработке) и верификации расчетных моделей и проектных критериев для условий «мокрого» и сухого хранения твэлов в составе ОТВС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F6D13-493C-4FDA-BB93-E2E9EC6EE558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5" name="Picture 2" descr="http://im0-tub-ru.yandex.net/i?id=2dc4b1d9a083850836b4b8254e2d5b1f-45-144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050" y="115888"/>
            <a:ext cx="5397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73050" y="5639349"/>
            <a:ext cx="9351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/>
              <a:t>[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«План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мероприятий по выполнению требований п. 2.2.3. НП-061-05 в части установления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проекте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АЭС допустимого срока хранения ОТВС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ВВЭР-1000/1200», Росэнергоатом, 2019-2022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[2]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«Программ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экспериментальных и расчетно-теоретических исследований для обоснования сухого хранения ТВС новых типов»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«ТВЭЛ», НИЦ «КИ» и АО «ГНЦ РФ ТРИНИТИ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2015-2023.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0352149"/>
              </p:ext>
            </p:extLst>
          </p:nvPr>
        </p:nvGraphicFramePr>
        <p:xfrm>
          <a:off x="542925" y="1018369"/>
          <a:ext cx="9035362" cy="46260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39665"/>
                <a:gridCol w="1107421"/>
                <a:gridCol w="1255077"/>
                <a:gridCol w="2731639"/>
                <a:gridCol w="2501560"/>
              </a:tblGrid>
              <a:tr h="81201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</a:t>
                      </a:r>
                      <a:endParaRPr lang="ru-RU" sz="1600" dirty="0"/>
                    </a:p>
                  </a:txBody>
                  <a:tcPr marL="93751" marR="93751" marT="46876" marB="46876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Модель</a:t>
                      </a:r>
                      <a:r>
                        <a:rPr lang="ru-RU" sz="1400" baseline="0" dirty="0" smtClean="0"/>
                        <a:t> </a:t>
                      </a:r>
                    </a:p>
                    <a:p>
                      <a:r>
                        <a:rPr lang="ru-RU" sz="1400" baseline="0" dirty="0" smtClean="0"/>
                        <a:t>пр. кода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baseline="0" dirty="0" smtClean="0"/>
                        <a:t>СТАРТ-3А</a:t>
                      </a:r>
                      <a:r>
                        <a:rPr lang="ru-RU" sz="1400" dirty="0" smtClean="0"/>
                        <a:t> 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93751" marR="93751" marT="46876" marB="46876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Проектные критерии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93751" marR="93751" marT="46876" marB="468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Планируемые работы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3751" marR="93751" marT="46876" marB="468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Эксперименты для верификации</a:t>
                      </a:r>
                      <a:r>
                        <a:rPr lang="ru-RU" sz="1400" baseline="0" dirty="0" smtClean="0"/>
                        <a:t> моделей и разработки критериев</a:t>
                      </a:r>
                      <a:endParaRPr lang="ru-RU" sz="1400" dirty="0"/>
                    </a:p>
                  </a:txBody>
                  <a:tcPr marL="93751" marR="93751" marT="46876" marB="46876" anchor="ctr"/>
                </a:tc>
              </a:tr>
              <a:tr h="46875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НДС</a:t>
                      </a:r>
                      <a:endParaRPr lang="ru-RU" sz="1200" dirty="0"/>
                    </a:p>
                  </a:txBody>
                  <a:tcPr marL="93751" marR="93751" marT="46876" marB="468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marL="93751" marR="93751" marT="46876" marB="468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marL="93751" marR="93751" marT="46876" marB="468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адаптация модели и критериев для условий хранения</a:t>
                      </a:r>
                      <a:endParaRPr lang="ru-RU" sz="1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93751" marR="93751" marT="46876" marB="46876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АО</a:t>
                      </a:r>
                      <a:r>
                        <a:rPr lang="ru-RU" sz="1200" baseline="0" dirty="0" smtClean="0"/>
                        <a:t> «ГНЦ </a:t>
                      </a:r>
                      <a:r>
                        <a:rPr lang="ru-RU" sz="1200" dirty="0" smtClean="0"/>
                        <a:t>НИИАР» в рамках </a:t>
                      </a:r>
                      <a:r>
                        <a:rPr lang="en-US" sz="1200" dirty="0" smtClean="0"/>
                        <a:t>[1]</a:t>
                      </a:r>
                      <a:endParaRPr lang="ru-RU" sz="1200" dirty="0"/>
                    </a:p>
                  </a:txBody>
                  <a:tcPr marL="93751" marR="93751" marT="46876" marB="46876" anchor="ctr"/>
                </a:tc>
              </a:tr>
              <a:tr h="55364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Давление газа в оболочке</a:t>
                      </a:r>
                      <a:endParaRPr lang="ru-RU" sz="1200" dirty="0"/>
                    </a:p>
                  </a:txBody>
                  <a:tcPr marL="93751" marR="93751" marT="46876" marB="468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marL="93751" marR="93751" marT="46876" marB="4687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+</a:t>
                      </a:r>
                    </a:p>
                  </a:txBody>
                  <a:tcPr marL="93751" marR="93751" marT="46876" marB="4687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адаптация модели и критерия для условий хранения</a:t>
                      </a:r>
                    </a:p>
                  </a:txBody>
                  <a:tcPr marL="93751" marR="93751" marT="46876" marB="46876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АО</a:t>
                      </a:r>
                      <a:r>
                        <a:rPr lang="ru-RU" sz="1200" baseline="0" dirty="0" smtClean="0"/>
                        <a:t> «ГНЦ </a:t>
                      </a:r>
                      <a:r>
                        <a:rPr lang="ru-RU" sz="1200" dirty="0" smtClean="0"/>
                        <a:t>НИИАР» в рамках </a:t>
                      </a:r>
                      <a:r>
                        <a:rPr lang="en-US" sz="1200" dirty="0" smtClean="0"/>
                        <a:t>[1]</a:t>
                      </a:r>
                      <a:endParaRPr lang="ru-RU" sz="1200" dirty="0"/>
                    </a:p>
                  </a:txBody>
                  <a:tcPr marL="93751" marR="93751" marT="46876" marB="46876" anchor="ctr"/>
                </a:tc>
              </a:tr>
              <a:tr h="52242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Ползучесть</a:t>
                      </a:r>
                    </a:p>
                  </a:txBody>
                  <a:tcPr marL="93751" marR="93751" marT="46876" marB="468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marL="93751" marR="93751" marT="46876" marB="4687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+</a:t>
                      </a:r>
                    </a:p>
                  </a:txBody>
                  <a:tcPr marL="93751" marR="93751" marT="46876" marB="468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адаптация модели и критерия для условий хранения</a:t>
                      </a:r>
                      <a:endParaRPr lang="ru-RU" sz="1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93751" marR="93751" marT="46876" marB="46876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НИЦ</a:t>
                      </a:r>
                      <a:r>
                        <a:rPr lang="ru-RU" sz="1200" baseline="0" dirty="0" smtClean="0"/>
                        <a:t> «КИ» в рамках </a:t>
                      </a:r>
                      <a:r>
                        <a:rPr lang="en-US" sz="1200" baseline="0" dirty="0" smtClean="0"/>
                        <a:t>[2]</a:t>
                      </a:r>
                      <a:endParaRPr lang="ru-RU" sz="1200" dirty="0"/>
                    </a:p>
                  </a:txBody>
                  <a:tcPr marL="93751" marR="93751" marT="46876" marB="46876" anchor="ctr"/>
                </a:tc>
              </a:tr>
              <a:tr h="65625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Переориентация</a:t>
                      </a:r>
                    </a:p>
                    <a:p>
                      <a:r>
                        <a:rPr lang="ru-RU" sz="1200" dirty="0" smtClean="0"/>
                        <a:t>гидридов</a:t>
                      </a:r>
                    </a:p>
                  </a:txBody>
                  <a:tcPr marL="93751" marR="93751" marT="46876" marB="468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-</a:t>
                      </a:r>
                      <a:endParaRPr lang="ru-RU" sz="1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93751" marR="93751" marT="46876" marB="468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-</a:t>
                      </a:r>
                      <a:endParaRPr lang="ru-RU" sz="1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93751" marR="93751" marT="46876" marB="468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разработка модели и критерия</a:t>
                      </a:r>
                      <a:endParaRPr lang="ru-RU" sz="1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93751" marR="93751" marT="46876" marB="46876" anchor="ctr"/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dirty="0" smtClean="0"/>
                        <a:t>НИЦ</a:t>
                      </a:r>
                      <a:r>
                        <a:rPr lang="ru-RU" sz="1200" baseline="0" dirty="0" smtClean="0"/>
                        <a:t> «КИ» в рамках </a:t>
                      </a:r>
                      <a:r>
                        <a:rPr lang="en-US" sz="1200" baseline="0" dirty="0" smtClean="0"/>
                        <a:t>[2] </a:t>
                      </a:r>
                      <a:endParaRPr lang="ru-RU" sz="1200" baseline="0" dirty="0" smtClean="0"/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АО «ВНИИНМ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» </a:t>
                      </a:r>
                      <a:endParaRPr lang="ru-RU" sz="1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93751" marR="93751" marT="46876" marB="46876" anchor="ctr"/>
                </a:tc>
              </a:tr>
              <a:tr h="46875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ЗГР</a:t>
                      </a:r>
                      <a:endParaRPr lang="ru-RU" sz="1200" dirty="0"/>
                    </a:p>
                  </a:txBody>
                  <a:tcPr marL="93751" marR="93751" marT="46876" marB="468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-</a:t>
                      </a:r>
                      <a:endParaRPr lang="ru-RU" sz="1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93751" marR="93751" marT="46876" marB="468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-</a:t>
                      </a:r>
                      <a:endParaRPr lang="ru-RU" sz="14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93751" marR="93751" marT="46876" marB="468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разработка критерия</a:t>
                      </a:r>
                      <a:endParaRPr lang="ru-RU" sz="12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93751" marR="93751" marT="46876" marB="4687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АО «ВНИИНМ» и АО</a:t>
                      </a:r>
                      <a:r>
                        <a:rPr lang="ru-RU" sz="12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«ГНЦ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НИИАР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» </a:t>
                      </a:r>
                      <a:endParaRPr lang="ru-RU" sz="12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93751" marR="93751" marT="46876" marB="46876" anchor="ctr"/>
                </a:tc>
              </a:tr>
              <a:tr h="59055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Длительная коррозия</a:t>
                      </a:r>
                      <a:endParaRPr lang="ru-RU" sz="1200" dirty="0"/>
                    </a:p>
                  </a:txBody>
                  <a:tcPr marL="93751" marR="93751" marT="46876" marB="468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</a:t>
                      </a:r>
                      <a:endParaRPr lang="ru-RU" sz="1400" dirty="0"/>
                    </a:p>
                  </a:txBody>
                  <a:tcPr marL="93751" marR="93751" marT="46876" marB="4687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+</a:t>
                      </a:r>
                    </a:p>
                  </a:txBody>
                  <a:tcPr marL="93751" marR="93751" marT="46876" marB="4687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адаптация модели и критерия для условий хранения</a:t>
                      </a:r>
                    </a:p>
                  </a:txBody>
                  <a:tcPr marL="93751" marR="93751" marT="46876" marB="46876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АО</a:t>
                      </a:r>
                      <a:r>
                        <a:rPr lang="ru-RU" sz="1200" baseline="0" dirty="0" smtClean="0"/>
                        <a:t> «ГНЦ </a:t>
                      </a:r>
                      <a:r>
                        <a:rPr lang="ru-RU" sz="1200" dirty="0" smtClean="0"/>
                        <a:t>НИИАР» в рамках </a:t>
                      </a:r>
                      <a:r>
                        <a:rPr lang="en-US" sz="1200" dirty="0" smtClean="0"/>
                        <a:t>[1]</a:t>
                      </a:r>
                      <a:endParaRPr lang="ru-RU" sz="1200" dirty="0"/>
                    </a:p>
                  </a:txBody>
                  <a:tcPr marL="93751" marR="93751" marT="46876" marB="46876" anchor="ctr"/>
                </a:tc>
              </a:tr>
              <a:tr h="55364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КРН</a:t>
                      </a:r>
                    </a:p>
                  </a:txBody>
                  <a:tcPr marL="93751" marR="93751" marT="46876" marB="4687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-</a:t>
                      </a:r>
                    </a:p>
                  </a:txBody>
                  <a:tcPr marL="93751" marR="93751" marT="46876" marB="4687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+</a:t>
                      </a:r>
                    </a:p>
                  </a:txBody>
                  <a:tcPr marL="93751" marR="93751" marT="46876" marB="4687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адаптация критерия для условий хранения</a:t>
                      </a:r>
                    </a:p>
                  </a:txBody>
                  <a:tcPr marL="93751" marR="93751" marT="46876" marB="46876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Литературные</a:t>
                      </a:r>
                      <a:r>
                        <a:rPr lang="ru-RU" sz="1200" baseline="0" dirty="0" smtClean="0"/>
                        <a:t> источники</a:t>
                      </a:r>
                      <a:endParaRPr lang="ru-RU" sz="1200" dirty="0"/>
                    </a:p>
                  </a:txBody>
                  <a:tcPr marL="93751" marR="93751" marT="46876" marB="46876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614450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0-tub-ru.yandex.net/i?id=2dc4b1d9a083850836b4b8254e2d5b1f-45-144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050" y="115888"/>
            <a:ext cx="5397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948083" y="6448580"/>
            <a:ext cx="679317" cy="3778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822073" y="-1"/>
            <a:ext cx="6321677" cy="9391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b="1" kern="0" dirty="0">
              <a:solidFill>
                <a:srgbClr val="003274"/>
              </a:solidFill>
              <a:latin typeface="Arial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013795" y="0"/>
            <a:ext cx="7120913" cy="939184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2400" kern="1200" dirty="0">
                <a:solidFill>
                  <a:srgbClr val="003274"/>
                </a:solidFill>
                <a:latin typeface="Calibri" pitchFamily="34" charset="0"/>
              </a:rPr>
              <a:t>Испытания российских материалов в </a:t>
            </a:r>
            <a:r>
              <a:rPr lang="ru-RU" sz="2400" kern="1200" dirty="0" smtClean="0">
                <a:solidFill>
                  <a:srgbClr val="003274"/>
                </a:solidFill>
                <a:latin typeface="Calibri" pitchFamily="34" charset="0"/>
              </a:rPr>
              <a:t>                        «</a:t>
            </a:r>
            <a:r>
              <a:rPr lang="ru-RU" sz="2400" kern="1200" dirty="0" err="1">
                <a:solidFill>
                  <a:srgbClr val="003274"/>
                </a:solidFill>
                <a:latin typeface="Calibri" pitchFamily="34" charset="0"/>
              </a:rPr>
              <a:t>Халден</a:t>
            </a:r>
            <a:r>
              <a:rPr lang="ru-RU" sz="2400" kern="1200" dirty="0">
                <a:solidFill>
                  <a:srgbClr val="003274"/>
                </a:solidFill>
                <a:latin typeface="Calibri" pitchFamily="34" charset="0"/>
              </a:rPr>
              <a:t>-реактор проекте»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130046"/>
              </p:ext>
            </p:extLst>
          </p:nvPr>
        </p:nvGraphicFramePr>
        <p:xfrm>
          <a:off x="273052" y="1064172"/>
          <a:ext cx="9359680" cy="46960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4865"/>
                <a:gridCol w="3452649"/>
                <a:gridCol w="2286000"/>
                <a:gridCol w="977462"/>
                <a:gridCol w="2238704"/>
              </a:tblGrid>
              <a:tr h="52893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п/п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Объект испытаний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577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Цель испытаний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577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Сроки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577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Результаты</a:t>
                      </a:r>
                    </a:p>
                    <a:p>
                      <a:pPr marL="0" indent="0" algn="ctr" defTabSz="9577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испытаний</a:t>
                      </a:r>
                    </a:p>
                  </a:txBody>
                  <a:tcPr marL="68580" marR="68580" marT="0" marB="0" anchor="ctr"/>
                </a:tc>
              </a:tr>
              <a:tr h="528933">
                <a:tc>
                  <a:txBody>
                    <a:bodyPr/>
                    <a:lstStyle/>
                    <a:p>
                      <a:pPr marL="0" indent="0" algn="ctr" defTabSz="9577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а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) топливо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с увеличенным размером зерна (~25 мкм);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б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) штатное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топливо ВВЭР;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в) штатное 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уран-</a:t>
                      </a:r>
                      <a:r>
                        <a:rPr lang="ru-RU" sz="1300" dirty="0" err="1">
                          <a:effectLst/>
                          <a:latin typeface="Times New Roman"/>
                          <a:ea typeface="Times New Roman"/>
                        </a:rPr>
                        <a:t>гадолинивое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 топливо реактора ВВЭР-1000.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Обогащение до 10%.по U</a:t>
                      </a:r>
                      <a:r>
                        <a:rPr lang="en-US" sz="1300" baseline="30000" dirty="0">
                          <a:effectLst/>
                          <a:latin typeface="Times New Roman"/>
                          <a:ea typeface="Times New Roman"/>
                        </a:rPr>
                        <a:t>235</a:t>
                      </a:r>
                      <a:endParaRPr lang="ru-RU" sz="1300" baseline="30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0" indent="0" algn="just" defTabSz="9577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Сравнение с топливом PWR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 defTabSz="9577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2006- 2014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 defTabSz="9577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Достигнуто выгорание ~ 25 </a:t>
                      </a:r>
                      <a:r>
                        <a:rPr lang="ru-RU" sz="1300" kern="1200" dirty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МВт.сут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/кг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U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. </a:t>
                      </a:r>
                    </a:p>
                    <a:p>
                      <a:pPr marL="0" indent="0" algn="just" defTabSz="9577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Проведены послереакторные исследования.</a:t>
                      </a:r>
                    </a:p>
                  </a:txBody>
                  <a:tcPr marL="68580" marR="68580" marT="0" marB="0"/>
                </a:tc>
              </a:tr>
              <a:tr h="528933">
                <a:tc>
                  <a:txBody>
                    <a:bodyPr/>
                    <a:lstStyle/>
                    <a:p>
                      <a:pPr marL="0" indent="0" algn="ctr" defTabSz="9577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Сплавы Э110 и Э635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0" indent="0" algn="just" defTabSz="9577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Сравнительные коррозионные испытания (Zry-4, </a:t>
                      </a:r>
                      <a:r>
                        <a:rPr lang="en-US" sz="1300" kern="1200" dirty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Zry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-2, 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ZIRLO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, 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M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4, 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M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5, Э110, Э635)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 defTabSz="9577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1999-2009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 defTabSz="9577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Достигнуто 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выгорание ~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50 </a:t>
                      </a:r>
                      <a:r>
                        <a:rPr lang="ru-RU" sz="1300" kern="1200" dirty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МВт.сут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/кг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U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. Существенных отличий между аналогичными сплавами не отмечено.</a:t>
                      </a:r>
                    </a:p>
                  </a:txBody>
                  <a:tcPr marL="68580" marR="68580" marT="0" marB="0"/>
                </a:tc>
              </a:tr>
              <a:tr h="528933">
                <a:tc>
                  <a:txBody>
                    <a:bodyPr/>
                    <a:lstStyle/>
                    <a:p>
                      <a:pPr marL="0" indent="0" algn="ctr" defTabSz="9577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Сплавы Э110 опт., Э110М, Э125опт., Э635М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0" indent="0" algn="just" defTabSz="9577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Сравнительные коррозионные испытания сплавов в условиях PW</a:t>
                      </a:r>
                      <a:r>
                        <a:rPr lang="en-US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R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 defTabSz="9577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2010- 2016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 defTabSz="9577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Испытания закончены.</a:t>
                      </a:r>
                    </a:p>
                    <a:p>
                      <a:pPr marL="0" indent="0" algn="just" defTabSz="9577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Результат положительный. </a:t>
                      </a:r>
                    </a:p>
                  </a:txBody>
                  <a:tcPr marL="68580" marR="68580" marT="0" marB="0"/>
                </a:tc>
              </a:tr>
              <a:tr h="528933">
                <a:tc>
                  <a:txBody>
                    <a:bodyPr/>
                    <a:lstStyle/>
                    <a:p>
                      <a:pPr marL="0" indent="0" algn="ctr" defTabSz="9577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4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Сплав Э110 опт. на основе губки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0" indent="0" algn="just" defTabSz="9577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Испытания на «</a:t>
                      </a:r>
                      <a:r>
                        <a:rPr lang="ru-RU" sz="1300" kern="1200" dirty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Lift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300" kern="1200" dirty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off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 defTabSz="9577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2014-201</a:t>
                      </a:r>
                      <a:r>
                        <a:rPr lang="ru-RU" sz="1300" kern="120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 defTabSz="9577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Испытания завершены. Отчет получен.</a:t>
                      </a:r>
                    </a:p>
                  </a:txBody>
                  <a:tcPr marL="68580" marR="68580" marT="0" marB="0"/>
                </a:tc>
              </a:tr>
              <a:tr h="528933">
                <a:tc>
                  <a:txBody>
                    <a:bodyPr/>
                    <a:lstStyle/>
                    <a:p>
                      <a:pPr marL="0" indent="0" algn="ctr" defTabSz="9577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5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Дожигания топлива ВВЭР с 50 </a:t>
                      </a:r>
                      <a:r>
                        <a:rPr lang="ru-RU" sz="1300" dirty="0" err="1">
                          <a:effectLst/>
                          <a:latin typeface="Times New Roman"/>
                          <a:ea typeface="Times New Roman"/>
                        </a:rPr>
                        <a:t>МВт.сут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/кг</a:t>
                      </a:r>
                      <a:r>
                        <a:rPr lang="en-US" sz="1300" dirty="0">
                          <a:effectLst/>
                          <a:latin typeface="Times New Roman"/>
                          <a:ea typeface="Times New Roman"/>
                        </a:rPr>
                        <a:t>U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 до 72 </a:t>
                      </a:r>
                      <a:r>
                        <a:rPr lang="ru-RU" sz="1300" dirty="0" err="1">
                          <a:effectLst/>
                          <a:latin typeface="Times New Roman"/>
                          <a:ea typeface="Times New Roman"/>
                        </a:rPr>
                        <a:t>МВт.сут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/кг</a:t>
                      </a:r>
                      <a:r>
                        <a:rPr lang="en-US" sz="1300" dirty="0">
                          <a:effectLst/>
                          <a:latin typeface="Times New Roman"/>
                          <a:ea typeface="Times New Roman"/>
                        </a:rPr>
                        <a:t>U</a:t>
                      </a: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pPr marL="0" indent="0" algn="just" defTabSz="9577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С последующим испытанием </a:t>
                      </a:r>
                      <a:r>
                        <a:rPr lang="ru-RU" sz="13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твэла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в режиме 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LOCA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+ </a:t>
                      </a:r>
                      <a:r>
                        <a:rPr lang="ru-RU" sz="1300" kern="1200" dirty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твэла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в режиме скачка мощности или </a:t>
                      </a:r>
                      <a:r>
                        <a:rPr lang="ru-RU" sz="1300" kern="1200" dirty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газовыделение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 defTabSz="9577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2015-2018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just" defTabSz="9577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В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настоящее время д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остигнуто 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выгорание 68 </a:t>
                      </a:r>
                      <a:r>
                        <a:rPr lang="ru-RU" sz="1300" kern="1200" dirty="0" err="1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МВт.сут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/кг</a:t>
                      </a:r>
                      <a:r>
                        <a:rPr lang="en-US" sz="13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U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. 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716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0-tub-ru.yandex.net/i?id=2dc4b1d9a083850836b4b8254e2d5b1f-45-144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050" y="115888"/>
            <a:ext cx="5397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948083" y="6448580"/>
            <a:ext cx="679317" cy="3778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822073" y="-1"/>
            <a:ext cx="6321677" cy="9391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b="1" kern="0" dirty="0">
              <a:solidFill>
                <a:srgbClr val="003274"/>
              </a:solidFill>
              <a:latin typeface="Arial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013795" y="0"/>
            <a:ext cx="7120913" cy="939184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2400" kern="1200" dirty="0">
                <a:solidFill>
                  <a:srgbClr val="003274"/>
                </a:solidFill>
                <a:latin typeface="Calibri" pitchFamily="34" charset="0"/>
              </a:rPr>
              <a:t>Испытания </a:t>
            </a:r>
            <a:r>
              <a:rPr lang="ru-RU" sz="2400" kern="1200" dirty="0" smtClean="0">
                <a:solidFill>
                  <a:srgbClr val="003274"/>
                </a:solidFill>
                <a:latin typeface="Calibri" pitchFamily="34" charset="0"/>
              </a:rPr>
              <a:t>твэлов в </a:t>
            </a:r>
            <a:r>
              <a:rPr lang="ru-RU" sz="2400" kern="1200" dirty="0" err="1" smtClean="0">
                <a:solidFill>
                  <a:srgbClr val="003274"/>
                </a:solidFill>
                <a:latin typeface="Calibri" pitchFamily="34" charset="0"/>
              </a:rPr>
              <a:t>Студсвике</a:t>
            </a:r>
            <a:endParaRPr lang="ru-RU" sz="2400" kern="1200" dirty="0">
              <a:solidFill>
                <a:srgbClr val="003274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3050" y="1048406"/>
            <a:ext cx="9430626" cy="140313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spcBef>
                <a:spcPts val="300"/>
              </a:spcBef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Обоснование работоспособности материала оболочки </a:t>
            </a:r>
            <a:r>
              <a:rPr lang="ru-RU" sz="1500" b="1" dirty="0" err="1">
                <a:latin typeface="Times New Roman" pitchFamily="18" charset="0"/>
                <a:cs typeface="Times New Roman" pitchFamily="18" charset="0"/>
              </a:rPr>
              <a:t>твэла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ТВС-КВАДРАТ для АЭС «</a:t>
            </a:r>
            <a:r>
              <a:rPr lang="en-US" sz="1500" b="1" dirty="0" err="1">
                <a:latin typeface="Times New Roman" pitchFamily="18" charset="0"/>
                <a:cs typeface="Times New Roman" pitchFamily="18" charset="0"/>
              </a:rPr>
              <a:t>Ringhals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pPr marL="268288" lvl="0" algn="ctr">
              <a:spcBef>
                <a:spcPts val="300"/>
              </a:spcBef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Исследования по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коррозионной стойкости, прочностных характеристик и сопротивления формоизменению под облучением в условиях реактора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PWR (неразрушающие и разрушающие исследования)</a:t>
            </a:r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pPr marL="268288" lvl="0" algn="ctr">
              <a:spcBef>
                <a:spcPts val="300"/>
              </a:spcBef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работ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будут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использованы в рамках лицензирования  ТВС-К за рубежом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(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США, Швеция, Финляндия)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273049" y="2612050"/>
            <a:ext cx="9430627" cy="3719610"/>
            <a:chOff x="273049" y="2336145"/>
            <a:chExt cx="9430627" cy="371961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73049" y="2336146"/>
              <a:ext cx="4267422" cy="943084"/>
            </a:xfrm>
            <a:prstGeom prst="rect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>
                <a:spcBef>
                  <a:spcPts val="300"/>
                </a:spcBef>
              </a:pP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Оболочки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твэлов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из состава ТВС-К 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с АЭС «</a:t>
              </a:r>
              <a:r>
                <a:rPr lang="en-US" sz="1400" dirty="0" err="1">
                  <a:latin typeface="Times New Roman" pitchFamily="18" charset="0"/>
                  <a:cs typeface="Times New Roman" pitchFamily="18" charset="0"/>
                </a:rPr>
                <a:t>Ringhals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», отработавших 3 топливных кампании до выгорания 39,6-43,3 МВт·сут/кг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399701" y="2336145"/>
              <a:ext cx="4303975" cy="943084"/>
            </a:xfrm>
            <a:prstGeom prst="rect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>
                <a:spcBef>
                  <a:spcPts val="300"/>
                </a:spcBef>
              </a:pP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Экспериментальные оболочки твэлов из сплавов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в 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составе сборки IFA-728 в петле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Халден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реактора в течение 900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эфф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сут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. до выгорания 41–43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МВт∙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сут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кгU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73050" y="3279230"/>
              <a:ext cx="4267421" cy="2776525"/>
            </a:xfrm>
            <a:prstGeom prst="rect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 algn="just"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Измерена 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длина каждой оболочки</a:t>
              </a:r>
              <a:r>
                <a:rPr lang="en-US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Проведена 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визуальная инспекция</a:t>
              </a:r>
            </a:p>
            <a:p>
              <a:pPr marL="285750" indent="-285750" algn="just"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Проведен 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прокол оболочек с определением количества и состава газа под оболочкой</a:t>
              </a:r>
            </a:p>
            <a:p>
              <a:pPr marL="285750" indent="-285750" algn="just"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Проведено 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гамма-сканирование оболочек твэлов с определением распределения продуктов деления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just"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Измерена 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толщина оксидной пленки на внешней поверхности</a:t>
              </a:r>
            </a:p>
            <a:p>
              <a:pPr marL="285750" indent="-285750" algn="just"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Измерен 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зазор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топливо/оболочка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394036" y="3279230"/>
              <a:ext cx="4267421" cy="2776525"/>
            </a:xfrm>
            <a:prstGeom prst="rect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 algn="just">
                <a:spcBef>
                  <a:spcPts val="300"/>
                </a:spcBef>
                <a:buFont typeface="Arial" pitchFamily="34" charset="0"/>
                <a:buChar char="•"/>
              </a:pP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Проведено СЭМ исследование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оболочек: 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68288" algn="just">
                <a:spcBef>
                  <a:spcPts val="300"/>
                </a:spcBef>
              </a:pP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- изучена морфология оксидной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пленки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68288" algn="just">
                <a:spcBef>
                  <a:spcPts val="300"/>
                </a:spcBef>
              </a:pP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получено 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распределение </a:t>
              </a:r>
              <a:r>
                <a:rPr lang="ru-RU" sz="1400" dirty="0" err="1">
                  <a:latin typeface="Times New Roman" pitchFamily="18" charset="0"/>
                  <a:cs typeface="Times New Roman" pitchFamily="18" charset="0"/>
                </a:rPr>
                <a:t>гидридной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 фазы в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металле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marL="268288" algn="just">
                <a:spcBef>
                  <a:spcPts val="300"/>
                </a:spcBef>
                <a:tabLst>
                  <a:tab pos="361950" algn="l"/>
                  <a:tab pos="449263" algn="l"/>
                </a:tabLst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- определен 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элементный состав металла и оксидной пленки</a:t>
              </a:r>
            </a:p>
            <a:p>
              <a:pPr marL="268288" algn="just">
                <a:spcBef>
                  <a:spcPts val="300"/>
                </a:spcBef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- проводятся </a:t>
              </a:r>
              <a:r>
                <a:rPr lang="ru-RU" sz="1400" dirty="0">
                  <a:latin typeface="Times New Roman" pitchFamily="18" charset="0"/>
                  <a:cs typeface="Times New Roman" pitchFamily="18" charset="0"/>
                </a:rPr>
                <a:t>ТЭМ исследования подготовленных образцов, а также СЭМ исследования 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оболочек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 descr="C:\Users\YuIMironov\Documents\Презентации\3D ИТОГ\Квадрат\Квадрат вертикаль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0" t="1690" r="44404" b="2873"/>
          <a:stretch/>
        </p:blipFill>
        <p:spPr bwMode="auto">
          <a:xfrm>
            <a:off x="4637298" y="2729239"/>
            <a:ext cx="756738" cy="360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67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0-tub-ru.yandex.net/i?id=2dc4b1d9a083850836b4b8254e2d5b1f-45-144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050" y="115888"/>
            <a:ext cx="5397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948083" y="6448580"/>
            <a:ext cx="679317" cy="3778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983998" y="-1"/>
            <a:ext cx="6321677" cy="9391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srgbClr val="003274"/>
                </a:solidFill>
                <a:latin typeface="Calibri" pitchFamily="34" charset="0"/>
              </a:rPr>
              <a:t>Основные цели развития ядерного топлива с учетом  «Стратегии-2018» ГК «</a:t>
            </a:r>
            <a:r>
              <a:rPr lang="ru-RU" sz="2400" dirty="0" err="1" smtClean="0">
                <a:solidFill>
                  <a:srgbClr val="003274"/>
                </a:solidFill>
                <a:latin typeface="Calibri" pitchFamily="34" charset="0"/>
              </a:rPr>
              <a:t>Росатом</a:t>
            </a:r>
            <a:r>
              <a:rPr lang="ru-RU" sz="2400" dirty="0" smtClean="0">
                <a:solidFill>
                  <a:srgbClr val="003274"/>
                </a:solidFill>
                <a:latin typeface="Calibri" pitchFamily="34" charset="0"/>
              </a:rPr>
              <a:t>»</a:t>
            </a:r>
            <a:endParaRPr lang="ru-RU" sz="2400" b="1" kern="0" dirty="0">
              <a:solidFill>
                <a:srgbClr val="003274"/>
              </a:solidFill>
              <a:latin typeface="Arial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150940"/>
              </p:ext>
            </p:extLst>
          </p:nvPr>
        </p:nvGraphicFramePr>
        <p:xfrm>
          <a:off x="508000" y="1363716"/>
          <a:ext cx="9126538" cy="484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3729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5888"/>
            <a:ext cx="7323083" cy="846137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2000" kern="1200" dirty="0" smtClean="0">
                <a:solidFill>
                  <a:srgbClr val="003274"/>
                </a:solidFill>
                <a:latin typeface="Calibri" pitchFamily="34" charset="0"/>
              </a:rPr>
              <a:t>Сотрудничество с исследовательским центром </a:t>
            </a:r>
            <a:r>
              <a:rPr lang="ru-RU" sz="2000" kern="1200" dirty="0" err="1" smtClean="0">
                <a:solidFill>
                  <a:srgbClr val="003274"/>
                </a:solidFill>
                <a:latin typeface="Calibri" pitchFamily="34" charset="0"/>
              </a:rPr>
              <a:t>Ржеж</a:t>
            </a:r>
            <a:endParaRPr lang="ru-RU" sz="2000" kern="1200" dirty="0">
              <a:solidFill>
                <a:srgbClr val="003274"/>
              </a:solidFill>
              <a:latin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F6D13-493C-4FDA-BB93-E2E9EC6EE558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pic>
        <p:nvPicPr>
          <p:cNvPr id="5" name="Picture 2" descr="http://im0-tub-ru.yandex.net/i?id=2dc4b1d9a083850836b4b8254e2d5b1f-45-144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050" y="115888"/>
            <a:ext cx="5397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08000" y="1125537"/>
            <a:ext cx="9126538" cy="5267379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Соглашение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сотрудничестве в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планировании, подготовке и проведении реакторных и послереакторных исследований в экспериментальных установках CVR, направленных на изучение свойств топливных композиций и конструкционных материалов, обоснование эксплуатационных характеристик и подтверждение выполнения новых видов конструкционных материалов, разработанных ТВЭЛ</a:t>
            </a:r>
          </a:p>
          <a:p>
            <a:pPr>
              <a:buFont typeface="Wingdings" pitchFamily="2" charset="2"/>
              <a:buChar char="q"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исследований:</a:t>
            </a:r>
            <a:endParaRPr lang="ru-RU" sz="15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Коррозионные испытания конструкционных материалов образцов из сплавов на основе циркония, никеля, стальных и других разрабатываемых сплавов.</a:t>
            </a:r>
          </a:p>
          <a:p>
            <a:pPr lvl="0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Испытания в различных водно-химических режимах, имитирующих условия эксплуатации в реакторах различного типа.</a:t>
            </a:r>
          </a:p>
          <a:p>
            <a:pPr lvl="0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Исследование свойств и обоснование эксплуатационных характеристик перспективных видов топлива и конструкционных материалов.</a:t>
            </a:r>
          </a:p>
          <a:p>
            <a:pPr lvl="0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Исследование усталостных характеристик, ползучести и механические испытания облученных и необлученных изделий из сплавов системы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Zr-Nb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типа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инконель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сталей и других разрабатываемых материалов, в условиях сложного напряженного состояния (под внутренним давлением и осевым растяжениям).</a:t>
            </a:r>
          </a:p>
          <a:p>
            <a:pPr lvl="0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Исследование поведения (коррозия, гидрирование) материалов без облучения и под воздействием облучения.</a:t>
            </a:r>
          </a:p>
          <a:p>
            <a:pPr lvl="0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расчетов напряжений методом конечных элементов, моделирование сложно-напряженного состояния.</a:t>
            </a:r>
          </a:p>
          <a:p>
            <a:pPr lvl="0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Эксперименты по сухому хранению – микроструктурные исследования, переориентация гидридов и замедленное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гидрированное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растрескивание необлученных образцов.</a:t>
            </a:r>
          </a:p>
          <a:p>
            <a:pPr lvl="0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Облучение в условиях </a:t>
            </a:r>
            <a:r>
              <a:rPr lang="ru-RU" sz="15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свехкритической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endParaRPr lang="ru-RU" sz="15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197718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0-tub-ru.yandex.net/i?id=2dc4b1d9a083850836b4b8254e2d5b1f-45-144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050" y="115888"/>
            <a:ext cx="5397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948083" y="6448580"/>
            <a:ext cx="679317" cy="3778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822073" y="-1"/>
            <a:ext cx="6321677" cy="9391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b="1" kern="0" dirty="0">
              <a:solidFill>
                <a:srgbClr val="003274"/>
              </a:solidFill>
              <a:latin typeface="Arial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013795" y="0"/>
            <a:ext cx="7120913" cy="939184"/>
          </a:xfrm>
        </p:spPr>
        <p:txBody>
          <a:bodyPr/>
          <a:lstStyle/>
          <a:p>
            <a:pPr lvl="0" algn="ctr">
              <a:lnSpc>
                <a:spcPct val="80000"/>
              </a:lnSpc>
              <a:defRPr/>
            </a:pPr>
            <a:r>
              <a:rPr lang="ru-RU" sz="2400" kern="1200" dirty="0" smtClean="0">
                <a:solidFill>
                  <a:srgbClr val="003274"/>
                </a:solidFill>
                <a:latin typeface="Calibri" pitchFamily="34" charset="0"/>
              </a:rPr>
              <a:t>Заключение</a:t>
            </a:r>
            <a:endParaRPr lang="ru-RU" sz="2400" kern="1200" dirty="0">
              <a:solidFill>
                <a:srgbClr val="003274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051" y="987233"/>
            <a:ext cx="9445984" cy="536850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1450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Необходимость подтверждения технических характеристик топлива ВВЭР новых проектов требует актуализации Программы послереакторных исследований  на среднесрочную перспективу до  2025 </a:t>
            </a:r>
            <a:r>
              <a:rPr lang="ru-RU" sz="1450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года </a:t>
            </a:r>
            <a:endParaRPr lang="ru-RU" sz="1450" dirty="0" smtClean="0">
              <a:solidFill>
                <a:srgbClr val="003274">
                  <a:lumMod val="75000"/>
                </a:srgbClr>
              </a:solidFill>
              <a:latin typeface="Times New Roman"/>
              <a:ea typeface="Times New Roman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450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Задачи, поставленные в рамках Программы реакторных испытаний, выполнены практически в полном объеме, учитывая особую направленность ее реализации на внедрение топлива ВВЭР-1000 с утоненной топливной оболочкой и топливной таблеткой без центрального отверстия (ТВСА-12 для АЭС «</a:t>
            </a:r>
            <a:r>
              <a:rPr lang="ru-RU" sz="1450" dirty="0" err="1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Козлодуй</a:t>
            </a:r>
            <a:r>
              <a:rPr lang="ru-RU" sz="1450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», ТВСА-Т.mod.2 для АЭС «Темелин, ТВС-КВАДРАТ</a:t>
            </a:r>
            <a:r>
              <a:rPr lang="ru-RU" sz="1450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)                                                                            </a:t>
            </a:r>
            <a:endParaRPr lang="ru-RU" sz="1450" dirty="0" smtClean="0">
              <a:solidFill>
                <a:srgbClr val="003274">
                  <a:lumMod val="75000"/>
                </a:srgbClr>
              </a:solidFill>
              <a:latin typeface="Times New Roman"/>
              <a:ea typeface="Times New Roman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450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Для обеспечения современных требований  Заказчиков ядерного топлива АО «ТВЭЛ» планирует проведение дополнительных исследований и реакторных экспериментов в рамках новой программы реакторных </a:t>
            </a:r>
            <a:r>
              <a:rPr lang="ru-RU" sz="1450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испытаний</a:t>
            </a:r>
            <a:endParaRPr lang="ru-RU" sz="1450" dirty="0" smtClean="0">
              <a:solidFill>
                <a:srgbClr val="003274">
                  <a:lumMod val="75000"/>
                </a:srgbClr>
              </a:solidFill>
              <a:latin typeface="Times New Roman"/>
              <a:ea typeface="Times New Roman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450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Ввиду закрытия реактора в </a:t>
            </a:r>
            <a:r>
              <a:rPr lang="ru-RU" sz="1450" dirty="0" err="1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Халдене</a:t>
            </a:r>
            <a:r>
              <a:rPr lang="ru-RU" sz="1450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 необходимо предусмотреть проведение незавершенных экспериментов и исследований в других ядерных исследовательских </a:t>
            </a:r>
            <a:r>
              <a:rPr lang="ru-RU" sz="1450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центрах</a:t>
            </a:r>
            <a:endParaRPr lang="ru-RU" sz="1450" dirty="0" smtClean="0">
              <a:solidFill>
                <a:srgbClr val="003274">
                  <a:lumMod val="75000"/>
                </a:srgbClr>
              </a:solidFill>
              <a:latin typeface="Times New Roman"/>
              <a:ea typeface="Times New Roman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450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В обеспечение сопровождения топлива ТВС-КВАДРАТ для АЭС «</a:t>
            </a:r>
            <a:r>
              <a:rPr lang="ru-RU" sz="1450" dirty="0" err="1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Ringhals</a:t>
            </a:r>
            <a:r>
              <a:rPr lang="ru-RU" sz="1450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» и других зарубежных Заказчиков АО «ТВЭЛ» продолжит комплекс </a:t>
            </a:r>
            <a:r>
              <a:rPr lang="ru-RU" sz="1450" dirty="0" err="1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послереакторных</a:t>
            </a:r>
            <a:r>
              <a:rPr lang="ru-RU" sz="1450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 исследований </a:t>
            </a:r>
            <a:r>
              <a:rPr lang="ru-RU" sz="1450" dirty="0" err="1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твэлов</a:t>
            </a:r>
            <a:r>
              <a:rPr lang="ru-RU" sz="1450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 </a:t>
            </a:r>
            <a:r>
              <a:rPr lang="ru-RU" sz="1450" dirty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ТВС-К </a:t>
            </a:r>
            <a:r>
              <a:rPr lang="ru-RU" sz="1450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для </a:t>
            </a:r>
            <a:r>
              <a:rPr lang="ru-RU" sz="1450" dirty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расчетных обоснований </a:t>
            </a:r>
            <a:r>
              <a:rPr lang="ru-RU" sz="1450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топлива</a:t>
            </a:r>
            <a:endParaRPr lang="ru-RU" sz="1450" dirty="0" smtClean="0">
              <a:solidFill>
                <a:srgbClr val="003274">
                  <a:lumMod val="75000"/>
                </a:srgbClr>
              </a:solidFill>
              <a:latin typeface="Times New Roman"/>
              <a:ea typeface="Times New Roman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450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Для </a:t>
            </a:r>
            <a:r>
              <a:rPr lang="ru-RU" sz="1450" dirty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безусловного </a:t>
            </a:r>
            <a:r>
              <a:rPr lang="ru-RU" sz="1450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обеспечения требований  Заказчиков </a:t>
            </a:r>
            <a:r>
              <a:rPr lang="ru-RU" sz="1450" dirty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при поставке топлива в </a:t>
            </a:r>
            <a:r>
              <a:rPr lang="ru-RU" sz="1450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страны, </a:t>
            </a:r>
            <a:r>
              <a:rPr lang="ru-RU" sz="1450" dirty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ориентированные на технологию «сухого» хранения </a:t>
            </a:r>
            <a:r>
              <a:rPr lang="ru-RU" sz="1450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ОТВС, АО «ТВЭЛ» продолжит работы по верификации и аттестации соответствующих расчетных кодов с использованием </a:t>
            </a:r>
            <a:r>
              <a:rPr lang="ru-RU" sz="1450" dirty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материаловедческой базы исследовательских научных </a:t>
            </a:r>
            <a:r>
              <a:rPr lang="ru-RU" sz="1450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центров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1450" dirty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 </a:t>
            </a:r>
            <a:r>
              <a:rPr lang="ru-RU" sz="1450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АО «ТВЭЛ» продолжит выполнение комплекса реакторных экспериментов, моделирование  и развитие расчетных кодов в обоснование работоспособности  создаваемого толерантного </a:t>
            </a:r>
            <a:r>
              <a:rPr lang="ru-RU" sz="1450" dirty="0" smtClean="0">
                <a:solidFill>
                  <a:srgbClr val="003274">
                    <a:lumMod val="75000"/>
                  </a:srgbClr>
                </a:solidFill>
                <a:latin typeface="Times New Roman"/>
                <a:ea typeface="Times New Roman"/>
              </a:rPr>
              <a:t>топлива</a:t>
            </a:r>
            <a:endParaRPr lang="ru-RU" sz="1450" dirty="0" smtClean="0">
              <a:solidFill>
                <a:srgbClr val="003274">
                  <a:lumMod val="75000"/>
                </a:srgbClr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514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F6D13-493C-4FDA-BB93-E2E9EC6EE558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6883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0-tub-ru.yandex.net/i?id=2dc4b1d9a083850836b4b8254e2d5b1f-45-144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050" y="115888"/>
            <a:ext cx="5397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948083" y="6448580"/>
            <a:ext cx="679317" cy="3778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983998" y="-1"/>
            <a:ext cx="7060072" cy="9391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srgbClr val="003274"/>
                </a:solidFill>
                <a:latin typeface="Calibri" pitchFamily="34" charset="0"/>
              </a:rPr>
              <a:t>Актуальные задачи для АО «ТВЭЛ» </a:t>
            </a:r>
            <a:r>
              <a:rPr lang="ru-RU" sz="2400" dirty="0">
                <a:solidFill>
                  <a:srgbClr val="003274"/>
                </a:solidFill>
                <a:latin typeface="Calibri" pitchFamily="34" charset="0"/>
              </a:rPr>
              <a:t>как российского Поставщика </a:t>
            </a:r>
            <a:r>
              <a:rPr lang="ru-RU" sz="2400" dirty="0" smtClean="0">
                <a:solidFill>
                  <a:srgbClr val="003274"/>
                </a:solidFill>
                <a:latin typeface="Calibri" pitchFamily="34" charset="0"/>
              </a:rPr>
              <a:t>ядерного топлива</a:t>
            </a:r>
            <a:endParaRPr lang="ru-RU" sz="2400" b="1" kern="0" dirty="0">
              <a:solidFill>
                <a:srgbClr val="003274"/>
              </a:solidFill>
              <a:latin typeface="Arial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3689409"/>
              </p:ext>
            </p:extLst>
          </p:nvPr>
        </p:nvGraphicFramePr>
        <p:xfrm>
          <a:off x="508000" y="1125537"/>
          <a:ext cx="9126538" cy="5341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2787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0-tub-ru.yandex.net/i?id=2dc4b1d9a083850836b4b8254e2d5b1f-45-144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050" y="115888"/>
            <a:ext cx="5397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948083" y="6448580"/>
            <a:ext cx="679317" cy="3778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983996" y="115888"/>
            <a:ext cx="7166091" cy="904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3274"/>
                </a:solidFill>
                <a:latin typeface="Calibri" pitchFamily="34" charset="0"/>
              </a:rPr>
              <a:t>Реализация НИОКР </a:t>
            </a:r>
            <a:r>
              <a:rPr lang="ru-RU" sz="2400" b="1" dirty="0" smtClean="0">
                <a:solidFill>
                  <a:srgbClr val="003274"/>
                </a:solidFill>
                <a:latin typeface="Calibri" pitchFamily="34" charset="0"/>
              </a:rPr>
              <a:t>по совершенствованию</a:t>
            </a:r>
            <a:r>
              <a:rPr lang="en-US" sz="2400" b="1" dirty="0" smtClean="0">
                <a:solidFill>
                  <a:srgbClr val="003274"/>
                </a:solidFill>
                <a:latin typeface="Calibri" pitchFamily="34" charset="0"/>
              </a:rPr>
              <a:t> </a:t>
            </a:r>
            <a:r>
              <a:rPr lang="ru-RU" sz="2400" b="1" dirty="0" smtClean="0">
                <a:solidFill>
                  <a:srgbClr val="003274"/>
                </a:solidFill>
                <a:latin typeface="Calibri" pitchFamily="34" charset="0"/>
              </a:rPr>
              <a:t>и разработке нового Я</a:t>
            </a:r>
            <a:r>
              <a:rPr lang="en-US" sz="2400" b="1" dirty="0" smtClean="0">
                <a:solidFill>
                  <a:srgbClr val="003274"/>
                </a:solidFill>
                <a:latin typeface="Calibri" pitchFamily="34" charset="0"/>
              </a:rPr>
              <a:t>T</a:t>
            </a:r>
            <a:endParaRPr lang="ru-RU" sz="2400" b="1" dirty="0">
              <a:solidFill>
                <a:srgbClr val="003274"/>
              </a:solidFill>
              <a:latin typeface="Calibri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0892" y="1072531"/>
            <a:ext cx="8143873" cy="5447539"/>
          </a:xfr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 indent="76200">
              <a:spcBef>
                <a:spcPts val="4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700" dirty="0" smtClean="0"/>
              <a:t>  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</a:rPr>
              <a:t>Технология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</a:rPr>
              <a:t>ВВЭР и </a:t>
            </a:r>
            <a:r>
              <a:rPr lang="en-US" sz="1700" b="1" dirty="0" smtClean="0">
                <a:solidFill>
                  <a:schemeClr val="tx2">
                    <a:lumMod val="75000"/>
                  </a:schemeClr>
                </a:solidFill>
              </a:rPr>
              <a:t>PWR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spcBef>
                <a:spcPts val="400"/>
              </a:spcBef>
              <a:spcAft>
                <a:spcPts val="400"/>
              </a:spcAft>
            </a:pP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Совершенствование ЯТ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базе TBCA и 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ТВС-2М для АЭС с ВВЭР-1000 в обеспечение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эксплуатации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в 18-ти месячных топливных циклах на мощности до 107% 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ном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Обоснование и внедрение TBCA-T.mod.2 с увеличенной загрузкой урана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Внедрение ТВСА-12 на АЭС «Козлодуй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Разработка конструкции универсальной сборки ТВС-2МТ для блоков ВВЭР-1000 и ВВЭР-1200 АЭС «</a:t>
            </a:r>
            <a:r>
              <a:rPr lang="ru-RU" sz="1700" dirty="0" err="1">
                <a:solidFill>
                  <a:schemeClr val="tx2">
                    <a:lumMod val="75000"/>
                  </a:schemeClr>
                </a:solidFill>
              </a:rPr>
              <a:t>Тяньвань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» </a:t>
            </a:r>
            <a:endParaRPr lang="ru-RU" sz="17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spcBef>
                <a:spcPts val="400"/>
              </a:spcBef>
              <a:spcAft>
                <a:spcPts val="400"/>
              </a:spcAft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Обоснование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и внедрение </a:t>
            </a:r>
            <a:r>
              <a:rPr lang="ru-RU" sz="1700" dirty="0" err="1" smtClean="0">
                <a:solidFill>
                  <a:schemeClr val="tx2">
                    <a:lumMod val="75000"/>
                  </a:schemeClr>
                </a:solidFill>
              </a:rPr>
              <a:t>антидебризного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фильтра второго поколения (АДФ-2)</a:t>
            </a:r>
          </a:p>
          <a:p>
            <a:pPr lvl="0">
              <a:spcBef>
                <a:spcPts val="400"/>
              </a:spcBef>
              <a:spcAft>
                <a:spcPts val="400"/>
              </a:spcAft>
            </a:pP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Обоснование безопасности перехода АЭС-2006 с 4-х годичного топливного цикла на 18-ти месячный топливный цикл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Совершенствование топлива для  проектов - ВВЭР-1200 и ВВЭР-ТОИ, в том числе обоснование ТВС с </a:t>
            </a:r>
            <a:r>
              <a:rPr lang="ru-RU" sz="1700" dirty="0" err="1">
                <a:solidFill>
                  <a:schemeClr val="tx2">
                    <a:lumMod val="75000"/>
                  </a:schemeClr>
                </a:solidFill>
              </a:rPr>
              <a:t>твэлами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 без крепления в опорной плите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Совершенствование конструкций ТВС с использованием перемешивающих решеток, позволяющих повысить запас до кризиса теплоотдачи и повысить мощность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Обоснование длительного «сухого» хранения отработавшего ядерного топлива</a:t>
            </a:r>
          </a:p>
          <a:p>
            <a:pPr marL="0" lvl="0" indent="0">
              <a:buNone/>
            </a:pPr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765" y="1306512"/>
            <a:ext cx="1311965" cy="496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36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0-tub-ru.yandex.net/i?id=2dc4b1d9a083850836b4b8254e2d5b1f-45-144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050" y="115888"/>
            <a:ext cx="5397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948083" y="6448580"/>
            <a:ext cx="679317" cy="3778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983996" y="115888"/>
            <a:ext cx="7166091" cy="904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3274"/>
                </a:solidFill>
                <a:latin typeface="Calibri" pitchFamily="34" charset="0"/>
              </a:rPr>
              <a:t>Реализация НИОКР </a:t>
            </a:r>
            <a:r>
              <a:rPr lang="ru-RU" sz="2400" b="1" dirty="0" smtClean="0">
                <a:solidFill>
                  <a:srgbClr val="003274"/>
                </a:solidFill>
                <a:latin typeface="Calibri" pitchFamily="34" charset="0"/>
              </a:rPr>
              <a:t>по совершенствованию</a:t>
            </a:r>
            <a:r>
              <a:rPr lang="en-US" sz="2400" b="1" dirty="0" smtClean="0">
                <a:solidFill>
                  <a:srgbClr val="003274"/>
                </a:solidFill>
                <a:latin typeface="Calibri" pitchFamily="34" charset="0"/>
              </a:rPr>
              <a:t> </a:t>
            </a:r>
            <a:r>
              <a:rPr lang="ru-RU" sz="2400" b="1" dirty="0" smtClean="0">
                <a:solidFill>
                  <a:srgbClr val="003274"/>
                </a:solidFill>
                <a:latin typeface="Calibri" pitchFamily="34" charset="0"/>
              </a:rPr>
              <a:t>и разработке нового Я</a:t>
            </a:r>
            <a:r>
              <a:rPr lang="en-US" sz="2400" b="1" dirty="0" smtClean="0">
                <a:solidFill>
                  <a:srgbClr val="003274"/>
                </a:solidFill>
                <a:latin typeface="Calibri" pitchFamily="34" charset="0"/>
              </a:rPr>
              <a:t>T</a:t>
            </a:r>
            <a:endParaRPr lang="ru-RU" sz="2400" b="1" dirty="0">
              <a:solidFill>
                <a:srgbClr val="003274"/>
              </a:solidFill>
              <a:latin typeface="Calibri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31009" y="1020417"/>
            <a:ext cx="6793945" cy="5500549"/>
          </a:xfrm>
        </p:spPr>
        <p:txBody>
          <a:bodyPr>
            <a:normAutofit lnSpcReduction="10000"/>
          </a:bodyPr>
          <a:lstStyle/>
          <a:p>
            <a:pPr marL="357188" lvl="0" indent="-17145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b="1" dirty="0" smtClean="0"/>
              <a:t>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</a:rPr>
              <a:t>Технология ВВЭР и </a:t>
            </a:r>
            <a:r>
              <a:rPr lang="en-US" sz="1700" b="1" dirty="0" smtClean="0">
                <a:solidFill>
                  <a:schemeClr val="tx2">
                    <a:lumMod val="75000"/>
                  </a:schemeClr>
                </a:solidFill>
              </a:rPr>
              <a:t>PWR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Обоснование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опытно-промышленной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эксплуатации ТВС-2М с РЕМИКС-топливом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Р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азработка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проекта стационарного 18-месячного топливного цикла на базе ТВС-4 с топливом из регенерата урана с учетом изотопного состава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сырья</a:t>
            </a:r>
            <a:endParaRPr lang="ru-RU" sz="17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Разработка и внедрение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ТВС-К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для АЭС с реакторами 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</a:rPr>
              <a:t>PWR</a:t>
            </a:r>
            <a:endParaRPr lang="ru-RU" sz="17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Внедрение на Кольской АЭС  топлива третьего поколения РК-3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Разработка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обосновывающих материалов для внедрения </a:t>
            </a:r>
            <a:r>
              <a:rPr lang="ru-RU" sz="1700" dirty="0" err="1">
                <a:solidFill>
                  <a:schemeClr val="tx2">
                    <a:lumMod val="75000"/>
                  </a:schemeClr>
                </a:solidFill>
              </a:rPr>
              <a:t>бесчехловой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 рабочей кассеты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РК-3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+ на АЭС «</a:t>
            </a:r>
            <a:r>
              <a:rPr lang="ru-RU" sz="1700" dirty="0" err="1">
                <a:solidFill>
                  <a:schemeClr val="tx2">
                    <a:lumMod val="75000"/>
                  </a:schemeClr>
                </a:solidFill>
              </a:rPr>
              <a:t>Дукованы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Выполнение реакторных испытаний и комплекса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работ по постановке на ОПЭ трех комбинированных ТВС-2М с </a:t>
            </a:r>
            <a:r>
              <a:rPr lang="ru-RU" sz="1700" dirty="0" err="1">
                <a:solidFill>
                  <a:schemeClr val="tx2">
                    <a:lumMod val="75000"/>
                  </a:schemeClr>
                </a:solidFill>
              </a:rPr>
              <a:t>твэлами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 «толерантного» типа на одном из блоков Ростовской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АЭС</a:t>
            </a:r>
            <a:endParaRPr lang="ru-RU" sz="17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Реакторные испытания в обоснование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работоспособности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твэлов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современной конструкции в проектах ТВСА-12 для АЭС «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Козлодуй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», ТВС-КВАДРАТ, ТВСА-Т.mod.2 для АЭС «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Темелин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endParaRPr lang="ru-RU" dirty="0"/>
          </a:p>
        </p:txBody>
      </p:sp>
      <p:pic>
        <p:nvPicPr>
          <p:cNvPr id="1032" name="Picture 8" descr="\\gk.rosatom.local\TVEL_DFS\Папка обмена\TEMP\Вагина\3D ИТОГ\440 3\440 3 верт разрез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3" t="2269" r="49065" b="1776"/>
          <a:stretch/>
        </p:blipFill>
        <p:spPr bwMode="auto">
          <a:xfrm>
            <a:off x="8710448" y="981002"/>
            <a:ext cx="796159" cy="527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\\gk.rosatom.local\TVEL_DFS\Папка обмена\TEMP\Вагина\3D ИТОГ\Квадрат\Квадрат вертикаль разрез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9" t="1300" r="44003" b="1802"/>
          <a:stretch/>
        </p:blipFill>
        <p:spPr bwMode="auto">
          <a:xfrm>
            <a:off x="273050" y="906517"/>
            <a:ext cx="1174532" cy="535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47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0-tub-ru.yandex.net/i?id=2dc4b1d9a083850836b4b8254e2d5b1f-45-144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050" y="115888"/>
            <a:ext cx="5397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948083" y="6448580"/>
            <a:ext cx="679317" cy="3778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983996" y="115888"/>
            <a:ext cx="7166091" cy="904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3274"/>
                </a:solidFill>
                <a:latin typeface="Calibri" pitchFamily="34" charset="0"/>
              </a:rPr>
              <a:t>Реализация НИОКР </a:t>
            </a:r>
            <a:r>
              <a:rPr lang="ru-RU" sz="2400" b="1" dirty="0" smtClean="0">
                <a:solidFill>
                  <a:srgbClr val="003274"/>
                </a:solidFill>
                <a:latin typeface="Calibri" pitchFamily="34" charset="0"/>
              </a:rPr>
              <a:t>по совершенствованию</a:t>
            </a:r>
            <a:r>
              <a:rPr lang="en-US" sz="2400" b="1" dirty="0" smtClean="0">
                <a:solidFill>
                  <a:srgbClr val="003274"/>
                </a:solidFill>
                <a:latin typeface="Calibri" pitchFamily="34" charset="0"/>
              </a:rPr>
              <a:t> </a:t>
            </a:r>
            <a:r>
              <a:rPr lang="ru-RU" sz="2400" b="1" dirty="0" smtClean="0">
                <a:solidFill>
                  <a:srgbClr val="003274"/>
                </a:solidFill>
                <a:latin typeface="Calibri" pitchFamily="34" charset="0"/>
              </a:rPr>
              <a:t>и разработке нового Я</a:t>
            </a:r>
            <a:r>
              <a:rPr lang="en-US" sz="2400" b="1" dirty="0" smtClean="0">
                <a:solidFill>
                  <a:srgbClr val="003274"/>
                </a:solidFill>
                <a:latin typeface="Calibri" pitchFamily="34" charset="0"/>
              </a:rPr>
              <a:t>T</a:t>
            </a:r>
            <a:endParaRPr lang="ru-RU" sz="2400" b="1" dirty="0">
              <a:solidFill>
                <a:srgbClr val="003274"/>
              </a:solidFill>
              <a:latin typeface="Calibri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47241" y="1019065"/>
            <a:ext cx="6099557" cy="2994956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pPr marL="450850" lvl="0" indent="-185738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</a:rPr>
              <a:t>Технология реакторов на быстрых нейтронах</a:t>
            </a:r>
            <a:endParaRPr lang="ru-RU" sz="1700" b="1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Разработка  ТВС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БН-600 с оболочками </a:t>
            </a:r>
            <a:r>
              <a:rPr lang="ru-RU" sz="1700" dirty="0" err="1" smtClean="0">
                <a:solidFill>
                  <a:schemeClr val="tx2">
                    <a:lumMod val="75000"/>
                  </a:schemeClr>
                </a:solidFill>
              </a:rPr>
              <a:t>твэлов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из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стали ЭК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164</a:t>
            </a:r>
          </a:p>
          <a:p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Разработка ПЭЛ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СУЗ БН-600 с материалом заглушек из стали ЭК164 в рамках проведения работ по переводу активной зоны реактора БН-600 на кампанию 592 </a:t>
            </a:r>
            <a:r>
              <a:rPr lang="ru-RU" sz="1700" dirty="0" err="1">
                <a:solidFill>
                  <a:schemeClr val="tx2">
                    <a:lumMod val="75000"/>
                  </a:schemeClr>
                </a:solidFill>
              </a:rPr>
              <a:t>эфф.сут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lvl="0"/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Разработка </a:t>
            </a:r>
            <a:r>
              <a:rPr lang="ru-RU" sz="1700" dirty="0" err="1" smtClean="0">
                <a:solidFill>
                  <a:schemeClr val="tx2">
                    <a:lumMod val="75000"/>
                  </a:schemeClr>
                </a:solidFill>
              </a:rPr>
              <a:t>твэл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и ТВС для активной зоны реактора БН-600 с кампанией 800 </a:t>
            </a:r>
            <a:r>
              <a:rPr lang="ru-RU" sz="1700" dirty="0" err="1">
                <a:solidFill>
                  <a:schemeClr val="tx2">
                    <a:lumMod val="75000"/>
                  </a:schemeClr>
                </a:solidFill>
              </a:rPr>
              <a:t>эфф.сут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lvl="0"/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Испытания </a:t>
            </a:r>
            <a:r>
              <a:rPr lang="ru-RU" sz="1700" dirty="0" err="1">
                <a:solidFill>
                  <a:schemeClr val="tx2">
                    <a:lumMod val="75000"/>
                  </a:schemeClr>
                </a:solidFill>
              </a:rPr>
              <a:t>прототипных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2">
                    <a:lumMod val="75000"/>
                  </a:schemeClr>
                </a:solidFill>
              </a:rPr>
              <a:t>твэлов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 БН-1200 и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БРЕСТ-ОД-</a:t>
            </a: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</a:rPr>
              <a:t>300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в ЭТВС с полной загрузкой СНУП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топливом</a:t>
            </a:r>
            <a:endParaRPr lang="ru-RU" sz="17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spcBef>
                <a:spcPts val="400"/>
              </a:spcBef>
              <a:spcAft>
                <a:spcPts val="400"/>
              </a:spcAft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Объект 1"/>
          <p:cNvSpPr txBox="1">
            <a:spLocks/>
          </p:cNvSpPr>
          <p:nvPr/>
        </p:nvSpPr>
        <p:spPr bwMode="auto">
          <a:xfrm>
            <a:off x="542925" y="4365695"/>
            <a:ext cx="5682894" cy="20218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188913" indent="-188913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85738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6"/>
              </a:buBlip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1216025" indent="-2809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6"/>
              </a:buBlip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743075" indent="-2381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70113" indent="-23812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650303" indent="-23942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6pPr>
            <a:lvl7pPr marL="3129153" indent="-23942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7pPr>
            <a:lvl8pPr marL="3608005" indent="-23942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8pPr>
            <a:lvl9pPr marL="4086855" indent="-23942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0850" indent="-185738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b="1" kern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700" b="1" kern="0" dirty="0" smtClean="0">
                <a:solidFill>
                  <a:schemeClr val="tx2">
                    <a:lumMod val="75000"/>
                  </a:schemeClr>
                </a:solidFill>
              </a:rPr>
              <a:t>Толерантное топливо</a:t>
            </a:r>
          </a:p>
          <a:p>
            <a:pPr lvl="0"/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Исследование и разработка технологии изготовления герметизированных </a:t>
            </a:r>
            <a:r>
              <a:rPr lang="ru-RU" sz="1700" dirty="0" err="1" smtClean="0">
                <a:solidFill>
                  <a:schemeClr val="tx2">
                    <a:lumMod val="75000"/>
                  </a:schemeClr>
                </a:solidFill>
              </a:rPr>
              <a:t>твэлов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 нового поколения на основе </a:t>
            </a:r>
            <a:r>
              <a:rPr lang="en-US" sz="1700" dirty="0" err="1" smtClean="0">
                <a:solidFill>
                  <a:schemeClr val="tx2">
                    <a:lumMod val="75000"/>
                  </a:schemeClr>
                </a:solidFill>
              </a:rPr>
              <a:t>SiC</a:t>
            </a:r>
            <a:endParaRPr lang="ru-RU" sz="17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sz="1700" kern="0" dirty="0">
                <a:solidFill>
                  <a:schemeClr val="tx2">
                    <a:lumMod val="75000"/>
                  </a:schemeClr>
                </a:solidFill>
              </a:rPr>
              <a:t>И</a:t>
            </a:r>
            <a:r>
              <a:rPr lang="ru-RU" sz="1700" kern="0" dirty="0" smtClean="0">
                <a:solidFill>
                  <a:schemeClr val="tx2">
                    <a:lumMod val="75000"/>
                  </a:schemeClr>
                </a:solidFill>
              </a:rPr>
              <a:t>спытания  ЭТВС  в реакторе МИР</a:t>
            </a:r>
            <a:endParaRPr lang="ru-RU" sz="1700" kern="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FontTx/>
              <a:buNone/>
            </a:pPr>
            <a:endParaRPr lang="ru-RU" kern="0" dirty="0" smtClean="0"/>
          </a:p>
          <a:p>
            <a:endParaRPr lang="ru-RU" kern="0" dirty="0" smtClean="0"/>
          </a:p>
          <a:p>
            <a:endParaRPr lang="ru-RU" kern="0" dirty="0" smtClean="0"/>
          </a:p>
          <a:p>
            <a:endParaRPr lang="ru-RU" kern="0" dirty="0"/>
          </a:p>
        </p:txBody>
      </p:sp>
      <p:pic>
        <p:nvPicPr>
          <p:cNvPr id="10" name="Рисунок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8" r="10216" b="6961"/>
          <a:stretch>
            <a:fillRect/>
          </a:stretch>
        </p:blipFill>
        <p:spPr bwMode="auto">
          <a:xfrm>
            <a:off x="6620051" y="4361206"/>
            <a:ext cx="3060071" cy="202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55" y="1020417"/>
            <a:ext cx="1773258" cy="299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595" b="89979" l="1716" r="99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48908" y="3190436"/>
            <a:ext cx="4706455" cy="164716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8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0-tub-ru.yandex.net/i?id=2dc4b1d9a083850836b4b8254e2d5b1f-45-144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050" y="115888"/>
            <a:ext cx="5397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948083" y="6448580"/>
            <a:ext cx="679317" cy="3778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983996" y="115888"/>
            <a:ext cx="7166091" cy="904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3274"/>
                </a:solidFill>
                <a:latin typeface="Calibri" pitchFamily="34" charset="0"/>
              </a:rPr>
              <a:t>Реализация НИОКР </a:t>
            </a:r>
            <a:r>
              <a:rPr lang="ru-RU" sz="2400" b="1" dirty="0" smtClean="0">
                <a:solidFill>
                  <a:srgbClr val="003274"/>
                </a:solidFill>
                <a:latin typeface="Calibri" pitchFamily="34" charset="0"/>
              </a:rPr>
              <a:t>по совершенствованию</a:t>
            </a:r>
            <a:r>
              <a:rPr lang="en-US" sz="2400" b="1" dirty="0" smtClean="0">
                <a:solidFill>
                  <a:srgbClr val="003274"/>
                </a:solidFill>
                <a:latin typeface="Calibri" pitchFamily="34" charset="0"/>
              </a:rPr>
              <a:t> </a:t>
            </a:r>
            <a:r>
              <a:rPr lang="ru-RU" sz="2400" b="1" dirty="0" smtClean="0">
                <a:solidFill>
                  <a:srgbClr val="003274"/>
                </a:solidFill>
                <a:latin typeface="Calibri" pitchFamily="34" charset="0"/>
              </a:rPr>
              <a:t>и разработке нового Я</a:t>
            </a:r>
            <a:r>
              <a:rPr lang="en-US" sz="2400" b="1" dirty="0" smtClean="0">
                <a:solidFill>
                  <a:srgbClr val="003274"/>
                </a:solidFill>
                <a:latin typeface="Calibri" pitchFamily="34" charset="0"/>
              </a:rPr>
              <a:t>T</a:t>
            </a:r>
            <a:endParaRPr lang="ru-RU" sz="2400" b="1" dirty="0">
              <a:solidFill>
                <a:srgbClr val="003274"/>
              </a:solidFill>
              <a:latin typeface="Calibri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73051" y="1020417"/>
            <a:ext cx="7144625" cy="5632631"/>
          </a:xfrm>
        </p:spPr>
        <p:txBody>
          <a:bodyPr>
            <a:normAutofit fontScale="85000" lnSpcReduction="10000"/>
          </a:bodyPr>
          <a:lstStyle/>
          <a:p>
            <a:pPr marL="449263" lvl="0" indent="-268288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Совершенствование 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</a:rPr>
              <a:t>конструкционных и топливных материалов </a:t>
            </a:r>
            <a:endParaRPr lang="ru-RU" sz="19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900" dirty="0" err="1">
                <a:solidFill>
                  <a:schemeClr val="tx2">
                    <a:lumMod val="75000"/>
                  </a:schemeClr>
                </a:solidFill>
              </a:rPr>
              <a:t>Послереакторные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 исследования ТВС-2М с </a:t>
            </a:r>
            <a:r>
              <a:rPr lang="ru-RU" sz="1900" dirty="0" err="1">
                <a:solidFill>
                  <a:schemeClr val="tx2">
                    <a:lumMod val="75000"/>
                  </a:schemeClr>
                </a:solidFill>
              </a:rPr>
              <a:t>твэлами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 с оболочками из новых циркониевых сплавов Э110М, Э125 и Э635, которая </a:t>
            </a:r>
            <a:r>
              <a:rPr lang="ru-RU" sz="1900" dirty="0" err="1">
                <a:solidFill>
                  <a:schemeClr val="tx2">
                    <a:lumMod val="75000"/>
                  </a:schemeClr>
                </a:solidFill>
              </a:rPr>
              <a:t>эксплуатаировалась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 в реакторе энергоблока №2 </a:t>
            </a:r>
            <a:r>
              <a:rPr lang="ru-RU" sz="1900" dirty="0" err="1">
                <a:solidFill>
                  <a:schemeClr val="tx2">
                    <a:lumMod val="75000"/>
                  </a:schemeClr>
                </a:solidFill>
              </a:rPr>
              <a:t>Балаковской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 АЭС 3 топливных кампании</a:t>
            </a:r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Усовершенствование оболочек из хромоникелевых сплавов (типа 42ХНМ) с целью уменьшения их склонности к высокотемпературному </a:t>
            </a:r>
            <a:r>
              <a:rPr lang="ru-RU" sz="1900" dirty="0" err="1">
                <a:solidFill>
                  <a:schemeClr val="tx2">
                    <a:lumMod val="75000"/>
                  </a:schemeClr>
                </a:solidFill>
              </a:rPr>
              <a:t>охрупчиванию</a:t>
            </a:r>
            <a:endParaRPr lang="ru-RU" sz="19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Реакторные испытания  новых типов оболочечных труб  </a:t>
            </a:r>
            <a:r>
              <a:rPr lang="ru-RU" sz="1900" dirty="0" err="1">
                <a:solidFill>
                  <a:schemeClr val="tx2">
                    <a:lumMod val="75000"/>
                  </a:schemeClr>
                </a:solidFill>
              </a:rPr>
              <a:t>твэлов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 ТВС для реакторов на быстрых нейтронах из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биметалла</a:t>
            </a:r>
            <a:endParaRPr lang="en-US" sz="19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Подготовка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к испытаниям ДУО-стали и ванадиевых сплавов в БОР-60</a:t>
            </a:r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Реакторные испытания материаловедческой сборки для достижения дозы 120 сна на ЭП823 и ДУО-сталях</a:t>
            </a:r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Испытания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твэлов ТВС-К с оболочками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из Э110М, Э110о.ч.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скачок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мощности</a:t>
            </a:r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Послереакторные исследования и реакторные испытания  конструкционных и топливных  материалов в исследовательских центрах 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</a:rPr>
              <a:t>IFE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2">
                    <a:lumMod val="75000"/>
                  </a:schemeClr>
                </a:solidFill>
              </a:rPr>
              <a:t>Halden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900" dirty="0" err="1">
                <a:solidFill>
                  <a:schemeClr val="tx2">
                    <a:lumMod val="75000"/>
                  </a:schemeClr>
                </a:solidFill>
              </a:rPr>
              <a:t>Studsvik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</a:rPr>
              <a:t>ÚJV </a:t>
            </a:r>
            <a:r>
              <a:rPr lang="en-US" sz="1900" dirty="0" err="1">
                <a:solidFill>
                  <a:schemeClr val="tx2">
                    <a:lumMod val="75000"/>
                  </a:schemeClr>
                </a:solidFill>
              </a:rPr>
              <a:t>Řež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</a:rPr>
              <a:t>, a. s.</a:t>
            </a:r>
            <a:endParaRPr lang="ru-RU" sz="1900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>
              <a:buNone/>
            </a:pPr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endParaRPr lang="ru-RU" dirty="0"/>
          </a:p>
        </p:txBody>
      </p:sp>
      <p:pic>
        <p:nvPicPr>
          <p:cNvPr id="10" name="Picture 24" descr="D:\Users\Шолин\Презентации\_Рисунки\Перемешивающая решетка (Прогонка) 10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5694" y="3718591"/>
            <a:ext cx="1583123" cy="90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D:\Шолин\Презентации\_Рисунки\Дистанционирующая решетка 5.tif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7834091" y="2902080"/>
            <a:ext cx="1421570" cy="81651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404" y="4626720"/>
            <a:ext cx="303256" cy="172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543" y="839316"/>
            <a:ext cx="2253200" cy="225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087" y="4763043"/>
            <a:ext cx="646112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612" y="1184688"/>
            <a:ext cx="274440" cy="492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62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3714340" y="1356221"/>
            <a:ext cx="2621768" cy="1347568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Скругленный прямоугольник 22"/>
          <p:cNvSpPr/>
          <p:nvPr/>
        </p:nvSpPr>
        <p:spPr>
          <a:xfrm>
            <a:off x="121151" y="1356221"/>
            <a:ext cx="2621768" cy="1347568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Скругленный прямоугольник 21"/>
          <p:cNvSpPr/>
          <p:nvPr/>
        </p:nvSpPr>
        <p:spPr>
          <a:xfrm>
            <a:off x="3739337" y="4598950"/>
            <a:ext cx="2621768" cy="1431269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87313" marR="0" lvl="0" indent="-87313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srgbClr val="003274">
                    <a:lumMod val="75000"/>
                  </a:srgbClr>
                </a:solidFill>
              </a:rPr>
              <a:t>  Послереакторные </a:t>
            </a:r>
            <a:r>
              <a:rPr lang="ru-RU" sz="1400" kern="0" dirty="0">
                <a:solidFill>
                  <a:srgbClr val="003274">
                    <a:lumMod val="75000"/>
                  </a:srgbClr>
                </a:solidFill>
              </a:rPr>
              <a:t>исследования </a:t>
            </a:r>
            <a:endParaRPr lang="ru-RU" sz="1400" kern="0" dirty="0" smtClean="0">
              <a:solidFill>
                <a:srgbClr val="003274">
                  <a:lumMod val="75000"/>
                </a:srgbClr>
              </a:solidFill>
            </a:endParaRPr>
          </a:p>
          <a:p>
            <a:pPr marL="87313" marR="0" lvl="0" indent="-87313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srgbClr val="003274">
                    <a:lumMod val="75000"/>
                  </a:srgbClr>
                </a:solidFill>
              </a:rPr>
              <a:t>состояния </a:t>
            </a:r>
          </a:p>
          <a:p>
            <a:pPr marL="87313" marR="0" lvl="0" indent="-87313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srgbClr val="003274">
                    <a:lumMod val="75000"/>
                  </a:srgbClr>
                </a:solidFill>
              </a:rPr>
              <a:t>конструкционных </a:t>
            </a:r>
            <a:r>
              <a:rPr lang="ru-RU" sz="1400" kern="0" dirty="0">
                <a:solidFill>
                  <a:srgbClr val="003274">
                    <a:lumMod val="75000"/>
                  </a:srgbClr>
                </a:solidFill>
              </a:rPr>
              <a:t>материалов </a:t>
            </a:r>
          </a:p>
        </p:txBody>
      </p:sp>
      <p:pic>
        <p:nvPicPr>
          <p:cNvPr id="7" name="Picture 2" descr="http://im0-tub-ru.yandex.net/i?id=2dc4b1d9a083850836b4b8254e2d5b1f-45-144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050" y="115888"/>
            <a:ext cx="5397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948083" y="6448580"/>
            <a:ext cx="679317" cy="3778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983996" y="115888"/>
            <a:ext cx="7166091" cy="904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3274"/>
                </a:solidFill>
                <a:latin typeface="Calibri" pitchFamily="34" charset="0"/>
              </a:rPr>
              <a:t>Взаимодействие с ядерными научно-исследовательскими центрами</a:t>
            </a:r>
            <a:endParaRPr lang="ru-RU" sz="2400" b="1" dirty="0">
              <a:solidFill>
                <a:srgbClr val="003274"/>
              </a:solidFill>
              <a:latin typeface="Calibri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73050" y="1061547"/>
            <a:ext cx="8079409" cy="5288515"/>
          </a:xfrm>
        </p:spPr>
        <p:txBody>
          <a:bodyPr>
            <a:normAutofit/>
          </a:bodyPr>
          <a:lstStyle/>
          <a:p>
            <a:pPr lvl="0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endParaRPr lang="ru-RU" dirty="0"/>
          </a:p>
          <a:p>
            <a:pPr marL="0" lvl="0" indent="0">
              <a:buNone/>
            </a:pPr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pPr algn="just"/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81585" y="4591159"/>
            <a:ext cx="2621768" cy="1431269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75174557"/>
              </p:ext>
            </p:extLst>
          </p:nvPr>
        </p:nvGraphicFramePr>
        <p:xfrm>
          <a:off x="273050" y="1020417"/>
          <a:ext cx="5942220" cy="5254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1" name="Скругленный прямоугольник 4"/>
          <p:cNvSpPr/>
          <p:nvPr/>
        </p:nvSpPr>
        <p:spPr>
          <a:xfrm>
            <a:off x="216413" y="4622599"/>
            <a:ext cx="1825221" cy="10105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Исследования и испытания 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конструкционных и топливных 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материалов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74221" y="1061547"/>
            <a:ext cx="3082158" cy="4960881"/>
          </a:xfrm>
          <a:prstGeom prst="rect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74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500" dirty="0" err="1" smtClean="0">
                <a:solidFill>
                  <a:schemeClr val="tx2">
                    <a:lumMod val="75000"/>
                  </a:schemeClr>
                </a:solidFill>
              </a:rPr>
              <a:t>Валидация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процессов проектирования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лицензирования российского топлива в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национальных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надзорных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органах</a:t>
            </a:r>
            <a:endParaRPr lang="ru-RU" sz="15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Выполнение исследований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свойств и характеристик конструкционных и топливных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материалов</a:t>
            </a:r>
            <a:endParaRPr lang="ru-RU" sz="15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Изучение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обоснование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безопасности поведения твэлов ТВС новых конструкций в условиях </a:t>
            </a: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RIA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LOCA</a:t>
            </a:r>
            <a:endParaRPr lang="ru-RU" sz="15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Изучение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вопросов эксплуатационного поведения ядерного  топлива штатных конструкций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ТВС</a:t>
            </a:r>
            <a:endParaRPr lang="ru-RU" sz="1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Скругленный прямоугольник 4"/>
          <p:cNvSpPr/>
          <p:nvPr/>
        </p:nvSpPr>
        <p:spPr>
          <a:xfrm>
            <a:off x="181585" y="1346384"/>
            <a:ext cx="1825221" cy="10105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Послереакторные исследования ОТВС, реакторные испытания                           нового ЯТ</a:t>
            </a:r>
          </a:p>
        </p:txBody>
      </p:sp>
      <p:sp>
        <p:nvSpPr>
          <p:cNvPr id="26" name="Скругленный прямоугольник 4"/>
          <p:cNvSpPr/>
          <p:nvPr/>
        </p:nvSpPr>
        <p:spPr>
          <a:xfrm>
            <a:off x="3965040" y="1372709"/>
            <a:ext cx="2371068" cy="109464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marL="87313" lvl="0" indent="-87313" algn="r">
              <a:lnSpc>
                <a:spcPct val="100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Реакторные испытания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конструкционных и топливных материалов</a:t>
            </a:r>
          </a:p>
        </p:txBody>
      </p:sp>
      <p:sp>
        <p:nvSpPr>
          <p:cNvPr id="27" name="Штриховая стрелка вправо 26"/>
          <p:cNvSpPr/>
          <p:nvPr/>
        </p:nvSpPr>
        <p:spPr>
          <a:xfrm>
            <a:off x="5142410" y="3289739"/>
            <a:ext cx="1324304" cy="675289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75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0-tub-ru.yandex.net/i?id=2dc4b1d9a083850836b4b8254e2d5b1f-45-144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050" y="115888"/>
            <a:ext cx="5397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948083" y="6448580"/>
            <a:ext cx="679317" cy="3778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34EE-8B42-487F-8351-0A0C29847FB3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822073" y="-1"/>
            <a:ext cx="6321677" cy="9391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b="1" kern="0" dirty="0">
              <a:solidFill>
                <a:srgbClr val="003274"/>
              </a:solidFill>
              <a:latin typeface="Arial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013795" y="0"/>
            <a:ext cx="7120913" cy="939184"/>
          </a:xfrm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ru-RU" sz="2400" kern="1200" dirty="0" smtClean="0">
                <a:solidFill>
                  <a:srgbClr val="003274"/>
                </a:solidFill>
                <a:latin typeface="Calibri" pitchFamily="34" charset="0"/>
              </a:rPr>
              <a:t>Сотрудничество с </a:t>
            </a:r>
            <a:r>
              <a:rPr lang="ru-RU" sz="2400" kern="1200" dirty="0">
                <a:solidFill>
                  <a:srgbClr val="003274"/>
                </a:solidFill>
                <a:latin typeface="Calibri" pitchFamily="34" charset="0"/>
              </a:rPr>
              <a:t>АО «ГНЦ НИИАР»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86033952"/>
              </p:ext>
            </p:extLst>
          </p:nvPr>
        </p:nvGraphicFramePr>
        <p:xfrm>
          <a:off x="273050" y="1227666"/>
          <a:ext cx="9348028" cy="5120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1685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19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2147483647&quot;/&gt;&lt;m_chDecimalSymbol17909&gt;.&lt;/m_chDecimalSymbol17909&gt;&lt;m_nGroupingDigits17909 val=&quot;2147483647&quot;/&gt;&lt;/m_precDefault&gt;&lt;/CDefaultPrec&gt;&lt;/root&gt;"/>
  <p:tag name="THINKCELLUNDODONOTDELETE" val="411"/>
</p:tagLst>
</file>

<file path=ppt/theme/theme1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a-content">
  <a:themeElements>
    <a:clrScheme name="a-conten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conten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Оформление по умолчанию">
  <a:themeElements>
    <a:clrScheme name="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1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Тема Office">
  <a:themeElements>
    <a:clrScheme name="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4596D1"/>
      </a:accent1>
      <a:accent2>
        <a:srgbClr val="003274"/>
      </a:accent2>
      <a:accent3>
        <a:srgbClr val="FFFFFF"/>
      </a:accent3>
      <a:accent4>
        <a:srgbClr val="363637"/>
      </a:accent4>
      <a:accent5>
        <a:srgbClr val="B0C9E5"/>
      </a:accent5>
      <a:accent6>
        <a:srgbClr val="002C68"/>
      </a:accent6>
      <a:hlink>
        <a:srgbClr val="025EA1"/>
      </a:hlink>
      <a:folHlink>
        <a:srgbClr val="6CAED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-default">
  <a:themeElements>
    <a:clrScheme name="a-defaul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60774</TotalTime>
  <Words>3318</Words>
  <Application>Microsoft Office PowerPoint</Application>
  <PresentationFormat>Лист A4 (210x297 мм)</PresentationFormat>
  <Paragraphs>368</Paragraphs>
  <Slides>22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16</vt:i4>
      </vt:variant>
      <vt:variant>
        <vt:lpstr>Заголовки слайдов</vt:lpstr>
      </vt:variant>
      <vt:variant>
        <vt:i4>22</vt:i4>
      </vt:variant>
    </vt:vector>
  </HeadingPairs>
  <TitlesOfParts>
    <vt:vector size="38" baseType="lpstr">
      <vt:lpstr>b-default</vt:lpstr>
      <vt:lpstr>1_b-default</vt:lpstr>
      <vt:lpstr>a-default</vt:lpstr>
      <vt:lpstr>2_b-default</vt:lpstr>
      <vt:lpstr>3_b-default</vt:lpstr>
      <vt:lpstr>4_b-default</vt:lpstr>
      <vt:lpstr>5_b-default</vt:lpstr>
      <vt:lpstr>6_b-default</vt:lpstr>
      <vt:lpstr>7_b-default</vt:lpstr>
      <vt:lpstr>8_b-default</vt:lpstr>
      <vt:lpstr>9_b-default</vt:lpstr>
      <vt:lpstr>10_b-default</vt:lpstr>
      <vt:lpstr>1_a-content</vt:lpstr>
      <vt:lpstr>Оформление по умолчанию</vt:lpstr>
      <vt:lpstr>11_b-default</vt:lpstr>
      <vt:lpstr>15_b-default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Сотрудничество с АО «ГНЦ НИИАР»</vt:lpstr>
      <vt:lpstr>Послереакторные исследования ОТВС в НИИАР</vt:lpstr>
      <vt:lpstr>Реакторные испытания перспективного топлива</vt:lpstr>
      <vt:lpstr>Реакторные испытания перспективного топлива (2)</vt:lpstr>
      <vt:lpstr>Реакторные испытания перспективного топлива (3)</vt:lpstr>
      <vt:lpstr>Толерантное топливо (Accident Tolerant Fuel) Реакторные испытания в МИР и послереакторные исследования</vt:lpstr>
      <vt:lpstr>«Сухое» хранение ОТВС</vt:lpstr>
      <vt:lpstr>«Сухое» хранение ОТВС Использование результатов экспериментов</vt:lpstr>
      <vt:lpstr>Планируемые работы по адаптации (разработке) и верификации расчетных моделей и проектных критериев для условий «мокрого» и сухого хранения твэлов в составе ОТВС</vt:lpstr>
      <vt:lpstr>Испытания российских материалов в                         «Халден-реактор проекте»</vt:lpstr>
      <vt:lpstr>Испытания твэлов в Студсвике</vt:lpstr>
      <vt:lpstr>Сотрудничество с исследовательским центром Ржеж</vt:lpstr>
      <vt:lpstr>Заключение</vt:lpstr>
      <vt:lpstr>Презентация PowerPoint</vt:lpstr>
    </vt:vector>
  </TitlesOfParts>
  <Company>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Шаблоны слайдов</dc:title>
  <dc:creator>НБ</dc:creator>
  <cp:lastModifiedBy>Долгов Юрий Николаевич</cp:lastModifiedBy>
  <cp:revision>5405</cp:revision>
  <dcterms:created xsi:type="dcterms:W3CDTF">2008-04-07T06:18:02Z</dcterms:created>
  <dcterms:modified xsi:type="dcterms:W3CDTF">2019-05-24T12:28:10Z</dcterms:modified>
</cp:coreProperties>
</file>