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7" r:id="rId1"/>
  </p:sldMasterIdLst>
  <p:notesMasterIdLst>
    <p:notesMasterId r:id="rId17"/>
  </p:notesMasterIdLst>
  <p:handoutMasterIdLst>
    <p:handoutMasterId r:id="rId18"/>
  </p:handoutMasterIdLst>
  <p:sldIdLst>
    <p:sldId id="330" r:id="rId2"/>
    <p:sldId id="477" r:id="rId3"/>
    <p:sldId id="491" r:id="rId4"/>
    <p:sldId id="479" r:id="rId5"/>
    <p:sldId id="480" r:id="rId6"/>
    <p:sldId id="484" r:id="rId7"/>
    <p:sldId id="481" r:id="rId8"/>
    <p:sldId id="482" r:id="rId9"/>
    <p:sldId id="485" r:id="rId10"/>
    <p:sldId id="487" r:id="rId11"/>
    <p:sldId id="488" r:id="rId12"/>
    <p:sldId id="490" r:id="rId13"/>
    <p:sldId id="489" r:id="rId14"/>
    <p:sldId id="466" r:id="rId15"/>
    <p:sldId id="478" r:id="rId16"/>
  </p:sldIdLst>
  <p:sldSz cx="9144000" cy="6858000" type="screen4x3"/>
  <p:notesSz cx="6797675" cy="9926638"/>
  <p:embeddedFontLst>
    <p:embeddedFont>
      <p:font typeface="SimSun" panose="02010600030101010101" pitchFamily="2" charset="-122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Wingdings 2" panose="05020102010507070707" pitchFamily="18" charset="2"/>
      <p:regular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295"/>
    <a:srgbClr val="000000"/>
    <a:srgbClr val="0000FF"/>
    <a:srgbClr val="9900CC"/>
    <a:srgbClr val="008080"/>
    <a:srgbClr val="A8088A"/>
    <a:srgbClr val="02A8BE"/>
    <a:srgbClr val="0634F8"/>
    <a:srgbClr val="00FF00"/>
    <a:srgbClr val="508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7" autoAdjust="0"/>
    <p:restoredTop sz="91282" autoAdjust="0"/>
  </p:normalViewPr>
  <p:slideViewPr>
    <p:cSldViewPr snapToGrid="0">
      <p:cViewPr varScale="1">
        <p:scale>
          <a:sx n="105" d="100"/>
          <a:sy n="105" d="100"/>
        </p:scale>
        <p:origin x="1416" y="114"/>
      </p:cViewPr>
      <p:guideLst>
        <p:guide orient="horz" pos="2544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474438-A4AB-4F41-A031-08A37CB91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9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AD886C-7937-4808-92EC-224C6A7F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F5DFFD1-6E8F-4829-ADD2-6A886DC3D820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250825" y="0"/>
            <a:ext cx="144463" cy="6858000"/>
            <a:chOff x="48" y="102"/>
            <a:chExt cx="96" cy="4128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48" y="1105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8" y="1250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8" y="1393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8" y="1538"/>
              <a:ext cx="96" cy="96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8" y="1683"/>
              <a:ext cx="96" cy="95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8" y="1826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8" y="1971"/>
              <a:ext cx="96" cy="96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8" y="2115"/>
              <a:ext cx="96" cy="96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8" y="2259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8" y="2403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8" y="2548"/>
              <a:ext cx="96" cy="95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48" y="2692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8" y="2836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48" y="2980"/>
              <a:ext cx="96" cy="96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48" y="3124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48" y="3269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8" y="3412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48" y="3557"/>
              <a:ext cx="96" cy="96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8" y="3702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8" y="3845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48" y="3990"/>
              <a:ext cx="96" cy="96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8" y="4133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48" y="102"/>
              <a:ext cx="96" cy="96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48" y="246"/>
              <a:ext cx="96" cy="96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48" y="391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48" y="535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48" y="679"/>
              <a:ext cx="96" cy="96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48" y="823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48" y="968"/>
              <a:ext cx="96" cy="97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>
                <a:solidFill>
                  <a:srgbClr val="0082B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416675" y="60563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20675" y="6030913"/>
            <a:ext cx="774700" cy="490537"/>
          </a:xfrm>
          <a:prstGeom prst="rect">
            <a:avLst/>
          </a:prstGeom>
          <a:extLst/>
        </p:spPr>
        <p:txBody>
          <a:bodyPr vert="horz" wrap="square" lIns="91440" tIns="82800" rIns="91440" bIns="118800" numCol="1" anchor="b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8B04B13-E183-4A27-BF18-B8ECEF4B7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35713" y="6181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1030" name="Group 42"/>
          <p:cNvGrpSpPr>
            <a:grpSpLocks/>
          </p:cNvGrpSpPr>
          <p:nvPr userDrawn="1"/>
        </p:nvGrpSpPr>
        <p:grpSpPr bwMode="auto">
          <a:xfrm>
            <a:off x="250825" y="0"/>
            <a:ext cx="144463" cy="6858000"/>
            <a:chOff x="158" y="0"/>
            <a:chExt cx="91" cy="4320"/>
          </a:xfrm>
        </p:grpSpPr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158" y="1050"/>
              <a:ext cx="91" cy="101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158" y="1201"/>
              <a:ext cx="91" cy="101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158" y="1351"/>
              <a:ext cx="91" cy="102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158" y="1503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158" y="1655"/>
              <a:ext cx="91" cy="99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158" y="1804"/>
              <a:ext cx="91" cy="102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58" y="1956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158" y="2107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158" y="2257"/>
              <a:ext cx="91" cy="101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158" y="2408"/>
              <a:ext cx="91" cy="102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158" y="2560"/>
              <a:ext cx="91" cy="99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158" y="2710"/>
              <a:ext cx="91" cy="101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158" y="2861"/>
              <a:ext cx="91" cy="102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158" y="3012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158" y="3163"/>
              <a:ext cx="91" cy="101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158" y="3314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auto">
            <a:xfrm>
              <a:off x="158" y="3464"/>
              <a:ext cx="91" cy="101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auto">
            <a:xfrm>
              <a:off x="158" y="3616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auto">
            <a:xfrm>
              <a:off x="158" y="3767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Rectangle 30"/>
            <p:cNvSpPr>
              <a:spLocks noChangeArrowheads="1"/>
            </p:cNvSpPr>
            <p:nvPr userDrawn="1"/>
          </p:nvSpPr>
          <p:spPr bwMode="auto">
            <a:xfrm>
              <a:off x="158" y="4218"/>
              <a:ext cx="91" cy="102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Rectangle 31"/>
            <p:cNvSpPr>
              <a:spLocks noChangeArrowheads="1"/>
            </p:cNvSpPr>
            <p:nvPr userDrawn="1"/>
          </p:nvSpPr>
          <p:spPr bwMode="auto">
            <a:xfrm>
              <a:off x="158" y="0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Rectangle 32"/>
            <p:cNvSpPr>
              <a:spLocks noChangeArrowheads="1"/>
            </p:cNvSpPr>
            <p:nvPr userDrawn="1"/>
          </p:nvSpPr>
          <p:spPr bwMode="auto">
            <a:xfrm>
              <a:off x="158" y="151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Rectangle 33"/>
            <p:cNvSpPr>
              <a:spLocks noChangeArrowheads="1"/>
            </p:cNvSpPr>
            <p:nvPr userDrawn="1"/>
          </p:nvSpPr>
          <p:spPr bwMode="auto">
            <a:xfrm>
              <a:off x="158" y="302"/>
              <a:ext cx="91" cy="101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Rectangle 34"/>
            <p:cNvSpPr>
              <a:spLocks noChangeArrowheads="1"/>
            </p:cNvSpPr>
            <p:nvPr userDrawn="1"/>
          </p:nvSpPr>
          <p:spPr bwMode="auto">
            <a:xfrm>
              <a:off x="158" y="453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Rectangle 35"/>
            <p:cNvSpPr>
              <a:spLocks noChangeArrowheads="1"/>
            </p:cNvSpPr>
            <p:nvPr userDrawn="1"/>
          </p:nvSpPr>
          <p:spPr bwMode="auto">
            <a:xfrm>
              <a:off x="158" y="604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Rectangle 36"/>
            <p:cNvSpPr>
              <a:spLocks noChangeArrowheads="1"/>
            </p:cNvSpPr>
            <p:nvPr userDrawn="1"/>
          </p:nvSpPr>
          <p:spPr bwMode="auto">
            <a:xfrm>
              <a:off x="158" y="755"/>
              <a:ext cx="91" cy="101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Rectangle 37"/>
            <p:cNvSpPr>
              <a:spLocks noChangeArrowheads="1"/>
            </p:cNvSpPr>
            <p:nvPr userDrawn="1"/>
          </p:nvSpPr>
          <p:spPr bwMode="auto">
            <a:xfrm>
              <a:off x="158" y="906"/>
              <a:ext cx="91" cy="100"/>
            </a:xfrm>
            <a:prstGeom prst="rect">
              <a:avLst/>
            </a:prstGeom>
            <a:solidFill>
              <a:srgbClr val="8DB9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1" name="Rectangle 41"/>
          <p:cNvSpPr>
            <a:spLocks noChangeArrowheads="1"/>
          </p:cNvSpPr>
          <p:nvPr userDrawn="1"/>
        </p:nvSpPr>
        <p:spPr bwMode="auto">
          <a:xfrm>
            <a:off x="114300" y="6223000"/>
            <a:ext cx="444500" cy="381000"/>
          </a:xfrm>
          <a:prstGeom prst="rect">
            <a:avLst/>
          </a:prstGeom>
          <a:noFill/>
          <a:ln w="76200">
            <a:solidFill>
              <a:srgbClr val="8DB9CB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2" name="Номер слайда 5"/>
          <p:cNvSpPr txBox="1">
            <a:spLocks noGrp="1"/>
          </p:cNvSpPr>
          <p:nvPr userDrawn="1"/>
        </p:nvSpPr>
        <p:spPr bwMode="auto">
          <a:xfrm>
            <a:off x="-76200" y="6205538"/>
            <a:ext cx="844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18800" anchor="b"/>
          <a:lstStyle/>
          <a:p>
            <a:pPr algn="ctr">
              <a:defRPr/>
            </a:pPr>
            <a:fld id="{E434966C-559A-4963-B0AE-3CF9C43BF684}" type="slidenum">
              <a:rPr lang="ru-RU" sz="2000">
                <a:solidFill>
                  <a:srgbClr val="008080"/>
                </a:solidFill>
              </a:rPr>
              <a:pPr algn="ctr">
                <a:defRPr/>
              </a:pPr>
              <a:t>‹#›</a:t>
            </a:fld>
            <a:endParaRPr lang="ru-RU" sz="2000">
              <a:solidFill>
                <a:srgbClr val="00808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1042988" y="0"/>
            <a:ext cx="7058025" cy="1387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800" b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grpSp>
        <p:nvGrpSpPr>
          <p:cNvPr id="3075" name="Group 13"/>
          <p:cNvGrpSpPr>
            <a:grpSpLocks/>
          </p:cNvGrpSpPr>
          <p:nvPr/>
        </p:nvGrpSpPr>
        <p:grpSpPr bwMode="auto">
          <a:xfrm>
            <a:off x="2711389" y="6069013"/>
            <a:ext cx="2127250" cy="482600"/>
            <a:chOff x="340" y="3806"/>
            <a:chExt cx="1340" cy="304"/>
          </a:xfrm>
        </p:grpSpPr>
        <p:sp>
          <p:nvSpPr>
            <p:cNvPr id="3084" name="Text Box 102"/>
            <p:cNvSpPr txBox="1">
              <a:spLocks noChangeArrowheads="1"/>
            </p:cNvSpPr>
            <p:nvPr/>
          </p:nvSpPr>
          <p:spPr bwMode="auto">
            <a:xfrm>
              <a:off x="494" y="3806"/>
              <a:ext cx="118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endParaRPr lang="en-US" altLang="ru-RU" sz="800" dirty="0">
                <a:solidFill>
                  <a:srgbClr val="8DB9CB"/>
                </a:solidFill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altLang="ru-RU" dirty="0" smtClean="0">
                  <a:solidFill>
                    <a:srgbClr val="64A0B8"/>
                  </a:solidFill>
                </a:rPr>
                <a:t>АО</a:t>
              </a:r>
              <a:r>
                <a:rPr lang="en-US" altLang="ru-RU" dirty="0" smtClean="0">
                  <a:solidFill>
                    <a:srgbClr val="64A0B8"/>
                  </a:solidFill>
                </a:rPr>
                <a:t> </a:t>
              </a:r>
              <a:r>
                <a:rPr lang="ru-RU" altLang="ru-RU" dirty="0">
                  <a:solidFill>
                    <a:srgbClr val="64A0B8"/>
                  </a:solidFill>
                </a:rPr>
                <a:t>«</a:t>
              </a:r>
              <a:r>
                <a:rPr lang="en-US" altLang="ru-RU" dirty="0">
                  <a:solidFill>
                    <a:srgbClr val="64A0B8"/>
                  </a:solidFill>
                </a:rPr>
                <a:t>T</a:t>
              </a:r>
              <a:r>
                <a:rPr lang="ru-RU" altLang="ru-RU" dirty="0">
                  <a:solidFill>
                    <a:srgbClr val="64A0B8"/>
                  </a:solidFill>
                </a:rPr>
                <a:t>ВЭЛ»</a:t>
              </a:r>
            </a:p>
          </p:txBody>
        </p:sp>
        <p:pic>
          <p:nvPicPr>
            <p:cNvPr id="3085" name="Picture 103" descr="tvel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" t="3317" r="59633"/>
            <a:stretch>
              <a:fillRect/>
            </a:stretch>
          </p:blipFill>
          <p:spPr bwMode="auto">
            <a:xfrm>
              <a:off x="340" y="3894"/>
              <a:ext cx="21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104" descr="http://www.triniti.ru/Images/Log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50" y="6202363"/>
            <a:ext cx="15779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042988" y="1186180"/>
            <a:ext cx="7254875" cy="87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62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62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МЕХАНИЧЕСКИХ СВОЙСТВ ТВЭЛЬНЫХ ОБОЛОЧЕК </a:t>
            </a:r>
            <a:r>
              <a:rPr lang="en-US" dirty="0" smtClean="0">
                <a:solidFill>
                  <a:srgbClr val="3362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62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3362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СУХОГО ХРАНЕНИЯ </a:t>
            </a:r>
          </a:p>
        </p:txBody>
      </p:sp>
      <p:pic>
        <p:nvPicPr>
          <p:cNvPr id="3078" name="Picture 22" descr="http://www.niiar.ru/sites/all/themes/niiar/include/img/logo_nii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3119" y="6114883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18"/>
          <p:cNvSpPr>
            <a:spLocks noChangeArrowheads="1"/>
          </p:cNvSpPr>
          <p:nvPr/>
        </p:nvSpPr>
        <p:spPr bwMode="auto">
          <a:xfrm>
            <a:off x="433039" y="3576571"/>
            <a:ext cx="84662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336295"/>
                </a:solidFill>
              </a:rPr>
              <a:t>В.В. Лиханский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1</a:t>
            </a:r>
            <a:r>
              <a:rPr lang="ru-RU" sz="1600" b="0" dirty="0" smtClean="0">
                <a:solidFill>
                  <a:srgbClr val="336295"/>
                </a:solidFill>
              </a:rPr>
              <a:t>, Т.Н. Алиев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1</a:t>
            </a:r>
            <a:r>
              <a:rPr lang="ru-RU" sz="1600" b="0" dirty="0" smtClean="0">
                <a:solidFill>
                  <a:srgbClr val="336295"/>
                </a:solidFill>
              </a:rPr>
              <a:t>, М.Ю. Колесник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1</a:t>
            </a:r>
            <a:r>
              <a:rPr lang="ru-RU" sz="1600" b="0" dirty="0" smtClean="0">
                <a:solidFill>
                  <a:srgbClr val="336295"/>
                </a:solidFill>
              </a:rPr>
              <a:t>, О. В. Хоружий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1</a:t>
            </a:r>
            <a:r>
              <a:rPr lang="ru-RU" sz="1600" b="0" dirty="0" smtClean="0">
                <a:solidFill>
                  <a:srgbClr val="336295"/>
                </a:solidFill>
              </a:rPr>
              <a:t>, В.Г. Зборовский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1</a:t>
            </a:r>
            <a:r>
              <a:rPr lang="ru-RU" sz="1600" b="0" dirty="0" smtClean="0">
                <a:solidFill>
                  <a:srgbClr val="336295"/>
                </a:solidFill>
              </a:rPr>
              <a:t>, И.А. Евдокимов</a:t>
            </a:r>
            <a:r>
              <a:rPr lang="ru-RU" sz="1600" b="0" smtClean="0">
                <a:solidFill>
                  <a:srgbClr val="336295"/>
                </a:solidFill>
              </a:rPr>
              <a:t>, А.А</a:t>
            </a:r>
            <a:r>
              <a:rPr lang="ru-RU" sz="1600" b="0" dirty="0" smtClean="0">
                <a:solidFill>
                  <a:srgbClr val="336295"/>
                </a:solidFill>
              </a:rPr>
              <a:t>. Сорокин, К.Е. Улыбышев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1</a:t>
            </a:r>
            <a:r>
              <a:rPr lang="ru-RU" sz="1600" b="0" dirty="0" smtClean="0">
                <a:solidFill>
                  <a:srgbClr val="336295"/>
                </a:solidFill>
              </a:rPr>
              <a:t>, </a:t>
            </a:r>
          </a:p>
          <a:p>
            <a:pPr algn="ctr"/>
            <a:r>
              <a:rPr lang="ru-RU" sz="1600" b="0" dirty="0" smtClean="0">
                <a:solidFill>
                  <a:srgbClr val="336295"/>
                </a:solidFill>
              </a:rPr>
              <a:t>Б.А. Гурович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2</a:t>
            </a:r>
            <a:r>
              <a:rPr lang="ru-RU" sz="1600" b="0" dirty="0" smtClean="0">
                <a:solidFill>
                  <a:srgbClr val="336295"/>
                </a:solidFill>
              </a:rPr>
              <a:t>, О.О. Забусов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2</a:t>
            </a:r>
            <a:r>
              <a:rPr lang="ru-RU" sz="1600" b="0" dirty="0" smtClean="0">
                <a:solidFill>
                  <a:srgbClr val="336295"/>
                </a:solidFill>
              </a:rPr>
              <a:t>, .Д.А. Журко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2</a:t>
            </a:r>
            <a:r>
              <a:rPr lang="ru-RU" sz="1600" b="0" dirty="0" smtClean="0">
                <a:solidFill>
                  <a:srgbClr val="336295"/>
                </a:solidFill>
              </a:rPr>
              <a:t>, А.С. Фролов</a:t>
            </a:r>
            <a:r>
              <a:rPr lang="ru-RU" sz="1600" b="0" baseline="30000" dirty="0" smtClean="0">
                <a:solidFill>
                  <a:srgbClr val="336295"/>
                </a:solidFill>
              </a:rPr>
              <a:t>2</a:t>
            </a:r>
            <a:endParaRPr lang="en-US" sz="1600" b="0" baseline="30000" dirty="0" smtClean="0">
              <a:solidFill>
                <a:srgbClr val="336295"/>
              </a:solidFill>
            </a:endParaRPr>
          </a:p>
          <a:p>
            <a:pPr algn="ctr"/>
            <a:r>
              <a:rPr lang="ru-RU" sz="1600" b="0" dirty="0" smtClean="0">
                <a:solidFill>
                  <a:srgbClr val="336295"/>
                </a:solidFill>
              </a:rPr>
              <a:t>Е.А. </a:t>
            </a:r>
            <a:r>
              <a:rPr lang="ru-RU" sz="1600" b="0" dirty="0" err="1" smtClean="0">
                <a:solidFill>
                  <a:srgbClr val="336295"/>
                </a:solidFill>
              </a:rPr>
              <a:t>Звир</a:t>
            </a:r>
            <a:r>
              <a:rPr lang="en-US" sz="1600" b="0" baseline="30000" dirty="0" smtClean="0">
                <a:solidFill>
                  <a:srgbClr val="336295"/>
                </a:solidFill>
              </a:rPr>
              <a:t>3</a:t>
            </a:r>
            <a:r>
              <a:rPr lang="ru-RU" sz="1600" b="0" dirty="0" smtClean="0">
                <a:solidFill>
                  <a:srgbClr val="336295"/>
                </a:solidFill>
              </a:rPr>
              <a:t>, П.А. Ильин</a:t>
            </a:r>
            <a:r>
              <a:rPr lang="en-US" sz="1600" b="0" baseline="30000" dirty="0" smtClean="0">
                <a:solidFill>
                  <a:srgbClr val="336295"/>
                </a:solidFill>
              </a:rPr>
              <a:t>3</a:t>
            </a:r>
            <a:endParaRPr lang="ru-RU" sz="1600" b="0" baseline="30000" dirty="0" smtClean="0">
              <a:solidFill>
                <a:srgbClr val="336295"/>
              </a:solidFill>
            </a:endParaRPr>
          </a:p>
          <a:p>
            <a:pPr algn="ctr"/>
            <a:r>
              <a:rPr lang="ru-RU" sz="1600" b="0" baseline="30000" dirty="0" smtClean="0">
                <a:solidFill>
                  <a:srgbClr val="336295"/>
                </a:solidFill>
              </a:rPr>
              <a:t>1</a:t>
            </a:r>
            <a:r>
              <a:rPr lang="ru-RU" sz="1600" b="0" dirty="0" smtClean="0">
                <a:solidFill>
                  <a:srgbClr val="336295"/>
                </a:solidFill>
              </a:rPr>
              <a:t> АО «ГНЦ РФ ТРИНИТИ»</a:t>
            </a:r>
          </a:p>
          <a:p>
            <a:pPr algn="ctr"/>
            <a:r>
              <a:rPr lang="ru-RU" sz="1600" b="0" baseline="30000" dirty="0" smtClean="0">
                <a:solidFill>
                  <a:srgbClr val="336295"/>
                </a:solidFill>
              </a:rPr>
              <a:t>2</a:t>
            </a:r>
            <a:r>
              <a:rPr lang="ru-RU" sz="1600" b="0" dirty="0" smtClean="0">
                <a:solidFill>
                  <a:srgbClr val="336295"/>
                </a:solidFill>
              </a:rPr>
              <a:t> НИЦ «Курчатовский Институт»</a:t>
            </a:r>
          </a:p>
          <a:p>
            <a:pPr algn="ctr"/>
            <a:r>
              <a:rPr lang="ru-RU" sz="1600" b="0" baseline="30000" dirty="0" smtClean="0">
                <a:solidFill>
                  <a:srgbClr val="336295"/>
                </a:solidFill>
              </a:rPr>
              <a:t>3</a:t>
            </a:r>
            <a:r>
              <a:rPr lang="ru-RU" sz="1600" b="0" dirty="0" smtClean="0">
                <a:solidFill>
                  <a:srgbClr val="336295"/>
                </a:solidFill>
              </a:rPr>
              <a:t> АО «ГНЦ НИИАР»</a:t>
            </a:r>
          </a:p>
        </p:txBody>
      </p:sp>
      <p:pic>
        <p:nvPicPr>
          <p:cNvPr id="2" name="Picture 2" descr="C:\Users\trak74\Desktop\pp_1.jpg"/>
          <p:cNvPicPr>
            <a:picLocks noChangeAspect="1" noChangeArrowheads="1"/>
          </p:cNvPicPr>
          <p:nvPr/>
        </p:nvPicPr>
        <p:blipFill>
          <a:blip r:embed="rId6" cstate="print"/>
          <a:srcRect l="15853" t="26485" r="13735" b="26684"/>
          <a:stretch>
            <a:fillRect/>
          </a:stretch>
        </p:blipFill>
        <p:spPr bwMode="auto">
          <a:xfrm>
            <a:off x="6712772" y="6041956"/>
            <a:ext cx="1839557" cy="573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70"/>
          <p:cNvSpPr>
            <a:spLocks noChangeArrowheads="1"/>
          </p:cNvSpPr>
          <p:nvPr/>
        </p:nvSpPr>
        <p:spPr bwMode="auto">
          <a:xfrm>
            <a:off x="5171089" y="4482487"/>
            <a:ext cx="3594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8080"/>
                </a:solidFill>
                <a:sym typeface="Symbol"/>
              </a:rPr>
              <a:t>Т</a:t>
            </a:r>
            <a:r>
              <a:rPr lang="en-US" altLang="ru-RU" dirty="0" smtClean="0">
                <a:solidFill>
                  <a:srgbClr val="008080"/>
                </a:solidFill>
                <a:sym typeface="Symbol"/>
              </a:rPr>
              <a:t>r</a:t>
            </a:r>
            <a:r>
              <a:rPr lang="ru-RU" altLang="ru-RU" dirty="0" smtClean="0">
                <a:solidFill>
                  <a:srgbClr val="008080"/>
                </a:solidFill>
                <a:sym typeface="Symbol"/>
              </a:rPr>
              <a:t>(</a:t>
            </a:r>
            <a:r>
              <a:rPr lang="en-US" altLang="ru-RU" dirty="0" smtClean="0">
                <a:solidFill>
                  <a:srgbClr val="008080"/>
                </a:solidFill>
                <a:sym typeface="Symbol"/>
              </a:rPr>
              <a:t>r</a:t>
            </a:r>
            <a:r>
              <a:rPr lang="ru-RU" altLang="ru-RU" dirty="0" smtClean="0">
                <a:solidFill>
                  <a:srgbClr val="008080"/>
                </a:solidFill>
                <a:sym typeface="Symbol"/>
              </a:rPr>
              <a:t>)</a:t>
            </a:r>
            <a:r>
              <a:rPr lang="en-US" altLang="ru-RU" dirty="0" smtClean="0">
                <a:solidFill>
                  <a:srgbClr val="008080"/>
                </a:solidFill>
                <a:sym typeface="Symbol"/>
              </a:rPr>
              <a:t>. </a:t>
            </a:r>
            <a:r>
              <a:rPr lang="ru-RU" altLang="ru-RU" dirty="0" smtClean="0">
                <a:solidFill>
                  <a:srgbClr val="008080"/>
                </a:solidFill>
                <a:sym typeface="Symbol"/>
              </a:rPr>
              <a:t>Максимально в центре шейки (</a:t>
            </a:r>
            <a:r>
              <a:rPr lang="en-US" altLang="ru-RU" dirty="0" smtClean="0">
                <a:solidFill>
                  <a:srgbClr val="008080"/>
                </a:solidFill>
                <a:sym typeface="Symbol"/>
              </a:rPr>
              <a:t>Bridgman</a:t>
            </a:r>
            <a:r>
              <a:rPr lang="ru-RU" altLang="ru-RU" dirty="0" smtClean="0">
                <a:solidFill>
                  <a:srgbClr val="008080"/>
                </a:solidFill>
                <a:sym typeface="Symbol"/>
              </a:rPr>
              <a:t>)</a:t>
            </a:r>
            <a:endParaRPr lang="ru-RU" altLang="ru-RU" dirty="0">
              <a:solidFill>
                <a:srgbClr val="008080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70"/>
          <p:cNvSpPr>
            <a:spLocks noChangeArrowheads="1"/>
          </p:cNvSpPr>
          <p:nvPr/>
        </p:nvSpPr>
        <p:spPr bwMode="auto">
          <a:xfrm>
            <a:off x="1289304" y="6137792"/>
            <a:ext cx="3156570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Условие объединения пор</a:t>
            </a:r>
            <a:endParaRPr lang="ru-RU" altLang="ru-RU" b="0" baseline="30000" dirty="0"/>
          </a:p>
        </p:txBody>
      </p:sp>
      <p:sp>
        <p:nvSpPr>
          <p:cNvPr id="40" name="Прямоугольник 70"/>
          <p:cNvSpPr>
            <a:spLocks noChangeArrowheads="1"/>
          </p:cNvSpPr>
          <p:nvPr/>
        </p:nvSpPr>
        <p:spPr bwMode="auto">
          <a:xfrm>
            <a:off x="1977363" y="4852283"/>
            <a:ext cx="2247165" cy="383878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Рост </a:t>
            </a:r>
            <a:r>
              <a:rPr lang="ru-RU" altLang="ru-RU" b="0" dirty="0" err="1" smtClean="0">
                <a:sym typeface="Symbol"/>
              </a:rPr>
              <a:t>трехосности</a:t>
            </a:r>
            <a:endParaRPr lang="ru-RU" altLang="ru-RU" b="0" baseline="-25000" dirty="0"/>
          </a:p>
        </p:txBody>
      </p:sp>
      <p:sp>
        <p:nvSpPr>
          <p:cNvPr id="45" name="Прямоугольник 70"/>
          <p:cNvSpPr>
            <a:spLocks noChangeArrowheads="1"/>
          </p:cNvSpPr>
          <p:nvPr/>
        </p:nvSpPr>
        <p:spPr bwMode="auto">
          <a:xfrm>
            <a:off x="5309226" y="6242915"/>
            <a:ext cx="3593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i="1" dirty="0" err="1" smtClean="0">
                <a:solidFill>
                  <a:srgbClr val="008080"/>
                </a:solidFill>
                <a:sym typeface="Symbol"/>
              </a:rPr>
              <a:t>d/l</a:t>
            </a:r>
            <a:r>
              <a:rPr lang="en-US" altLang="ru-RU" i="1" dirty="0" smtClean="0">
                <a:solidFill>
                  <a:srgbClr val="008080"/>
                </a:solidFill>
                <a:sym typeface="Symbol"/>
              </a:rPr>
              <a:t>=f (</a:t>
            </a:r>
            <a:r>
              <a:rPr lang="en-US" altLang="ru-RU" i="1" dirty="0" err="1" smtClean="0">
                <a:solidFill>
                  <a:srgbClr val="008080"/>
                </a:solidFill>
                <a:sym typeface="Symbol"/>
              </a:rPr>
              <a:t>Tr</a:t>
            </a:r>
            <a:r>
              <a:rPr lang="en-US" altLang="ru-RU" i="1" dirty="0" smtClean="0">
                <a:solidFill>
                  <a:srgbClr val="008080"/>
                </a:solidFill>
                <a:sym typeface="Symbol"/>
              </a:rPr>
              <a:t>) (Thomson)</a:t>
            </a:r>
            <a:endParaRPr lang="ru-RU" altLang="ru-RU" i="1" baseline="30000" dirty="0">
              <a:solidFill>
                <a:srgbClr val="008080"/>
              </a:solidFill>
            </a:endParaRPr>
          </a:p>
        </p:txBody>
      </p:sp>
      <p:sp>
        <p:nvSpPr>
          <p:cNvPr id="47" name="Прямоугольник 70"/>
          <p:cNvSpPr>
            <a:spLocks noChangeArrowheads="1"/>
          </p:cNvSpPr>
          <p:nvPr/>
        </p:nvSpPr>
        <p:spPr bwMode="auto">
          <a:xfrm>
            <a:off x="5171089" y="5236161"/>
            <a:ext cx="36365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i="1" dirty="0" smtClean="0">
                <a:solidFill>
                  <a:srgbClr val="008080"/>
                </a:solidFill>
                <a:sym typeface="Symbol"/>
              </a:rPr>
              <a:t>d(d)/d</a:t>
            </a:r>
            <a:r>
              <a:rPr lang="el-GR" altLang="ru-RU" i="1" dirty="0" smtClean="0">
                <a:solidFill>
                  <a:srgbClr val="008080"/>
                </a:solidFill>
                <a:sym typeface="Symbol"/>
              </a:rPr>
              <a:t>ε</a:t>
            </a:r>
            <a:r>
              <a:rPr lang="en-US" altLang="ru-RU" i="1" dirty="0" smtClean="0">
                <a:solidFill>
                  <a:srgbClr val="008080"/>
                </a:solidFill>
                <a:sym typeface="Symbol"/>
              </a:rPr>
              <a:t>~exp(1.5Tr) – (</a:t>
            </a:r>
            <a:r>
              <a:rPr lang="en-US" altLang="ru-RU" i="1" dirty="0" err="1" smtClean="0">
                <a:solidFill>
                  <a:srgbClr val="008080"/>
                </a:solidFill>
                <a:sym typeface="Symbol"/>
              </a:rPr>
              <a:t>Rice&amp;Tracy</a:t>
            </a:r>
            <a:r>
              <a:rPr lang="en-US" altLang="ru-RU" i="1" dirty="0" smtClean="0">
                <a:solidFill>
                  <a:srgbClr val="008080"/>
                </a:solidFill>
                <a:sym typeface="Symbol"/>
              </a:rPr>
              <a:t>)</a:t>
            </a:r>
            <a:r>
              <a:rPr lang="ru-RU" altLang="ru-RU" i="1" dirty="0" smtClean="0">
                <a:solidFill>
                  <a:srgbClr val="008080"/>
                </a:solidFill>
                <a:sym typeface="Symbol"/>
              </a:rPr>
              <a:t> – </a:t>
            </a:r>
            <a:r>
              <a:rPr lang="ru-RU" altLang="ru-RU" dirty="0" err="1" smtClean="0">
                <a:solidFill>
                  <a:srgbClr val="008080"/>
                </a:solidFill>
                <a:sym typeface="Symbol"/>
              </a:rPr>
              <a:t>перколяция</a:t>
            </a:r>
            <a:r>
              <a:rPr lang="ru-RU" altLang="ru-RU" dirty="0" smtClean="0">
                <a:solidFill>
                  <a:srgbClr val="008080"/>
                </a:solidFill>
                <a:sym typeface="Symbol"/>
              </a:rPr>
              <a:t> начинается в центре</a:t>
            </a:r>
            <a:endParaRPr lang="ru-RU" altLang="ru-RU" baseline="-25000" dirty="0">
              <a:solidFill>
                <a:srgbClr val="008080"/>
              </a:solidFill>
            </a:endParaRPr>
          </a:p>
        </p:txBody>
      </p:sp>
      <p:sp>
        <p:nvSpPr>
          <p:cNvPr id="48" name="Прямоугольник 70"/>
          <p:cNvSpPr>
            <a:spLocks noChangeArrowheads="1"/>
          </p:cNvSpPr>
          <p:nvPr/>
        </p:nvSpPr>
        <p:spPr bwMode="auto">
          <a:xfrm>
            <a:off x="5628290" y="3878069"/>
            <a:ext cx="2916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8080"/>
                </a:solidFill>
                <a:sym typeface="Symbol"/>
              </a:rPr>
              <a:t>Модель</a:t>
            </a:r>
            <a:endParaRPr lang="ru-RU" altLang="ru-RU" baseline="-25000" dirty="0">
              <a:solidFill>
                <a:srgbClr val="008080"/>
              </a:solidFill>
            </a:endParaRPr>
          </a:p>
        </p:txBody>
      </p:sp>
      <p:sp>
        <p:nvSpPr>
          <p:cNvPr id="50" name="Прямоугольник 70"/>
          <p:cNvSpPr>
            <a:spLocks noChangeArrowheads="1"/>
          </p:cNvSpPr>
          <p:nvPr/>
        </p:nvSpPr>
        <p:spPr bwMode="auto">
          <a:xfrm>
            <a:off x="2496312" y="5511305"/>
            <a:ext cx="1145576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Рост пор</a:t>
            </a:r>
            <a:endParaRPr lang="ru-RU" altLang="ru-RU" b="0" baseline="-25000" dirty="0"/>
          </a:p>
        </p:txBody>
      </p:sp>
      <p:pic>
        <p:nvPicPr>
          <p:cNvPr id="51" name="Рисунок 50" descr="C:\Documents and Settings\Aliev\Рабочий стол\pics\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275" y="854365"/>
            <a:ext cx="4382814" cy="3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70"/>
          <p:cNvSpPr>
            <a:spLocks noChangeArrowheads="1"/>
          </p:cNvSpPr>
          <p:nvPr/>
        </p:nvSpPr>
        <p:spPr bwMode="auto">
          <a:xfrm>
            <a:off x="5092263" y="719710"/>
            <a:ext cx="3673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Рождение, рост и </a:t>
            </a:r>
            <a:r>
              <a:rPr lang="ru-RU" altLang="ru-RU" dirty="0" err="1" smtClean="0">
                <a:solidFill>
                  <a:srgbClr val="C00000"/>
                </a:solidFill>
                <a:sym typeface="Symbol"/>
              </a:rPr>
              <a:t>перколяция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 пор от соседних гидридов</a:t>
            </a:r>
            <a:r>
              <a:rPr lang="en-US" altLang="ru-RU" dirty="0" smtClean="0">
                <a:solidFill>
                  <a:srgbClr val="C00000"/>
                </a:solidFill>
                <a:sym typeface="Symbol"/>
              </a:rPr>
              <a:t>:</a:t>
            </a:r>
            <a:endParaRPr lang="ru-RU" altLang="ru-RU" baseline="-250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trak74\Desktop\Teymur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686" y="1517760"/>
            <a:ext cx="3814066" cy="1982185"/>
          </a:xfrm>
          <a:prstGeom prst="rect">
            <a:avLst/>
          </a:prstGeom>
          <a:noFill/>
        </p:spPr>
      </p:pic>
      <p:sp>
        <p:nvSpPr>
          <p:cNvPr id="27" name="Прямоугольник 70"/>
          <p:cNvSpPr>
            <a:spLocks noChangeArrowheads="1"/>
          </p:cNvSpPr>
          <p:nvPr/>
        </p:nvSpPr>
        <p:spPr bwMode="auto">
          <a:xfrm>
            <a:off x="2761488" y="73379"/>
            <a:ext cx="4041963" cy="646331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ym typeface="Symbol"/>
              </a:rPr>
              <a:t>Модель разрушения. </a:t>
            </a:r>
          </a:p>
          <a:p>
            <a:pPr algn="ctr">
              <a:defRPr/>
            </a:pPr>
            <a:r>
              <a:rPr lang="ru-RU" altLang="ru-RU" dirty="0" smtClean="0">
                <a:sym typeface="Symbol"/>
              </a:rPr>
              <a:t>1. Микроскопическое поведение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70"/>
          <p:cNvSpPr>
            <a:spLocks noChangeArrowheads="1"/>
          </p:cNvSpPr>
          <p:nvPr/>
        </p:nvSpPr>
        <p:spPr bwMode="auto">
          <a:xfrm>
            <a:off x="1954925" y="215213"/>
            <a:ext cx="6321971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err="1" smtClean="0">
                <a:sym typeface="Symbol"/>
              </a:rPr>
              <a:t>Валидация</a:t>
            </a:r>
            <a:r>
              <a:rPr lang="en-US" altLang="ru-RU" b="0" dirty="0" smtClean="0">
                <a:sym typeface="Symbol"/>
              </a:rPr>
              <a:t>:</a:t>
            </a:r>
            <a:r>
              <a:rPr lang="ru-RU" altLang="ru-RU" b="0" dirty="0" smtClean="0">
                <a:sym typeface="Symbol"/>
              </a:rPr>
              <a:t> без гидридов (рост пор на границах зерен)</a:t>
            </a:r>
            <a:endParaRPr lang="ru-RU" altLang="ru-RU" b="0" baseline="-25000" dirty="0"/>
          </a:p>
        </p:txBody>
      </p:sp>
      <p:pic>
        <p:nvPicPr>
          <p:cNvPr id="30" name="Рисунок 29" descr="D:\Teymur\2018\extrusion1.png"/>
          <p:cNvPicPr/>
          <p:nvPr/>
        </p:nvPicPr>
        <p:blipFill rotWithShape="1">
          <a:blip r:embed="rId2" cstate="print"/>
          <a:srcRect l="5611" t="6733" r="8772" b="4489"/>
          <a:stretch/>
        </p:blipFill>
        <p:spPr bwMode="auto">
          <a:xfrm>
            <a:off x="896112" y="894529"/>
            <a:ext cx="3374279" cy="233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D:\Teymur\2018\extrusion2.png"/>
          <p:cNvPicPr/>
          <p:nvPr/>
        </p:nvPicPr>
        <p:blipFill>
          <a:blip r:embed="rId3" cstate="print"/>
          <a:srcRect l="5789" t="7232" r="8772" b="4489"/>
          <a:stretch>
            <a:fillRect/>
          </a:stretch>
        </p:blipFill>
        <p:spPr bwMode="auto">
          <a:xfrm>
            <a:off x="4985817" y="862998"/>
            <a:ext cx="3842873" cy="24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70"/>
          <p:cNvSpPr>
            <a:spLocks noChangeArrowheads="1"/>
          </p:cNvSpPr>
          <p:nvPr/>
        </p:nvSpPr>
        <p:spPr bwMode="auto">
          <a:xfrm>
            <a:off x="1198179" y="998234"/>
            <a:ext cx="146619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Tr</a:t>
            </a:r>
            <a:r>
              <a:rPr lang="en-US" altLang="ru-RU" sz="1400" baseline="-250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(0)</a:t>
            </a:r>
            <a:r>
              <a:rPr lang="en-US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=1/3 </a:t>
            </a:r>
            <a:r>
              <a:rPr lang="en-US" altLang="ru-RU" sz="12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(</a:t>
            </a:r>
            <a:r>
              <a:rPr lang="ru-RU" altLang="ru-RU" sz="12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одноосное растяжение)</a:t>
            </a:r>
            <a:endParaRPr lang="ru-RU" altLang="ru-RU" sz="12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Прямоугольник 70"/>
          <p:cNvSpPr>
            <a:spLocks noChangeArrowheads="1"/>
          </p:cNvSpPr>
          <p:nvPr/>
        </p:nvSpPr>
        <p:spPr bwMode="auto">
          <a:xfrm>
            <a:off x="3090041" y="614606"/>
            <a:ext cx="4581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solidFill>
                  <a:srgbClr val="FF0000"/>
                </a:solidFill>
                <a:sym typeface="Symbol"/>
              </a:rPr>
              <a:t>M5, </a:t>
            </a:r>
            <a:r>
              <a:rPr lang="ru-RU" altLang="ru-RU" sz="1400" dirty="0" smtClean="0">
                <a:solidFill>
                  <a:srgbClr val="000000"/>
                </a:solidFill>
                <a:sym typeface="Symbol"/>
              </a:rPr>
              <a:t>циркалой-4,</a:t>
            </a: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en-US" altLang="ru-RU" sz="1400" dirty="0" smtClean="0">
                <a:solidFill>
                  <a:srgbClr val="0000FF"/>
                </a:solidFill>
                <a:sym typeface="Symbol"/>
              </a:rPr>
              <a:t>Zr-1Nb-0.35Fe-0.2Sn</a:t>
            </a:r>
            <a:r>
              <a:rPr lang="ru-RU" altLang="ru-RU" sz="1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ru-RU" altLang="ru-RU" sz="1200" dirty="0" smtClean="0">
                <a:solidFill>
                  <a:srgbClr val="0070C0"/>
                </a:solidFill>
                <a:sym typeface="Symbol"/>
              </a:rPr>
              <a:t>(</a:t>
            </a:r>
            <a:r>
              <a:rPr lang="en-US" altLang="ru-RU" sz="1200" dirty="0" err="1" smtClean="0">
                <a:solidFill>
                  <a:srgbClr val="0070C0"/>
                </a:solidFill>
                <a:sym typeface="Symbol"/>
              </a:rPr>
              <a:t>Galliac</a:t>
            </a:r>
            <a:r>
              <a:rPr lang="en-US" altLang="ru-RU" sz="1200" dirty="0" smtClean="0">
                <a:solidFill>
                  <a:srgbClr val="0070C0"/>
                </a:solidFill>
                <a:sym typeface="Symbol"/>
              </a:rPr>
              <a:t>, 2011</a:t>
            </a:r>
            <a:r>
              <a:rPr lang="ru-RU" altLang="ru-RU" sz="1200" dirty="0" smtClean="0">
                <a:solidFill>
                  <a:srgbClr val="0070C0"/>
                </a:solidFill>
                <a:sym typeface="Symbol"/>
              </a:rPr>
              <a:t>)</a:t>
            </a:r>
            <a:endParaRPr lang="ru-RU" altLang="ru-RU" sz="1200" baseline="-25000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70"/>
          <p:cNvSpPr>
            <a:spLocks noChangeArrowheads="1"/>
          </p:cNvSpPr>
          <p:nvPr/>
        </p:nvSpPr>
        <p:spPr bwMode="auto">
          <a:xfrm>
            <a:off x="5418082" y="992978"/>
            <a:ext cx="1865587" cy="49244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Tr</a:t>
            </a:r>
            <a:r>
              <a:rPr lang="en-US" altLang="ru-RU" sz="1400" baseline="-250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(0)</a:t>
            </a:r>
            <a:r>
              <a:rPr lang="en-US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=</a:t>
            </a: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0.9 – </a:t>
            </a:r>
            <a:r>
              <a:rPr lang="ru-RU" altLang="ru-RU" sz="12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образец с концентратором</a:t>
            </a:r>
            <a:endParaRPr lang="ru-RU" altLang="ru-RU" sz="12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Прямоугольник 70"/>
          <p:cNvSpPr>
            <a:spLocks noChangeArrowheads="1"/>
          </p:cNvSpPr>
          <p:nvPr/>
        </p:nvSpPr>
        <p:spPr bwMode="auto">
          <a:xfrm>
            <a:off x="1886608" y="3336788"/>
            <a:ext cx="161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Деформация </a:t>
            </a:r>
            <a:r>
              <a:rPr lang="el-GR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ε</a:t>
            </a:r>
            <a:endParaRPr lang="ru-RU" altLang="ru-RU" sz="14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Прямоугольник 70"/>
          <p:cNvSpPr>
            <a:spLocks noChangeArrowheads="1"/>
          </p:cNvSpPr>
          <p:nvPr/>
        </p:nvSpPr>
        <p:spPr bwMode="auto">
          <a:xfrm>
            <a:off x="6239468" y="3323909"/>
            <a:ext cx="161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Деформация </a:t>
            </a:r>
            <a:r>
              <a:rPr lang="el-GR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ε</a:t>
            </a:r>
            <a:endParaRPr lang="ru-RU" altLang="ru-RU" sz="14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" name="Рисунок 36" descr="D:\Teymur\2018\Youchang_log_d_vs_eeq_2.png"/>
          <p:cNvPicPr/>
          <p:nvPr/>
        </p:nvPicPr>
        <p:blipFill>
          <a:blip r:embed="rId4" cstate="print"/>
          <a:srcRect l="6319" t="5389" r="9007" b="4790"/>
          <a:stretch>
            <a:fillRect/>
          </a:stretch>
        </p:blipFill>
        <p:spPr bwMode="auto">
          <a:xfrm>
            <a:off x="1038727" y="4123846"/>
            <a:ext cx="2366635" cy="213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D:\Teymur\2018\Youchang_log_d_vs_eeq3.png"/>
          <p:cNvPicPr/>
          <p:nvPr/>
        </p:nvPicPr>
        <p:blipFill>
          <a:blip r:embed="rId5" cstate="print"/>
          <a:srcRect l="7018" t="6733" r="8947" b="4738"/>
          <a:stretch>
            <a:fillRect/>
          </a:stretch>
        </p:blipFill>
        <p:spPr bwMode="auto">
          <a:xfrm>
            <a:off x="3647429" y="4130574"/>
            <a:ext cx="2296182" cy="214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D:\Teymur\2018\LeSaux_pore_growth.png"/>
          <p:cNvPicPr/>
          <p:nvPr/>
        </p:nvPicPr>
        <p:blipFill>
          <a:blip r:embed="rId6" cstate="print"/>
          <a:srcRect l="4912" t="6579" r="8947" b="3421"/>
          <a:stretch>
            <a:fillRect/>
          </a:stretch>
        </p:blipFill>
        <p:spPr bwMode="auto">
          <a:xfrm>
            <a:off x="6166510" y="4154404"/>
            <a:ext cx="2714625" cy="212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70"/>
          <p:cNvSpPr>
            <a:spLocks noChangeArrowheads="1"/>
          </p:cNvSpPr>
          <p:nvPr/>
        </p:nvSpPr>
        <p:spPr bwMode="auto">
          <a:xfrm>
            <a:off x="2947102" y="3641571"/>
            <a:ext cx="4099035" cy="553998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Поры на гидридах</a:t>
            </a:r>
            <a:r>
              <a:rPr lang="en-US" altLang="ru-RU" b="0" dirty="0" smtClean="0">
                <a:sym typeface="Symbol"/>
              </a:rPr>
              <a:t>: </a:t>
            </a:r>
            <a:r>
              <a:rPr lang="ru-RU" altLang="ru-RU" b="0" dirty="0" smtClean="0">
                <a:sym typeface="Symbol"/>
              </a:rPr>
              <a:t>циркалой-2, 4</a:t>
            </a:r>
            <a:r>
              <a:rPr lang="en-US" altLang="ru-RU" b="0" dirty="0" smtClean="0">
                <a:sym typeface="Symbol"/>
              </a:rPr>
              <a:t> </a:t>
            </a:r>
            <a:r>
              <a:rPr lang="en-US" altLang="ru-RU" sz="1200" b="0" dirty="0" smtClean="0">
                <a:sym typeface="Symbol"/>
              </a:rPr>
              <a:t>(</a:t>
            </a:r>
            <a:r>
              <a:rPr lang="en-US" sz="1200" b="0" dirty="0" err="1" smtClean="0"/>
              <a:t>Yunchang</a:t>
            </a:r>
            <a:r>
              <a:rPr lang="en-US" sz="1200" b="0" dirty="0" smtClean="0"/>
              <a:t> </a:t>
            </a:r>
            <a:r>
              <a:rPr lang="en-US" sz="1200" b="0" dirty="0"/>
              <a:t>&amp;</a:t>
            </a:r>
            <a:r>
              <a:rPr lang="en-US" sz="1200" b="0" dirty="0" smtClean="0"/>
              <a:t> Koss ‘85, Grange ‘98</a:t>
            </a:r>
            <a:r>
              <a:rPr lang="en-US" altLang="ru-RU" sz="1200" b="0" dirty="0" smtClean="0">
                <a:sym typeface="Symbol"/>
              </a:rPr>
              <a:t>)</a:t>
            </a:r>
            <a:endParaRPr lang="ru-RU" altLang="ru-RU" sz="1200" b="0" baseline="-25000" dirty="0"/>
          </a:p>
        </p:txBody>
      </p:sp>
      <p:sp>
        <p:nvSpPr>
          <p:cNvPr id="49" name="Прямоугольник 70"/>
          <p:cNvSpPr>
            <a:spLocks noChangeArrowheads="1"/>
          </p:cNvSpPr>
          <p:nvPr/>
        </p:nvSpPr>
        <p:spPr bwMode="auto">
          <a:xfrm>
            <a:off x="4151587" y="6342746"/>
            <a:ext cx="161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ε</a:t>
            </a:r>
            <a:endParaRPr lang="ru-RU" altLang="ru-RU" sz="14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Прямоугольник 70"/>
          <p:cNvSpPr>
            <a:spLocks noChangeArrowheads="1"/>
          </p:cNvSpPr>
          <p:nvPr/>
        </p:nvSpPr>
        <p:spPr bwMode="auto">
          <a:xfrm>
            <a:off x="1560787" y="6353256"/>
            <a:ext cx="161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ε</a:t>
            </a:r>
            <a:endParaRPr lang="ru-RU" altLang="ru-RU" sz="14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Прямоугольник 70"/>
          <p:cNvSpPr>
            <a:spLocks noChangeArrowheads="1"/>
          </p:cNvSpPr>
          <p:nvPr/>
        </p:nvSpPr>
        <p:spPr bwMode="auto">
          <a:xfrm>
            <a:off x="6873766" y="6321725"/>
            <a:ext cx="161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ε</a:t>
            </a:r>
            <a:endParaRPr lang="ru-RU" altLang="ru-RU" sz="14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Прямоугольник 70"/>
          <p:cNvSpPr>
            <a:spLocks noChangeArrowheads="1"/>
          </p:cNvSpPr>
          <p:nvPr/>
        </p:nvSpPr>
        <p:spPr bwMode="auto">
          <a:xfrm>
            <a:off x="1371599" y="4224910"/>
            <a:ext cx="11193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rgbClr val="0000FF"/>
                </a:solidFill>
                <a:sym typeface="Symbol"/>
              </a:rPr>
              <a:t>150</a:t>
            </a:r>
            <a:r>
              <a:rPr lang="en-US" altLang="ru-RU" sz="1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ru-RU" sz="1400" dirty="0" err="1" smtClean="0">
                <a:solidFill>
                  <a:srgbClr val="0000FF"/>
                </a:solidFill>
                <a:sym typeface="Symbol"/>
              </a:rPr>
              <a:t>ppm</a:t>
            </a:r>
            <a:endParaRPr lang="ru-RU" altLang="ru-RU" sz="1400" baseline="-25000" dirty="0">
              <a:solidFill>
                <a:srgbClr val="0000FF"/>
              </a:solidFill>
            </a:endParaRPr>
          </a:p>
        </p:txBody>
      </p:sp>
      <p:sp>
        <p:nvSpPr>
          <p:cNvPr id="56" name="Прямоугольник 70"/>
          <p:cNvSpPr>
            <a:spLocks noChangeArrowheads="1"/>
          </p:cNvSpPr>
          <p:nvPr/>
        </p:nvSpPr>
        <p:spPr bwMode="auto">
          <a:xfrm>
            <a:off x="1445172" y="4503434"/>
            <a:ext cx="998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solidFill>
                  <a:srgbClr val="00B050"/>
                </a:solidFill>
                <a:sym typeface="Symbol"/>
              </a:rPr>
              <a:t>350 </a:t>
            </a:r>
            <a:r>
              <a:rPr lang="en-US" altLang="ru-RU" sz="1400" dirty="0" err="1" smtClean="0">
                <a:solidFill>
                  <a:srgbClr val="00B050"/>
                </a:solidFill>
                <a:sym typeface="Symbol"/>
              </a:rPr>
              <a:t>ppm</a:t>
            </a:r>
            <a:endParaRPr lang="ru-RU" altLang="ru-RU" sz="1400" baseline="-25000" dirty="0">
              <a:solidFill>
                <a:srgbClr val="00B050"/>
              </a:solidFill>
            </a:endParaRPr>
          </a:p>
        </p:txBody>
      </p:sp>
      <p:sp>
        <p:nvSpPr>
          <p:cNvPr id="57" name="Прямоугольник 70"/>
          <p:cNvSpPr>
            <a:spLocks noChangeArrowheads="1"/>
          </p:cNvSpPr>
          <p:nvPr/>
        </p:nvSpPr>
        <p:spPr bwMode="auto">
          <a:xfrm>
            <a:off x="1786758" y="5743655"/>
            <a:ext cx="998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solidFill>
                  <a:srgbClr val="FF0000"/>
                </a:solidFill>
                <a:sym typeface="Symbol"/>
              </a:rPr>
              <a:t>615 </a:t>
            </a:r>
            <a:r>
              <a:rPr lang="en-US" altLang="ru-RU" sz="1400" dirty="0" err="1" smtClean="0">
                <a:solidFill>
                  <a:srgbClr val="FF0000"/>
                </a:solidFill>
                <a:sym typeface="Symbol"/>
              </a:rPr>
              <a:t>ppm</a:t>
            </a:r>
            <a:endParaRPr lang="ru-RU" altLang="ru-RU" sz="1400" baseline="-25000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70"/>
          <p:cNvSpPr>
            <a:spLocks noChangeArrowheads="1"/>
          </p:cNvSpPr>
          <p:nvPr/>
        </p:nvSpPr>
        <p:spPr bwMode="auto">
          <a:xfrm>
            <a:off x="4083269" y="5265435"/>
            <a:ext cx="998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solidFill>
                  <a:srgbClr val="FF0000"/>
                </a:solidFill>
                <a:sym typeface="Symbol"/>
              </a:rPr>
              <a:t>615 </a:t>
            </a:r>
            <a:r>
              <a:rPr lang="en-US" altLang="ru-RU" sz="1400" dirty="0" err="1" smtClean="0">
                <a:solidFill>
                  <a:srgbClr val="FF0000"/>
                </a:solidFill>
                <a:sym typeface="Symbol"/>
              </a:rPr>
              <a:t>ppm</a:t>
            </a:r>
            <a:endParaRPr lang="ru-RU" altLang="ru-RU" sz="1400" baseline="-25000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70"/>
          <p:cNvSpPr>
            <a:spLocks noChangeArrowheads="1"/>
          </p:cNvSpPr>
          <p:nvPr/>
        </p:nvSpPr>
        <p:spPr bwMode="auto">
          <a:xfrm>
            <a:off x="4629806" y="5733145"/>
            <a:ext cx="998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solidFill>
                  <a:srgbClr val="00B050"/>
                </a:solidFill>
                <a:sym typeface="Symbol"/>
              </a:rPr>
              <a:t>350 </a:t>
            </a:r>
            <a:r>
              <a:rPr lang="en-US" altLang="ru-RU" sz="1400" dirty="0" err="1" smtClean="0">
                <a:solidFill>
                  <a:srgbClr val="00B050"/>
                </a:solidFill>
                <a:sym typeface="Symbol"/>
              </a:rPr>
              <a:t>ppm</a:t>
            </a:r>
            <a:endParaRPr lang="ru-RU" altLang="ru-RU" sz="1400" baseline="-25000" dirty="0">
              <a:solidFill>
                <a:srgbClr val="00B050"/>
              </a:solidFill>
            </a:endParaRPr>
          </a:p>
        </p:txBody>
      </p:sp>
      <p:sp>
        <p:nvSpPr>
          <p:cNvPr id="60" name="Прямоугольник 70"/>
          <p:cNvSpPr>
            <a:spLocks noChangeArrowheads="1"/>
          </p:cNvSpPr>
          <p:nvPr/>
        </p:nvSpPr>
        <p:spPr bwMode="auto">
          <a:xfrm>
            <a:off x="7530662" y="5607022"/>
            <a:ext cx="998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solidFill>
                  <a:srgbClr val="FF0000"/>
                </a:solidFill>
                <a:sym typeface="Symbol"/>
              </a:rPr>
              <a:t>400 </a:t>
            </a:r>
            <a:r>
              <a:rPr lang="en-US" altLang="ru-RU" sz="1400" dirty="0" err="1" smtClean="0">
                <a:solidFill>
                  <a:srgbClr val="FF0000"/>
                </a:solidFill>
                <a:sym typeface="Symbol"/>
              </a:rPr>
              <a:t>ppm</a:t>
            </a:r>
            <a:endParaRPr lang="ru-RU" altLang="ru-RU" sz="1400" baseline="-25000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70"/>
          <p:cNvSpPr>
            <a:spLocks noChangeArrowheads="1"/>
          </p:cNvSpPr>
          <p:nvPr/>
        </p:nvSpPr>
        <p:spPr bwMode="auto">
          <a:xfrm>
            <a:off x="6831723" y="4908084"/>
            <a:ext cx="1271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solidFill>
                  <a:srgbClr val="00B050"/>
                </a:solidFill>
                <a:sym typeface="Symbol"/>
              </a:rPr>
              <a:t>1200 </a:t>
            </a:r>
            <a:r>
              <a:rPr lang="en-US" altLang="ru-RU" sz="1400" dirty="0" err="1" smtClean="0">
                <a:solidFill>
                  <a:srgbClr val="00B050"/>
                </a:solidFill>
                <a:sym typeface="Symbol"/>
              </a:rPr>
              <a:t>ppm</a:t>
            </a:r>
            <a:endParaRPr lang="ru-RU" altLang="ru-RU" sz="1400" baseline="-25000" dirty="0">
              <a:solidFill>
                <a:srgbClr val="00B050"/>
              </a:solidFill>
            </a:endParaRPr>
          </a:p>
        </p:txBody>
      </p:sp>
      <p:sp>
        <p:nvSpPr>
          <p:cNvPr id="62" name="Прямоугольник 70"/>
          <p:cNvSpPr>
            <a:spLocks noChangeArrowheads="1"/>
          </p:cNvSpPr>
          <p:nvPr/>
        </p:nvSpPr>
        <p:spPr bwMode="auto">
          <a:xfrm>
            <a:off x="2406869" y="5233903"/>
            <a:ext cx="982717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err="1" smtClean="0">
                <a:sym typeface="Symbol"/>
              </a:rPr>
              <a:t>Tr</a:t>
            </a:r>
            <a:r>
              <a:rPr lang="en-US" altLang="ru-RU" sz="1400" baseline="-25000" dirty="0" smtClean="0">
                <a:sym typeface="Symbol"/>
              </a:rPr>
              <a:t>(0)</a:t>
            </a:r>
            <a:r>
              <a:rPr lang="en-US" altLang="ru-RU" sz="1400" dirty="0" smtClean="0">
                <a:sym typeface="Symbol"/>
              </a:rPr>
              <a:t>=1/3</a:t>
            </a: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)</a:t>
            </a:r>
            <a:endParaRPr lang="ru-RU" altLang="ru-RU" sz="14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Прямоугольник 70"/>
          <p:cNvSpPr>
            <a:spLocks noChangeArrowheads="1"/>
          </p:cNvSpPr>
          <p:nvPr/>
        </p:nvSpPr>
        <p:spPr bwMode="auto">
          <a:xfrm>
            <a:off x="4372303" y="4393076"/>
            <a:ext cx="982717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err="1" smtClean="0">
                <a:sym typeface="Symbol"/>
              </a:rPr>
              <a:t>Tr</a:t>
            </a:r>
            <a:r>
              <a:rPr lang="en-US" altLang="ru-RU" sz="1400" baseline="-25000" dirty="0" smtClean="0">
                <a:sym typeface="Symbol"/>
              </a:rPr>
              <a:t>(0)</a:t>
            </a:r>
            <a:r>
              <a:rPr lang="en-US" altLang="ru-RU" sz="1400" dirty="0" smtClean="0">
                <a:sym typeface="Symbol"/>
              </a:rPr>
              <a:t>=0.7</a:t>
            </a: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)</a:t>
            </a:r>
            <a:endParaRPr lang="ru-RU" altLang="ru-RU" sz="14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Прямоугольник 70"/>
          <p:cNvSpPr>
            <a:spLocks noChangeArrowheads="1"/>
          </p:cNvSpPr>
          <p:nvPr/>
        </p:nvSpPr>
        <p:spPr bwMode="auto">
          <a:xfrm>
            <a:off x="7551682" y="4245931"/>
            <a:ext cx="982717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err="1" smtClean="0">
                <a:sym typeface="Symbol"/>
              </a:rPr>
              <a:t>Tr</a:t>
            </a:r>
            <a:r>
              <a:rPr lang="en-US" altLang="ru-RU" sz="1400" baseline="-25000" dirty="0" smtClean="0">
                <a:sym typeface="Symbol"/>
              </a:rPr>
              <a:t>(0)</a:t>
            </a:r>
            <a:r>
              <a:rPr lang="en-US" altLang="ru-RU" sz="1400" dirty="0" smtClean="0">
                <a:sym typeface="Symbol"/>
              </a:rPr>
              <a:t>=1/3</a:t>
            </a: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)</a:t>
            </a:r>
            <a:endParaRPr lang="ru-RU" altLang="ru-RU" sz="1400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Прямоугольник 70"/>
          <p:cNvSpPr>
            <a:spLocks noChangeArrowheads="1"/>
          </p:cNvSpPr>
          <p:nvPr/>
        </p:nvSpPr>
        <p:spPr bwMode="auto">
          <a:xfrm rot="16200000">
            <a:off x="-192843" y="1823534"/>
            <a:ext cx="1642422" cy="369332"/>
          </a:xfrm>
          <a:prstGeom prst="rect">
            <a:avLst/>
          </a:prstGeom>
          <a:solidFill>
            <a:srgbClr val="33629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b="0" dirty="0" smtClean="0">
                <a:sym typeface="Symbol"/>
              </a:rPr>
              <a:t>Log(</a:t>
            </a:r>
            <a:r>
              <a:rPr lang="en-US" altLang="ru-RU" b="0" i="1" dirty="0" smtClean="0">
                <a:sym typeface="Symbol"/>
              </a:rPr>
              <a:t>d</a:t>
            </a:r>
            <a:r>
              <a:rPr lang="ru-RU" altLang="ru-RU" b="0" i="1" dirty="0" smtClean="0">
                <a:sym typeface="Symbol"/>
              </a:rPr>
              <a:t> </a:t>
            </a:r>
            <a:r>
              <a:rPr lang="en-US" altLang="ru-RU" b="0" i="1" dirty="0" smtClean="0">
                <a:sym typeface="Symbol"/>
              </a:rPr>
              <a:t>[</a:t>
            </a:r>
            <a:r>
              <a:rPr lang="ru-RU" altLang="ru-RU" b="0" i="1" dirty="0" smtClean="0">
                <a:sym typeface="Symbol"/>
              </a:rPr>
              <a:t>мкм</a:t>
            </a:r>
            <a:r>
              <a:rPr lang="en-US" altLang="ru-RU" b="0" i="1" dirty="0" smtClean="0">
                <a:sym typeface="Symbol"/>
              </a:rPr>
              <a:t>]</a:t>
            </a:r>
            <a:r>
              <a:rPr lang="en-US" altLang="ru-RU" b="0" dirty="0" smtClean="0">
                <a:sym typeface="Symbol"/>
              </a:rPr>
              <a:t>)</a:t>
            </a:r>
            <a:endParaRPr lang="ru-RU" altLang="ru-RU" sz="1200" b="0" baseline="-25000" dirty="0"/>
          </a:p>
        </p:txBody>
      </p:sp>
      <p:sp>
        <p:nvSpPr>
          <p:cNvPr id="47" name="Прямоугольник 70"/>
          <p:cNvSpPr>
            <a:spLocks noChangeArrowheads="1"/>
          </p:cNvSpPr>
          <p:nvPr/>
        </p:nvSpPr>
        <p:spPr bwMode="auto">
          <a:xfrm rot="16200000">
            <a:off x="-61825" y="5006719"/>
            <a:ext cx="1642422" cy="36933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b="0" dirty="0" smtClean="0">
                <a:sym typeface="Symbol"/>
              </a:rPr>
              <a:t>Log(</a:t>
            </a:r>
            <a:r>
              <a:rPr lang="en-US" altLang="ru-RU" b="0" i="1" dirty="0" smtClean="0">
                <a:sym typeface="Symbol"/>
              </a:rPr>
              <a:t>d</a:t>
            </a:r>
            <a:r>
              <a:rPr lang="ru-RU" altLang="ru-RU" b="0" i="1" dirty="0" smtClean="0">
                <a:sym typeface="Symbol"/>
              </a:rPr>
              <a:t> </a:t>
            </a:r>
            <a:r>
              <a:rPr lang="en-US" altLang="ru-RU" b="0" i="1" dirty="0" smtClean="0">
                <a:sym typeface="Symbol"/>
              </a:rPr>
              <a:t>[</a:t>
            </a:r>
            <a:r>
              <a:rPr lang="ru-RU" altLang="ru-RU" b="0" i="1" dirty="0" smtClean="0">
                <a:sym typeface="Symbol"/>
              </a:rPr>
              <a:t>мкм</a:t>
            </a:r>
            <a:r>
              <a:rPr lang="en-US" altLang="ru-RU" b="0" i="1" dirty="0" smtClean="0">
                <a:sym typeface="Symbol"/>
              </a:rPr>
              <a:t>]</a:t>
            </a:r>
            <a:r>
              <a:rPr lang="en-US" altLang="ru-RU" b="0" dirty="0" smtClean="0">
                <a:sym typeface="Symbol"/>
              </a:rPr>
              <a:t>)</a:t>
            </a:r>
            <a:endParaRPr lang="ru-RU" altLang="ru-RU" sz="1200" b="0" baseline="-25000" dirty="0"/>
          </a:p>
        </p:txBody>
      </p:sp>
      <p:sp>
        <p:nvSpPr>
          <p:cNvPr id="48" name="Прямоугольник 70"/>
          <p:cNvSpPr>
            <a:spLocks noChangeArrowheads="1"/>
          </p:cNvSpPr>
          <p:nvPr/>
        </p:nvSpPr>
        <p:spPr bwMode="auto">
          <a:xfrm rot="16200000">
            <a:off x="3923603" y="1820777"/>
            <a:ext cx="1642422" cy="369332"/>
          </a:xfrm>
          <a:prstGeom prst="rect">
            <a:avLst/>
          </a:prstGeom>
          <a:solidFill>
            <a:srgbClr val="33629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b="0" dirty="0" smtClean="0">
                <a:sym typeface="Symbol"/>
              </a:rPr>
              <a:t>Log(</a:t>
            </a:r>
            <a:r>
              <a:rPr lang="en-US" altLang="ru-RU" b="0" i="1" dirty="0" smtClean="0">
                <a:sym typeface="Symbol"/>
              </a:rPr>
              <a:t>d</a:t>
            </a:r>
            <a:r>
              <a:rPr lang="ru-RU" altLang="ru-RU" b="0" i="1" dirty="0" smtClean="0">
                <a:sym typeface="Symbol"/>
              </a:rPr>
              <a:t> </a:t>
            </a:r>
            <a:r>
              <a:rPr lang="en-US" altLang="ru-RU" b="0" i="1" dirty="0" smtClean="0">
                <a:sym typeface="Symbol"/>
              </a:rPr>
              <a:t>[</a:t>
            </a:r>
            <a:r>
              <a:rPr lang="ru-RU" altLang="ru-RU" b="0" i="1" dirty="0" smtClean="0">
                <a:sym typeface="Symbol"/>
              </a:rPr>
              <a:t>мкм</a:t>
            </a:r>
            <a:r>
              <a:rPr lang="en-US" altLang="ru-RU" b="0" i="1" dirty="0" smtClean="0">
                <a:sym typeface="Symbol"/>
              </a:rPr>
              <a:t>]</a:t>
            </a:r>
            <a:r>
              <a:rPr lang="en-US" altLang="ru-RU" b="0" dirty="0" smtClean="0">
                <a:sym typeface="Symbol"/>
              </a:rPr>
              <a:t>)</a:t>
            </a:r>
            <a:endParaRPr lang="ru-RU" altLang="ru-RU" sz="1200" b="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1576552" y="176135"/>
            <a:ext cx="6999889" cy="2630710"/>
            <a:chOff x="1261242" y="3672972"/>
            <a:chExt cx="6999889" cy="2630710"/>
          </a:xfrm>
        </p:grpSpPr>
        <p:sp>
          <p:nvSpPr>
            <p:cNvPr id="36" name="Прямоугольник 70"/>
            <p:cNvSpPr>
              <a:spLocks noChangeArrowheads="1"/>
            </p:cNvSpPr>
            <p:nvPr/>
          </p:nvSpPr>
          <p:spPr bwMode="auto">
            <a:xfrm>
              <a:off x="1261242" y="3998937"/>
              <a:ext cx="2869325" cy="1754326"/>
            </a:xfrm>
            <a:prstGeom prst="rect">
              <a:avLst/>
            </a:prstGeom>
            <a:solidFill>
              <a:srgbClr val="2B548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b="0" dirty="0" smtClean="0">
                  <a:sym typeface="Symbol"/>
                </a:rPr>
                <a:t>Влияние гидридов на рост пор описывается эффективным </a:t>
              </a:r>
              <a:r>
                <a:rPr lang="ru-RU" altLang="ru-RU" b="0" u="sng" dirty="0" smtClean="0">
                  <a:sym typeface="Symbol"/>
                </a:rPr>
                <a:t>локальным повышением </a:t>
              </a:r>
              <a:r>
                <a:rPr lang="ru-RU" altLang="ru-RU" b="0" u="sng" dirty="0" err="1" smtClean="0">
                  <a:sym typeface="Symbol"/>
                </a:rPr>
                <a:t>трехосности</a:t>
              </a:r>
              <a:r>
                <a:rPr lang="ru-RU" altLang="ru-RU" b="0" u="sng" dirty="0" smtClean="0">
                  <a:sym typeface="Symbol"/>
                </a:rPr>
                <a:t> в области пор (гипотеза)</a:t>
              </a:r>
              <a:endParaRPr lang="ru-RU" altLang="ru-RU" b="0" u="sng" baseline="-25000" dirty="0"/>
            </a:p>
          </p:txBody>
        </p:sp>
        <p:pic>
          <p:nvPicPr>
            <p:cNvPr id="37" name="Рисунок 36" descr="D:\Teymur\2018\DT_FROM_CH.png"/>
            <p:cNvPicPr/>
            <p:nvPr/>
          </p:nvPicPr>
          <p:blipFill>
            <a:blip r:embed="rId2" cstate="print"/>
            <a:srcRect l="6491" t="6983" r="8070" b="5237"/>
            <a:stretch>
              <a:fillRect/>
            </a:stretch>
          </p:blipFill>
          <p:spPr bwMode="auto">
            <a:xfrm>
              <a:off x="5184556" y="3672972"/>
              <a:ext cx="3076575" cy="2223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Прямоугольник 70"/>
            <p:cNvSpPr>
              <a:spLocks noChangeArrowheads="1"/>
            </p:cNvSpPr>
            <p:nvPr/>
          </p:nvSpPr>
          <p:spPr bwMode="auto">
            <a:xfrm>
              <a:off x="6327229" y="5995905"/>
              <a:ext cx="1613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ru-RU" sz="1400" dirty="0" smtClean="0">
                  <a:solidFill>
                    <a:schemeClr val="bg1">
                      <a:lumMod val="75000"/>
                    </a:schemeClr>
                  </a:solidFill>
                  <a:sym typeface="Symbol"/>
                </a:rPr>
                <a:t>H, </a:t>
              </a:r>
              <a:r>
                <a:rPr lang="en-US" altLang="ru-RU" sz="1400" dirty="0" err="1" smtClean="0">
                  <a:solidFill>
                    <a:schemeClr val="bg1">
                      <a:lumMod val="75000"/>
                    </a:schemeClr>
                  </a:solidFill>
                  <a:sym typeface="Symbol"/>
                </a:rPr>
                <a:t>ppm</a:t>
              </a:r>
              <a:endParaRPr lang="ru-RU" altLang="ru-RU" sz="1400" baseline="-25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9" name="Прямоугольник 70"/>
            <p:cNvSpPr>
              <a:spLocks noChangeArrowheads="1"/>
            </p:cNvSpPr>
            <p:nvPr/>
          </p:nvSpPr>
          <p:spPr bwMode="auto">
            <a:xfrm rot="16200000">
              <a:off x="4179882" y="4411225"/>
              <a:ext cx="14666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b="0" dirty="0" smtClean="0">
                  <a:solidFill>
                    <a:srgbClr val="008080"/>
                  </a:solidFill>
                  <a:sym typeface="Symbol"/>
                </a:rPr>
                <a:t>∆</a:t>
              </a:r>
              <a:r>
                <a:rPr lang="en-US" altLang="ru-RU" dirty="0" err="1" smtClean="0">
                  <a:solidFill>
                    <a:srgbClr val="008080"/>
                  </a:solidFill>
                  <a:sym typeface="Symbol"/>
                </a:rPr>
                <a:t>Tr</a:t>
              </a:r>
              <a:endParaRPr lang="ru-RU" altLang="ru-RU" baseline="-25000" dirty="0">
                <a:solidFill>
                  <a:srgbClr val="00808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169584" y="2665953"/>
            <a:ext cx="7406857" cy="3621238"/>
            <a:chOff x="1169584" y="2665953"/>
            <a:chExt cx="7406857" cy="3621238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1169584" y="3358054"/>
              <a:ext cx="7406857" cy="2929137"/>
              <a:chOff x="1295708" y="315309"/>
              <a:chExt cx="7406857" cy="2929137"/>
            </a:xfrm>
          </p:grpSpPr>
          <p:pic>
            <p:nvPicPr>
              <p:cNvPr id="33796" name="Picture 4" descr="Hydride_tangenti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543" t="6562" r="7364" b="5575"/>
              <a:stretch>
                <a:fillRect/>
              </a:stretch>
            </p:blipFill>
            <p:spPr bwMode="auto">
              <a:xfrm>
                <a:off x="5454868" y="315309"/>
                <a:ext cx="3247697" cy="2484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6448098" y="2875114"/>
                <a:ext cx="14819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solidFill>
                      <a:srgbClr val="008080"/>
                    </a:solidFill>
                  </a:rPr>
                  <a:t>Tr</a:t>
                </a:r>
                <a:r>
                  <a:rPr lang="en-US" baseline="-25000" dirty="0" smtClean="0">
                    <a:solidFill>
                      <a:srgbClr val="008080"/>
                    </a:solidFill>
                  </a:rPr>
                  <a:t>(0)</a:t>
                </a:r>
                <a:r>
                  <a:rPr lang="en-US" dirty="0" smtClean="0">
                    <a:solidFill>
                      <a:srgbClr val="008080"/>
                    </a:solidFill>
                  </a:rPr>
                  <a:t>+∆</a:t>
                </a:r>
                <a:r>
                  <a:rPr lang="en-US" dirty="0" err="1" smtClean="0">
                    <a:solidFill>
                      <a:srgbClr val="008080"/>
                    </a:solidFill>
                  </a:rPr>
                  <a:t>Tr</a:t>
                </a:r>
                <a:r>
                  <a:rPr lang="en-US" dirty="0" smtClean="0">
                    <a:solidFill>
                      <a:srgbClr val="008080"/>
                    </a:solidFill>
                  </a:rPr>
                  <a:t>(H)</a:t>
                </a:r>
                <a:endParaRPr lang="ru-RU" dirty="0" smtClean="0">
                  <a:solidFill>
                    <a:srgbClr val="008080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95708" y="641802"/>
                <a:ext cx="386255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Прогноз свойств </a:t>
                </a:r>
                <a:r>
                  <a:rPr lang="ru-RU" sz="1400" dirty="0" err="1" smtClean="0">
                    <a:solidFill>
                      <a:schemeClr val="bg1">
                        <a:lumMod val="75000"/>
                      </a:schemeClr>
                    </a:solidFill>
                  </a:rPr>
                  <a:t>гидрированных</a:t>
                </a:r>
                <a:r>
                  <a:rPr lang="ru-RU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 оболочек</a:t>
                </a: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algn="ctr"/>
                <a:r>
                  <a:rPr lang="ru-RU" sz="14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деформация до разрушения при различных расстояниях между тангенциальными гидридами по отношению к их толщине </a:t>
                </a:r>
                <a:r>
                  <a:rPr lang="en-US" sz="14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W</a:t>
                </a:r>
                <a:r>
                  <a:rPr lang="ru-RU" sz="14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/</a:t>
                </a:r>
                <a:r>
                  <a:rPr lang="en-US" sz="1400" b="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  <a:r>
                  <a:rPr lang="ru-RU" sz="1400" b="0" baseline="-25000" dirty="0" smtClean="0">
                    <a:solidFill>
                      <a:schemeClr val="bg1">
                        <a:lumMod val="75000"/>
                      </a:schemeClr>
                    </a:solidFill>
                  </a:rPr>
                  <a:t>0</a:t>
                </a:r>
                <a:r>
                  <a:rPr lang="en-US" sz="14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:</a:t>
                </a:r>
                <a:endParaRPr lang="ru-RU" sz="1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ru-RU" sz="1400" dirty="0" smtClean="0">
                    <a:solidFill>
                      <a:srgbClr val="9900CC"/>
                    </a:solidFill>
                  </a:rPr>
                  <a:t>―</a:t>
                </a:r>
                <a:r>
                  <a:rPr lang="ru-RU" sz="1400" dirty="0" smtClean="0">
                    <a:solidFill>
                      <a:srgbClr val="008080"/>
                    </a:solidFill>
                  </a:rPr>
                  <a:t> - </a:t>
                </a:r>
                <a:r>
                  <a:rPr lang="en-US" sz="1400" dirty="0" smtClean="0">
                    <a:solidFill>
                      <a:srgbClr val="008080"/>
                    </a:solidFill>
                  </a:rPr>
                  <a:t>3.5, </a:t>
                </a:r>
                <a:r>
                  <a:rPr lang="ru-RU" sz="1400" dirty="0" smtClean="0">
                    <a:solidFill>
                      <a:srgbClr val="FF0000"/>
                    </a:solidFill>
                  </a:rPr>
                  <a:t>―</a:t>
                </a:r>
                <a:r>
                  <a:rPr lang="ru-RU" sz="1400" dirty="0" smtClean="0">
                    <a:solidFill>
                      <a:srgbClr val="008080"/>
                    </a:solidFill>
                  </a:rPr>
                  <a:t> - 5, </a:t>
                </a:r>
                <a:r>
                  <a:rPr lang="ru-RU" sz="1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―</a:t>
                </a:r>
                <a:r>
                  <a:rPr lang="ru-RU" sz="1400" dirty="0" smtClean="0">
                    <a:solidFill>
                      <a:srgbClr val="008080"/>
                    </a:solidFill>
                  </a:rPr>
                  <a:t> -</a:t>
                </a:r>
                <a:r>
                  <a:rPr lang="en-US" sz="1400" dirty="0" smtClean="0">
                    <a:solidFill>
                      <a:srgbClr val="008080"/>
                    </a:solidFill>
                  </a:rPr>
                  <a:t>7</a:t>
                </a:r>
                <a:r>
                  <a:rPr lang="ru-RU" sz="1400" dirty="0" smtClean="0">
                    <a:solidFill>
                      <a:srgbClr val="008080"/>
                    </a:solidFill>
                  </a:rPr>
                  <a:t>, </a:t>
                </a:r>
                <a:r>
                  <a:rPr lang="ru-RU" sz="1400" dirty="0" smtClean="0">
                    <a:solidFill>
                      <a:srgbClr val="00B050"/>
                    </a:solidFill>
                  </a:rPr>
                  <a:t>―</a:t>
                </a:r>
                <a:r>
                  <a:rPr lang="ru-RU" sz="1400" dirty="0" smtClean="0">
                    <a:solidFill>
                      <a:srgbClr val="008080"/>
                    </a:solidFill>
                  </a:rPr>
                  <a:t> -10, </a:t>
                </a:r>
                <a:r>
                  <a:rPr lang="ru-RU" sz="1400" dirty="0" smtClean="0">
                    <a:solidFill>
                      <a:srgbClr val="0000FF"/>
                    </a:solidFill>
                  </a:rPr>
                  <a:t>―</a:t>
                </a:r>
                <a:r>
                  <a:rPr lang="ru-RU" sz="1400" dirty="0" smtClean="0">
                    <a:solidFill>
                      <a:srgbClr val="008080"/>
                    </a:solidFill>
                  </a:rPr>
                  <a:t> -20, </a:t>
                </a:r>
                <a:r>
                  <a:rPr lang="ru-RU" sz="1400" dirty="0" smtClean="0">
                    <a:solidFill>
                      <a:srgbClr val="000000"/>
                    </a:solidFill>
                  </a:rPr>
                  <a:t>―</a:t>
                </a:r>
                <a:r>
                  <a:rPr lang="ru-RU" sz="1400" dirty="0" smtClean="0">
                    <a:solidFill>
                      <a:srgbClr val="008080"/>
                    </a:solidFill>
                  </a:rPr>
                  <a:t> -40</a:t>
                </a:r>
              </a:p>
            </p:txBody>
          </p:sp>
        </p:grpSp>
        <p:sp>
          <p:nvSpPr>
            <p:cNvPr id="31" name="Прямоугольник 70"/>
            <p:cNvSpPr>
              <a:spLocks noChangeArrowheads="1"/>
            </p:cNvSpPr>
            <p:nvPr/>
          </p:nvSpPr>
          <p:spPr bwMode="auto">
            <a:xfrm>
              <a:off x="5089104" y="2665953"/>
              <a:ext cx="123287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dirty="0" smtClean="0">
                  <a:sym typeface="Symbol"/>
                </a:rPr>
                <a:t>одноосное</a:t>
              </a:r>
              <a:r>
                <a:rPr lang="ru-RU" altLang="ru-RU" sz="1400" dirty="0" smtClean="0">
                  <a:solidFill>
                    <a:schemeClr val="bg1">
                      <a:lumMod val="75000"/>
                    </a:schemeClr>
                  </a:solidFill>
                  <a:sym typeface="Symbol"/>
                </a:rPr>
                <a:t>)</a:t>
              </a:r>
              <a:endParaRPr lang="ru-RU" altLang="ru-RU" sz="1400" baseline="-25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Прямоугольник 70"/>
            <p:cNvSpPr>
              <a:spLocks noChangeArrowheads="1"/>
            </p:cNvSpPr>
            <p:nvPr/>
          </p:nvSpPr>
          <p:spPr bwMode="auto">
            <a:xfrm>
              <a:off x="6095172" y="3025875"/>
              <a:ext cx="1935561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dirty="0" smtClean="0">
                  <a:sym typeface="Symbol"/>
                </a:rPr>
                <a:t>Двухосное (</a:t>
              </a:r>
              <a:r>
                <a:rPr lang="el-GR" altLang="ru-RU" sz="1400" dirty="0" smtClean="0">
                  <a:sym typeface="Symbol"/>
                </a:rPr>
                <a:t>σ</a:t>
              </a:r>
              <a:r>
                <a:rPr lang="ru-RU" altLang="ru-RU" sz="1400" baseline="-25000" dirty="0" smtClean="0">
                  <a:sym typeface="Symbol"/>
                </a:rPr>
                <a:t>1</a:t>
              </a:r>
              <a:r>
                <a:rPr lang="ru-RU" altLang="ru-RU" sz="1400" dirty="0" smtClean="0">
                  <a:sym typeface="Symbol"/>
                </a:rPr>
                <a:t>=</a:t>
              </a:r>
              <a:r>
                <a:rPr lang="el-GR" altLang="ru-RU" sz="1400" dirty="0" smtClean="0">
                  <a:sym typeface="Symbol"/>
                </a:rPr>
                <a:t>σ</a:t>
              </a:r>
              <a:r>
                <a:rPr lang="ru-RU" altLang="ru-RU" sz="1400" baseline="-25000" dirty="0" smtClean="0">
                  <a:sym typeface="Symbol"/>
                </a:rPr>
                <a:t>2</a:t>
              </a:r>
              <a:r>
                <a:rPr lang="ru-RU" altLang="ru-RU" sz="1400" dirty="0" smtClean="0">
                  <a:sym typeface="Symbol"/>
                </a:rPr>
                <a:t>)</a:t>
              </a:r>
              <a:r>
                <a:rPr lang="ru-RU" altLang="ru-RU" sz="1400" dirty="0" smtClean="0">
                  <a:solidFill>
                    <a:schemeClr val="bg1">
                      <a:lumMod val="75000"/>
                    </a:schemeClr>
                  </a:solidFill>
                  <a:sym typeface="Symbol"/>
                </a:rPr>
                <a:t>)</a:t>
              </a:r>
              <a:endParaRPr lang="ru-RU" altLang="ru-RU" sz="1400" baseline="-25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 bwMode="auto">
            <a:xfrm>
              <a:off x="5499866" y="2973730"/>
              <a:ext cx="20795" cy="26760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295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6113882" y="3069415"/>
              <a:ext cx="0" cy="259083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295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353097" y="2120353"/>
          <a:ext cx="42624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3" imgW="3289300" imgH="495300" progId="Equation.DSMT4">
                  <p:embed/>
                </p:oleObj>
              </mc:Choice>
              <mc:Fallback>
                <p:oleObj name="Equation" r:id="rId3" imgW="3289300" imgH="4953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097" y="2120353"/>
                        <a:ext cx="42624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92389" y="3042747"/>
          <a:ext cx="1155700" cy="44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5" imgW="1155700" imgH="419100" progId="Equation.DSMT4">
                  <p:embed/>
                </p:oleObj>
              </mc:Choice>
              <mc:Fallback>
                <p:oleObj name="Equation" r:id="rId5" imgW="1155700" imgH="4191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389" y="3042747"/>
                        <a:ext cx="1155700" cy="443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70"/>
          <p:cNvSpPr>
            <a:spLocks noChangeArrowheads="1"/>
          </p:cNvSpPr>
          <p:nvPr/>
        </p:nvSpPr>
        <p:spPr bwMode="auto">
          <a:xfrm>
            <a:off x="4997669" y="1077061"/>
            <a:ext cx="2869324" cy="646331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err="1" smtClean="0">
                <a:sym typeface="Symbol"/>
              </a:rPr>
              <a:t>Перколяция</a:t>
            </a:r>
            <a:r>
              <a:rPr lang="ru-RU" altLang="ru-RU" b="0" dirty="0" smtClean="0">
                <a:sym typeface="Symbol"/>
              </a:rPr>
              <a:t> пор</a:t>
            </a:r>
            <a:r>
              <a:rPr lang="en-US" altLang="ru-RU" b="0" dirty="0" smtClean="0">
                <a:sym typeface="Symbol"/>
              </a:rPr>
              <a:t> </a:t>
            </a:r>
            <a:r>
              <a:rPr lang="ru-RU" altLang="ru-RU" b="0" dirty="0" smtClean="0">
                <a:sym typeface="Symbol"/>
              </a:rPr>
              <a:t>сразу после их рождения</a:t>
            </a:r>
            <a:endParaRPr lang="ru-RU" altLang="ru-RU" b="0" baseline="-25000" dirty="0"/>
          </a:p>
        </p:txBody>
      </p:sp>
      <p:sp>
        <p:nvSpPr>
          <p:cNvPr id="65" name="Прямоугольник 70"/>
          <p:cNvSpPr>
            <a:spLocks noChangeArrowheads="1"/>
          </p:cNvSpPr>
          <p:nvPr/>
        </p:nvSpPr>
        <p:spPr bwMode="auto">
          <a:xfrm>
            <a:off x="3147846" y="3026732"/>
            <a:ext cx="4088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olidFill>
                  <a:srgbClr val="008080"/>
                </a:solidFill>
                <a:sym typeface="Symbol"/>
              </a:rPr>
              <a:t>Расстояние между гидридами к их толщине (</a:t>
            </a:r>
            <a:r>
              <a:rPr lang="el-GR" altLang="ru-RU" b="0" dirty="0" smtClean="0">
                <a:solidFill>
                  <a:srgbClr val="008080"/>
                </a:solidFill>
                <a:sym typeface="Symbol"/>
              </a:rPr>
              <a:t>γ</a:t>
            </a:r>
            <a:r>
              <a:rPr lang="en-US" altLang="ru-RU" b="0" dirty="0" smtClean="0">
                <a:solidFill>
                  <a:srgbClr val="008080"/>
                </a:solidFill>
                <a:sym typeface="Symbol"/>
              </a:rPr>
              <a:t>~1</a:t>
            </a:r>
            <a:r>
              <a:rPr lang="ru-RU" altLang="ru-RU" b="0" dirty="0" smtClean="0">
                <a:solidFill>
                  <a:srgbClr val="008080"/>
                </a:solidFill>
                <a:sym typeface="Symbol"/>
              </a:rPr>
              <a:t>)</a:t>
            </a:r>
            <a:endParaRPr lang="ru-RU" altLang="ru-RU" b="0" baseline="-25000" dirty="0">
              <a:solidFill>
                <a:srgbClr val="008080"/>
              </a:solidFill>
            </a:endParaRPr>
          </a:p>
        </p:txBody>
      </p:sp>
      <p:sp>
        <p:nvSpPr>
          <p:cNvPr id="66" name="Прямоугольник 70"/>
          <p:cNvSpPr>
            <a:spLocks noChangeArrowheads="1"/>
          </p:cNvSpPr>
          <p:nvPr/>
        </p:nvSpPr>
        <p:spPr bwMode="auto">
          <a:xfrm>
            <a:off x="1508234" y="4082392"/>
            <a:ext cx="61275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0" dirty="0" smtClean="0">
                <a:solidFill>
                  <a:srgbClr val="008080"/>
                </a:solidFill>
                <a:sym typeface="Symbol"/>
              </a:rPr>
              <a:t>Хрупкое разрушение для гладких образцов при 1000 </a:t>
            </a:r>
            <a:r>
              <a:rPr lang="en-US" altLang="ru-RU" sz="1600" b="0" dirty="0" err="1" smtClean="0">
                <a:solidFill>
                  <a:srgbClr val="008080"/>
                </a:solidFill>
                <a:sym typeface="Symbol"/>
              </a:rPr>
              <a:t>ppm</a:t>
            </a:r>
            <a:r>
              <a:rPr lang="en-US" altLang="ru-RU" sz="1600" b="0" dirty="0" smtClean="0">
                <a:solidFill>
                  <a:srgbClr val="008080"/>
                </a:solidFill>
                <a:sym typeface="Symbol"/>
              </a:rPr>
              <a:t> </a:t>
            </a:r>
            <a:r>
              <a:rPr lang="ru-RU" altLang="ru-RU" sz="1600" b="0" dirty="0" smtClean="0">
                <a:solidFill>
                  <a:srgbClr val="008080"/>
                </a:solidFill>
                <a:sym typeface="Symbol"/>
              </a:rPr>
              <a:t>для </a:t>
            </a:r>
            <a:r>
              <a:rPr lang="el-GR" altLang="ru-RU" sz="1600" b="0" dirty="0" smtClean="0">
                <a:solidFill>
                  <a:srgbClr val="008080"/>
                </a:solidFill>
                <a:sym typeface="Symbol"/>
              </a:rPr>
              <a:t>γ</a:t>
            </a:r>
            <a:r>
              <a:rPr lang="ru-RU" altLang="ru-RU" sz="1600" b="0" dirty="0" smtClean="0">
                <a:solidFill>
                  <a:srgbClr val="008080"/>
                </a:solidFill>
                <a:sym typeface="Symbol"/>
              </a:rPr>
              <a:t>=0.5 (поправочный множитель на неоднородность расстояний между гидридами). Согласуется с известными данными </a:t>
            </a:r>
          </a:p>
        </p:txBody>
      </p:sp>
      <p:sp>
        <p:nvSpPr>
          <p:cNvPr id="67" name="Прямоугольник 70"/>
          <p:cNvSpPr>
            <a:spLocks noChangeArrowheads="1"/>
          </p:cNvSpPr>
          <p:nvPr/>
        </p:nvSpPr>
        <p:spPr bwMode="auto">
          <a:xfrm>
            <a:off x="1334815" y="1071806"/>
            <a:ext cx="2869324" cy="646331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Условия хрупкого разрушения</a:t>
            </a:r>
            <a:r>
              <a:rPr lang="en-US" altLang="ru-RU" b="0" dirty="0" smtClean="0">
                <a:sym typeface="Symbol"/>
              </a:rPr>
              <a:t>?</a:t>
            </a:r>
            <a:endParaRPr lang="ru-RU" altLang="ru-RU" b="0" baseline="-25000" dirty="0"/>
          </a:p>
        </p:txBody>
      </p:sp>
      <p:sp>
        <p:nvSpPr>
          <p:cNvPr id="68" name="Стрелка вправо 67"/>
          <p:cNvSpPr/>
          <p:nvPr/>
        </p:nvSpPr>
        <p:spPr bwMode="auto">
          <a:xfrm rot="5400000">
            <a:off x="4288220" y="3720463"/>
            <a:ext cx="254876" cy="3126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70"/>
          <p:cNvSpPr>
            <a:spLocks noChangeArrowheads="1"/>
          </p:cNvSpPr>
          <p:nvPr/>
        </p:nvSpPr>
        <p:spPr bwMode="auto">
          <a:xfrm>
            <a:off x="986515" y="5397679"/>
            <a:ext cx="68582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altLang="ru-RU" sz="1600" b="0" u="sng" dirty="0" smtClean="0">
                <a:solidFill>
                  <a:srgbClr val="0070C0"/>
                </a:solidFill>
                <a:sym typeface="Symbol"/>
              </a:rPr>
              <a:t>Модель локальная</a:t>
            </a:r>
            <a:r>
              <a:rPr lang="ru-RU" altLang="ru-RU" sz="1600" b="0" dirty="0" smtClean="0">
                <a:solidFill>
                  <a:srgbClr val="0070C0"/>
                </a:solidFill>
                <a:sym typeface="Symbol"/>
              </a:rPr>
              <a:t>, поэтому позволяет оценивать развитие разрушения при неоднородной по толщине концентрации </a:t>
            </a:r>
            <a:r>
              <a:rPr lang="en-US" altLang="ru-RU" sz="1600" b="0" dirty="0" smtClean="0">
                <a:solidFill>
                  <a:srgbClr val="0070C0"/>
                </a:solidFill>
                <a:sym typeface="Symbol"/>
              </a:rPr>
              <a:t>H</a:t>
            </a:r>
            <a:endParaRPr lang="ru-RU" altLang="ru-RU" sz="1600" b="0" dirty="0" smtClean="0">
              <a:solidFill>
                <a:srgbClr val="0070C0"/>
              </a:solidFill>
              <a:sym typeface="Symbol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 smtClean="0">
                <a:solidFill>
                  <a:srgbClr val="0070C0"/>
                </a:solidFill>
                <a:sym typeface="Symbol"/>
              </a:rPr>
              <a:t>Для Э110 водородное </a:t>
            </a:r>
            <a:r>
              <a:rPr lang="ru-RU" altLang="ru-RU" sz="1600" b="0" dirty="0" err="1" smtClean="0">
                <a:solidFill>
                  <a:srgbClr val="0070C0"/>
                </a:solidFill>
                <a:sym typeface="Symbol"/>
              </a:rPr>
              <a:t>охрупчивание</a:t>
            </a:r>
            <a:r>
              <a:rPr lang="ru-RU" altLang="ru-RU" sz="1600" b="0" dirty="0" smtClean="0">
                <a:solidFill>
                  <a:srgbClr val="0070C0"/>
                </a:solidFill>
                <a:sym typeface="Symbol"/>
              </a:rPr>
              <a:t> тангенциальными гидридами не значительно</a:t>
            </a:r>
            <a:endParaRPr lang="ru-RU" altLang="ru-RU" sz="1600" b="0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8"/>
          <p:cNvSpPr>
            <a:spLocks noChangeArrowheads="1"/>
          </p:cNvSpPr>
          <p:nvPr/>
        </p:nvSpPr>
        <p:spPr bwMode="auto">
          <a:xfrm>
            <a:off x="840172" y="798645"/>
            <a:ext cx="7589435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рограммный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омплекс для обоснования сухого хранения ОЯТ проходит аттестацию в надзорных органах России. Для создания кода улучшенной оценки на основе физических моделей идет дальнейшее развитие моделей, в частности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:</a:t>
            </a:r>
            <a:r>
              <a:rPr lang="en-US" dirty="0" smtClean="0">
                <a:solidFill>
                  <a:srgbClr val="336295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>
                <a:solidFill>
                  <a:srgbClr val="336295"/>
                </a:solidFill>
              </a:rPr>
              <a:t>Модель ползучести оптимизирована с учетом новых данных НИЦ КИ</a:t>
            </a:r>
            <a:r>
              <a:rPr lang="en-US" dirty="0" smtClean="0">
                <a:solidFill>
                  <a:srgbClr val="336295"/>
                </a:solidFill>
              </a:rPr>
              <a:t> </a:t>
            </a:r>
            <a:r>
              <a:rPr lang="ru-RU" dirty="0" smtClean="0">
                <a:solidFill>
                  <a:srgbClr val="336295"/>
                </a:solidFill>
              </a:rPr>
              <a:t> в области низких напряжений</a:t>
            </a:r>
            <a:endParaRPr lang="en-US" dirty="0" smtClean="0">
              <a:solidFill>
                <a:srgbClr val="336295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>
                <a:solidFill>
                  <a:srgbClr val="336295"/>
                </a:solidFill>
              </a:rPr>
              <a:t>Модель отжига оптимизирована на основе имеющейся аналитической модели и верифицирована на данных для сплавов М5, циркалой-4 и данных НИИАР для Э110</a:t>
            </a:r>
            <a:endParaRPr lang="en-US" dirty="0" smtClean="0">
              <a:solidFill>
                <a:srgbClr val="336295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>
                <a:solidFill>
                  <a:srgbClr val="336295"/>
                </a:solidFill>
              </a:rPr>
              <a:t>Модель переориентации гидридов верифицирована на новых данных НИЦ КИ</a:t>
            </a:r>
            <a:endParaRPr lang="en-US" dirty="0" smtClean="0">
              <a:solidFill>
                <a:srgbClr val="336295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>
                <a:solidFill>
                  <a:srgbClr val="336295"/>
                </a:solidFill>
              </a:rPr>
              <a:t>Разрабатываются критерии </a:t>
            </a:r>
            <a:r>
              <a:rPr lang="ru-RU" dirty="0" err="1" smtClean="0">
                <a:solidFill>
                  <a:srgbClr val="336295"/>
                </a:solidFill>
              </a:rPr>
              <a:t>гидридного</a:t>
            </a:r>
            <a:r>
              <a:rPr lang="ru-RU" dirty="0" smtClean="0">
                <a:solidFill>
                  <a:srgbClr val="336295"/>
                </a:solidFill>
              </a:rPr>
              <a:t> </a:t>
            </a:r>
            <a:r>
              <a:rPr lang="ru-RU" dirty="0" err="1" smtClean="0">
                <a:solidFill>
                  <a:srgbClr val="336295"/>
                </a:solidFill>
              </a:rPr>
              <a:t>охрупчивания</a:t>
            </a:r>
            <a:r>
              <a:rPr lang="ru-RU" dirty="0" smtClean="0">
                <a:solidFill>
                  <a:srgbClr val="336295"/>
                </a:solidFill>
              </a:rPr>
              <a:t> </a:t>
            </a:r>
            <a:r>
              <a:rPr lang="ru-RU" dirty="0" smtClean="0">
                <a:solidFill>
                  <a:srgbClr val="336295"/>
                </a:solidFill>
              </a:rPr>
              <a:t>с использованием микромеханических подходов</a:t>
            </a:r>
            <a:endParaRPr lang="en-US" dirty="0" smtClean="0">
              <a:solidFill>
                <a:srgbClr val="336295"/>
              </a:solidFill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971817" y="191764"/>
            <a:ext cx="2407920" cy="4619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/>
              <a:t>Выводы</a:t>
            </a:r>
            <a:endParaRPr lang="ru-RU" sz="2400" dirty="0"/>
          </a:p>
        </p:txBody>
      </p:sp>
      <p:sp>
        <p:nvSpPr>
          <p:cNvPr id="21509" name="Скругленный прямоугольник 4"/>
          <p:cNvSpPr>
            <a:spLocks noChangeArrowheads="1"/>
          </p:cNvSpPr>
          <p:nvPr/>
        </p:nvSpPr>
        <p:spPr bwMode="auto">
          <a:xfrm>
            <a:off x="656216" y="653143"/>
            <a:ext cx="8229599" cy="5784233"/>
          </a:xfrm>
          <a:prstGeom prst="roundRect">
            <a:avLst>
              <a:gd name="adj" fmla="val 3485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4945" y="2731585"/>
            <a:ext cx="417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1974080" y="2452643"/>
            <a:ext cx="5674406" cy="1162228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309" y="180862"/>
            <a:ext cx="2752492" cy="573881"/>
          </a:xfrm>
          <a:solidFill>
            <a:schemeClr val="tx2">
              <a:lumMod val="2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Условия хранения</a:t>
            </a:r>
            <a:endParaRPr lang="ru-RU" sz="20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7" name="Picture 3" descr="D:\Mikhail\Работа\2017\Болгария\презентация\DruStorageCa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53" y="969868"/>
            <a:ext cx="3891247" cy="28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16367" y="3239579"/>
            <a:ext cx="52691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0" dirty="0" smtClean="0">
                <a:solidFill>
                  <a:schemeClr val="bg1"/>
                </a:solidFill>
              </a:rPr>
              <a:t>Допустимая температура оболочки (в нормальных условиях СХ)</a:t>
            </a:r>
            <a:r>
              <a:rPr lang="en-US" sz="1600" b="0" dirty="0" smtClean="0">
                <a:solidFill>
                  <a:schemeClr val="bg1"/>
                </a:solidFill>
              </a:rPr>
              <a:t> 400-420 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o</a:t>
            </a:r>
            <a:r>
              <a:rPr lang="en-US" sz="1600" b="0" dirty="0" smtClean="0">
                <a:solidFill>
                  <a:schemeClr val="bg1"/>
                </a:solidFill>
              </a:rPr>
              <a:t>C </a:t>
            </a:r>
          </a:p>
          <a:p>
            <a:pPr algn="ctr" eaLnBrk="1" hangingPunct="1"/>
            <a:r>
              <a:rPr lang="en-US" sz="1200" b="0" dirty="0" smtClean="0">
                <a:solidFill>
                  <a:schemeClr val="bg1"/>
                </a:solidFill>
              </a:rPr>
              <a:t>(Rashid, Machines, 2007)</a:t>
            </a:r>
            <a:endParaRPr lang="ru-RU" sz="1200" b="0" dirty="0">
              <a:solidFill>
                <a:schemeClr val="bg1"/>
              </a:solidFill>
            </a:endParaRPr>
          </a:p>
        </p:txBody>
      </p:sp>
      <p:pic>
        <p:nvPicPr>
          <p:cNvPr id="13" name="Picture 2" descr="D:\Mikhail\Работа\2016\Сухое хранение\В Обнинск\DryStorage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2372258" cy="16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D:\Mikhail\Работа\2016\Сухое хранение\В Обнинск\DryStorage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231" y="1229735"/>
            <a:ext cx="2164950" cy="167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1027821" y="4439223"/>
            <a:ext cx="7589054" cy="2089867"/>
            <a:chOff x="1135397" y="469651"/>
            <a:chExt cx="7589054" cy="2089867"/>
          </a:xfrm>
        </p:grpSpPr>
        <p:grpSp>
          <p:nvGrpSpPr>
            <p:cNvPr id="16" name="Группа 42"/>
            <p:cNvGrpSpPr/>
            <p:nvPr/>
          </p:nvGrpSpPr>
          <p:grpSpPr>
            <a:xfrm>
              <a:off x="1135397" y="469651"/>
              <a:ext cx="7589054" cy="2089867"/>
              <a:chOff x="844004" y="3561354"/>
              <a:chExt cx="7589054" cy="2089867"/>
            </a:xfrm>
          </p:grpSpPr>
          <p:pic>
            <p:nvPicPr>
              <p:cNvPr id="18" name="Picture 2" descr="C:\Documents and Settings\Aliev\Рабочий стол\pics\200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02716" y="3867205"/>
                <a:ext cx="2743199" cy="1524000"/>
              </a:xfrm>
              <a:prstGeom prst="rect">
                <a:avLst/>
              </a:prstGeom>
              <a:noFill/>
            </p:spPr>
          </p:pic>
          <p:sp>
            <p:nvSpPr>
              <p:cNvPr id="19" name="Прямоугольник 136"/>
              <p:cNvSpPr>
                <a:spLocks noChangeArrowheads="1"/>
              </p:cNvSpPr>
              <p:nvPr/>
            </p:nvSpPr>
            <p:spPr bwMode="auto">
              <a:xfrm rot="16200000">
                <a:off x="-47041" y="4452399"/>
                <a:ext cx="208986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ru-RU" sz="1400" b="0" dirty="0" smtClean="0">
                    <a:solidFill>
                      <a:srgbClr val="2B5481"/>
                    </a:solidFill>
                  </a:rPr>
                  <a:t>Температура оболочки</a:t>
                </a:r>
                <a:endParaRPr lang="ru-RU" altLang="ru-RU" sz="1400" b="0" dirty="0">
                  <a:solidFill>
                    <a:srgbClr val="2B5481"/>
                  </a:solidFill>
                </a:endParaRPr>
              </a:p>
            </p:txBody>
          </p:sp>
          <p:sp>
            <p:nvSpPr>
              <p:cNvPr id="20" name="Прямоугольник 137"/>
              <p:cNvSpPr>
                <a:spLocks noChangeArrowheads="1"/>
              </p:cNvSpPr>
              <p:nvPr/>
            </p:nvSpPr>
            <p:spPr bwMode="auto">
              <a:xfrm>
                <a:off x="7632536" y="5301854"/>
                <a:ext cx="7248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ru-RU" sz="1400" b="0" dirty="0" smtClean="0">
                    <a:solidFill>
                      <a:srgbClr val="2B5481"/>
                    </a:solidFill>
                  </a:rPr>
                  <a:t>Время</a:t>
                </a:r>
                <a:endParaRPr lang="ru-RU" altLang="ru-RU" sz="1400" b="0" dirty="0">
                  <a:solidFill>
                    <a:srgbClr val="2B5481"/>
                  </a:solidFill>
                </a:endParaRPr>
              </a:p>
            </p:txBody>
          </p:sp>
          <p:grpSp>
            <p:nvGrpSpPr>
              <p:cNvPr id="21" name="Группа 58"/>
              <p:cNvGrpSpPr/>
              <p:nvPr/>
            </p:nvGrpSpPr>
            <p:grpSpPr>
              <a:xfrm>
                <a:off x="3821526" y="3717049"/>
                <a:ext cx="4611532" cy="1580588"/>
                <a:chOff x="3901828" y="4959985"/>
                <a:chExt cx="4137929" cy="1580588"/>
              </a:xfrm>
            </p:grpSpPr>
            <p:sp>
              <p:nvSpPr>
                <p:cNvPr id="27" name="Прямоугольник 114"/>
                <p:cNvSpPr>
                  <a:spLocks noChangeArrowheads="1"/>
                </p:cNvSpPr>
                <p:nvPr/>
              </p:nvSpPr>
              <p:spPr bwMode="auto">
                <a:xfrm>
                  <a:off x="3901828" y="5222741"/>
                  <a:ext cx="4137929" cy="1297419"/>
                </a:xfrm>
                <a:prstGeom prst="rect">
                  <a:avLst/>
                </a:prstGeom>
                <a:solidFill>
                  <a:schemeClr val="tx1"/>
                </a:solidFill>
                <a:ln w="25400" algn="ctr">
                  <a:solidFill>
                    <a:srgbClr val="2B54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pic>
              <p:nvPicPr>
                <p:cNvPr id="28" name="Picture 3" descr="C:\Documents and Settings\Aliev\Рабочий стол\pics\200.bm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919538" y="5394008"/>
                  <a:ext cx="4048125" cy="103822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9" name="Прямая соединительная линия 1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92593" y="5874233"/>
                  <a:ext cx="1295676" cy="1521"/>
                </a:xfrm>
                <a:prstGeom prst="line">
                  <a:avLst/>
                </a:prstGeom>
                <a:noFill/>
                <a:ln w="12700" algn="ctr">
                  <a:solidFill>
                    <a:srgbClr val="2B548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30" name="Прямая соединительная линия 1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74785" y="5479349"/>
                  <a:ext cx="219087" cy="94863"/>
                </a:xfrm>
                <a:prstGeom prst="line">
                  <a:avLst/>
                </a:prstGeom>
                <a:noFill/>
                <a:ln w="9525" algn="ctr">
                  <a:solidFill>
                    <a:srgbClr val="2B548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" name="Прямая соединительная линия 1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204526" y="5356189"/>
                  <a:ext cx="140494" cy="66996"/>
                </a:xfrm>
                <a:prstGeom prst="line">
                  <a:avLst/>
                </a:prstGeom>
                <a:noFill/>
                <a:ln w="9525" algn="ctr">
                  <a:solidFill>
                    <a:srgbClr val="2B5481"/>
                  </a:solidFill>
                  <a:round/>
                  <a:headEnd/>
                  <a:tailEnd/>
                </a:ln>
              </p:spPr>
            </p:cxnSp>
            <p:sp>
              <p:nvSpPr>
                <p:cNvPr id="32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6225013" y="4959985"/>
                  <a:ext cx="1255870" cy="523220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rgbClr val="2B548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altLang="ru-RU" sz="1400" b="0" dirty="0" smtClean="0">
                      <a:solidFill>
                        <a:srgbClr val="2B5481"/>
                      </a:solidFill>
                    </a:rPr>
                    <a:t>Аномальные события</a:t>
                  </a:r>
                  <a:endParaRPr lang="ru-RU" altLang="ru-RU" sz="1400" b="0" dirty="0">
                    <a:solidFill>
                      <a:srgbClr val="2B5481"/>
                    </a:solidFill>
                  </a:endParaRPr>
                </a:p>
              </p:txBody>
            </p:sp>
            <p:cxnSp>
              <p:nvCxnSpPr>
                <p:cNvPr id="33" name="Прямая соединительная линия 1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434816" y="5880692"/>
                  <a:ext cx="353366" cy="189726"/>
                </a:xfrm>
                <a:prstGeom prst="line">
                  <a:avLst/>
                </a:prstGeom>
                <a:noFill/>
                <a:ln w="9525" algn="ctr">
                  <a:solidFill>
                    <a:srgbClr val="2B548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Прямая соединительная линия 1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811281" y="5790312"/>
                  <a:ext cx="600723" cy="94863"/>
                </a:xfrm>
                <a:prstGeom prst="line">
                  <a:avLst/>
                </a:prstGeom>
                <a:noFill/>
                <a:ln w="9525" algn="ctr">
                  <a:solidFill>
                    <a:srgbClr val="2B548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Прямая соединительная линия 132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166085" y="6335990"/>
                  <a:ext cx="656746" cy="1473"/>
                </a:xfrm>
                <a:prstGeom prst="line">
                  <a:avLst/>
                </a:prstGeom>
                <a:noFill/>
                <a:ln w="9525" algn="ctr">
                  <a:solidFill>
                    <a:srgbClr val="2B5481"/>
                  </a:solidFill>
                  <a:round/>
                  <a:headEnd/>
                  <a:tailEnd/>
                </a:ln>
              </p:spPr>
            </p:cxnSp>
            <p:sp>
              <p:nvSpPr>
                <p:cNvPr id="36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4587240" y="6017353"/>
                  <a:ext cx="1640232" cy="52322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altLang="ru-RU" sz="1400" dirty="0" smtClean="0"/>
                    <a:t>Нормальные условия</a:t>
                  </a:r>
                  <a:endParaRPr lang="ru-RU" altLang="ru-RU" sz="1400" dirty="0"/>
                </a:p>
              </p:txBody>
            </p:sp>
            <p:cxnSp>
              <p:nvCxnSpPr>
                <p:cNvPr id="37" name="Прямая соединительная линия 134"/>
                <p:cNvCxnSpPr>
                  <a:cxnSpLocks noChangeShapeType="1"/>
                  <a:stCxn id="24" idx="2"/>
                </p:cNvCxnSpPr>
                <p:nvPr/>
              </p:nvCxnSpPr>
              <p:spPr bwMode="auto">
                <a:xfrm rot="16200000" flipH="1">
                  <a:off x="4141507" y="5413746"/>
                  <a:ext cx="434157" cy="166473"/>
                </a:xfrm>
                <a:prstGeom prst="line">
                  <a:avLst/>
                </a:prstGeom>
                <a:noFill/>
                <a:ln w="9525" algn="ctr">
                  <a:solidFill>
                    <a:srgbClr val="2B548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2" name="TextBox 79"/>
              <p:cNvSpPr txBox="1">
                <a:spLocks noChangeArrowheads="1"/>
              </p:cNvSpPr>
              <p:nvPr/>
            </p:nvSpPr>
            <p:spPr bwMode="auto">
              <a:xfrm>
                <a:off x="4591384" y="3754861"/>
                <a:ext cx="1739238" cy="307777"/>
              </a:xfrm>
              <a:prstGeom prst="rect">
                <a:avLst/>
              </a:prstGeom>
              <a:solidFill>
                <a:srgbClr val="006600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dirty="0" smtClean="0"/>
                  <a:t>Транспортировка</a:t>
                </a:r>
                <a:endParaRPr lang="ru-RU" altLang="ru-RU" sz="1400" dirty="0"/>
              </a:p>
            </p:txBody>
          </p:sp>
          <p:cxnSp>
            <p:nvCxnSpPr>
              <p:cNvPr id="23" name="Прямая соединительная линия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3049477" y="4603778"/>
                <a:ext cx="870991" cy="42166"/>
              </a:xfrm>
              <a:prstGeom prst="line">
                <a:avLst/>
              </a:prstGeom>
              <a:noFill/>
              <a:ln w="9525" algn="ctr">
                <a:solidFill>
                  <a:srgbClr val="2B5481"/>
                </a:solidFill>
                <a:round/>
                <a:headEnd/>
                <a:tailEnd/>
              </a:ln>
            </p:spPr>
          </p:cxnSp>
          <p:sp>
            <p:nvSpPr>
              <p:cNvPr id="24" name="TextBox 78"/>
              <p:cNvSpPr txBox="1">
                <a:spLocks noChangeArrowheads="1"/>
              </p:cNvSpPr>
              <p:nvPr/>
            </p:nvSpPr>
            <p:spPr bwMode="auto">
              <a:xfrm>
                <a:off x="3855186" y="3729191"/>
                <a:ext cx="765224" cy="307777"/>
              </a:xfrm>
              <a:prstGeom prst="rect">
                <a:avLst/>
              </a:prstGeom>
              <a:solidFill>
                <a:schemeClr val="tx2">
                  <a:lumMod val="25000"/>
                </a:scheme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dirty="0" smtClean="0"/>
                  <a:t>сушка</a:t>
                </a:r>
                <a:endParaRPr lang="ru-RU" altLang="ru-RU" sz="1400" dirty="0"/>
              </a:p>
            </p:txBody>
          </p:sp>
          <p:sp>
            <p:nvSpPr>
              <p:cNvPr id="25" name="TextBox 78"/>
              <p:cNvSpPr txBox="1">
                <a:spLocks noChangeArrowheads="1"/>
              </p:cNvSpPr>
              <p:nvPr/>
            </p:nvSpPr>
            <p:spPr bwMode="auto">
              <a:xfrm>
                <a:off x="1499840" y="3715743"/>
                <a:ext cx="1441487" cy="307777"/>
              </a:xfrm>
              <a:prstGeom prst="rect">
                <a:avLst/>
              </a:prstGeom>
              <a:solidFill>
                <a:srgbClr val="C00000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dirty="0" smtClean="0"/>
                  <a:t>эксплуатация</a:t>
                </a:r>
                <a:endParaRPr lang="ru-RU" altLang="ru-RU" sz="1400" dirty="0"/>
              </a:p>
            </p:txBody>
          </p:sp>
          <p:sp>
            <p:nvSpPr>
              <p:cNvPr id="26" name="TextBox 78"/>
              <p:cNvSpPr txBox="1">
                <a:spLocks noChangeArrowheads="1"/>
              </p:cNvSpPr>
              <p:nvPr/>
            </p:nvSpPr>
            <p:spPr bwMode="auto">
              <a:xfrm>
                <a:off x="2878697" y="3661860"/>
                <a:ext cx="1030515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rgbClr val="2B548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200" dirty="0" smtClean="0"/>
                  <a:t>Бассейн выдержки</a:t>
                </a:r>
                <a:endParaRPr lang="ru-RU" altLang="ru-RU" sz="1200" dirty="0"/>
              </a:p>
            </p:txBody>
          </p:sp>
        </p:grpSp>
        <p:cxnSp>
          <p:nvCxnSpPr>
            <p:cNvPr id="17" name="Прямая соединительная линия 134"/>
            <p:cNvCxnSpPr>
              <a:cxnSpLocks noChangeShapeType="1"/>
            </p:cNvCxnSpPr>
            <p:nvPr/>
          </p:nvCxnSpPr>
          <p:spPr bwMode="auto">
            <a:xfrm rot="16200000" flipH="1">
              <a:off x="2410572" y="1044353"/>
              <a:ext cx="236673" cy="62823"/>
            </a:xfrm>
            <a:prstGeom prst="line">
              <a:avLst/>
            </a:prstGeom>
            <a:noFill/>
            <a:ln w="9525" algn="ctr">
              <a:solidFill>
                <a:srgbClr val="2B5481"/>
              </a:solidFill>
              <a:round/>
              <a:headEnd/>
              <a:tailEnd/>
            </a:ln>
          </p:spPr>
        </p:cxnSp>
      </p:grpSp>
      <p:sp>
        <p:nvSpPr>
          <p:cNvPr id="39" name="Прямоугольник 38"/>
          <p:cNvSpPr/>
          <p:nvPr/>
        </p:nvSpPr>
        <p:spPr bwMode="auto">
          <a:xfrm>
            <a:off x="774551" y="4270786"/>
            <a:ext cx="8003689" cy="2216076"/>
          </a:xfrm>
          <a:prstGeom prst="rect">
            <a:avLst/>
          </a:prstGeom>
          <a:noFill/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959226" y="4080467"/>
            <a:ext cx="2978074" cy="340926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0" dirty="0" smtClean="0"/>
              <a:t>Схематичный сценарий</a:t>
            </a:r>
            <a:endParaRPr lang="ru-RU" sz="1200" b="0" dirty="0"/>
          </a:p>
        </p:txBody>
      </p:sp>
      <p:sp>
        <p:nvSpPr>
          <p:cNvPr id="40" name="TextBox 78"/>
          <p:cNvSpPr txBox="1">
            <a:spLocks noChangeArrowheads="1"/>
          </p:cNvSpPr>
          <p:nvPr/>
        </p:nvSpPr>
        <p:spPr bwMode="auto">
          <a:xfrm>
            <a:off x="2204503" y="6181707"/>
            <a:ext cx="1461643" cy="307777"/>
          </a:xfrm>
          <a:prstGeom prst="rect">
            <a:avLst/>
          </a:prstGeom>
          <a:solidFill>
            <a:srgbClr val="C00000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/>
              <a:t>Облучение</a:t>
            </a:r>
            <a:endParaRPr lang="ru-RU" altLang="ru-RU" sz="1400" dirty="0"/>
          </a:p>
        </p:txBody>
      </p:sp>
      <p:sp>
        <p:nvSpPr>
          <p:cNvPr id="41" name="TextBox 78"/>
          <p:cNvSpPr txBox="1">
            <a:spLocks noChangeArrowheads="1"/>
          </p:cNvSpPr>
          <p:nvPr/>
        </p:nvSpPr>
        <p:spPr bwMode="auto">
          <a:xfrm>
            <a:off x="4134428" y="6197373"/>
            <a:ext cx="2505654" cy="307777"/>
          </a:xfrm>
          <a:prstGeom prst="rect">
            <a:avLst/>
          </a:prstGeom>
          <a:solidFill>
            <a:srgbClr val="C00000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400" dirty="0" smtClean="0"/>
              <a:t>Post-reactor operations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0049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70"/>
          <p:cNvSpPr>
            <a:spLocks noChangeArrowheads="1"/>
          </p:cNvSpPr>
          <p:nvPr/>
        </p:nvSpPr>
        <p:spPr bwMode="auto">
          <a:xfrm>
            <a:off x="731520" y="145620"/>
            <a:ext cx="4335332" cy="400110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 smtClean="0">
                <a:sym typeface="Symbol"/>
              </a:rPr>
              <a:t>Модули расчетного комплекса</a:t>
            </a:r>
            <a:endParaRPr lang="ru-RU" altLang="ru-RU" sz="2000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763793" y="753035"/>
            <a:ext cx="2385807" cy="1133822"/>
          </a:xfrm>
          <a:prstGeom prst="rect">
            <a:avLst/>
          </a:prstGeom>
          <a:noFill/>
          <a:ln w="19050">
            <a:solidFill>
              <a:srgbClr val="02A8BE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b="0" dirty="0" smtClean="0">
                <a:solidFill>
                  <a:schemeClr val="tx2">
                    <a:lumMod val="25000"/>
                  </a:schemeClr>
                </a:solidFill>
              </a:rPr>
              <a:t>Главная задача</a:t>
            </a:r>
            <a:r>
              <a:rPr lang="en-US" altLang="ru-RU" b="0" dirty="0" smtClean="0">
                <a:solidFill>
                  <a:schemeClr val="tx2">
                    <a:lumMod val="25000"/>
                  </a:schemeClr>
                </a:solidFill>
              </a:rPr>
              <a:t>:</a:t>
            </a:r>
          </a:p>
          <a:p>
            <a:pPr algn="ctr"/>
            <a:r>
              <a:rPr lang="ru-RU" altLang="ru-RU" b="0" dirty="0" smtClean="0">
                <a:solidFill>
                  <a:schemeClr val="tx2">
                    <a:lumMod val="25000"/>
                  </a:schemeClr>
                </a:solidFill>
              </a:rPr>
              <a:t>Обосновать радиационную безопасность</a:t>
            </a:r>
            <a:r>
              <a:rPr lang="en-US" altLang="ru-RU" b="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ru-RU" altLang="ru-RU" b="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451822" y="2026042"/>
            <a:ext cx="2657139" cy="3155558"/>
            <a:chOff x="462579" y="735107"/>
            <a:chExt cx="2657139" cy="3155558"/>
          </a:xfrm>
        </p:grpSpPr>
        <p:sp>
          <p:nvSpPr>
            <p:cNvPr id="20490" name="Rectangle 2"/>
            <p:cNvSpPr>
              <a:spLocks noChangeArrowheads="1"/>
            </p:cNvSpPr>
            <p:nvPr/>
          </p:nvSpPr>
          <p:spPr bwMode="auto">
            <a:xfrm>
              <a:off x="609970" y="1412495"/>
              <a:ext cx="2334417" cy="279699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dirty="0" smtClean="0"/>
                <a:t>Данные станции</a:t>
              </a:r>
              <a:endParaRPr lang="ru-RU" altLang="ru-RU" sz="1600" dirty="0"/>
            </a:p>
          </p:txBody>
        </p:sp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537871" y="2194560"/>
              <a:ext cx="2431228" cy="8390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dirty="0" smtClean="0"/>
                <a:t>Нейтронные расчеты</a:t>
              </a:r>
              <a:r>
                <a:rPr lang="en-US" altLang="ru-RU" sz="1600" dirty="0" smtClean="0"/>
                <a:t> </a:t>
              </a:r>
              <a:r>
                <a:rPr lang="ru-RU" altLang="ru-RU" sz="1600" dirty="0" smtClean="0"/>
                <a:t>база данных </a:t>
              </a:r>
            </a:p>
            <a:p>
              <a:pPr algn="ctr"/>
              <a:r>
                <a:rPr lang="en-US" altLang="ru-RU" sz="1600" dirty="0" smtClean="0"/>
                <a:t>(</a:t>
              </a:r>
              <a:r>
                <a:rPr lang="ru-RU" altLang="ru-RU" sz="1600" dirty="0" smtClean="0"/>
                <a:t>НИЦ </a:t>
              </a:r>
              <a:r>
                <a:rPr lang="en-US" altLang="ru-RU" sz="1600" dirty="0" smtClean="0"/>
                <a:t>‘</a:t>
              </a:r>
              <a:r>
                <a:rPr lang="ru-RU" altLang="ru-RU" sz="1600" dirty="0" smtClean="0"/>
                <a:t>КИ</a:t>
              </a:r>
              <a:r>
                <a:rPr lang="en-US" altLang="ru-RU" sz="1600" dirty="0" smtClean="0"/>
                <a:t>I’)</a:t>
              </a:r>
              <a:endParaRPr lang="ru-RU" altLang="ru-RU" sz="1600" dirty="0"/>
            </a:p>
          </p:txBody>
        </p:sp>
        <p:sp>
          <p:nvSpPr>
            <p:cNvPr id="29" name="Rectangle 2"/>
            <p:cNvSpPr>
              <a:spLocks noChangeArrowheads="1"/>
            </p:cNvSpPr>
            <p:nvPr/>
          </p:nvSpPr>
          <p:spPr bwMode="auto">
            <a:xfrm>
              <a:off x="548634" y="3035449"/>
              <a:ext cx="2398960" cy="72458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dirty="0" smtClean="0">
                  <a:solidFill>
                    <a:schemeClr val="bg1">
                      <a:lumMod val="75000"/>
                    </a:schemeClr>
                  </a:solidFill>
                </a:rPr>
                <a:t>Остаточное тепловыделение</a:t>
              </a:r>
              <a:r>
                <a:rPr lang="en-US" altLang="ru-RU" sz="1600" dirty="0" smtClean="0">
                  <a:solidFill>
                    <a:schemeClr val="bg1">
                      <a:lumMod val="75000"/>
                    </a:schemeClr>
                  </a:solidFill>
                </a:rPr>
                <a:t>, </a:t>
              </a:r>
              <a:endParaRPr lang="ru-RU" altLang="ru-RU" sz="1600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ctr"/>
              <a:r>
                <a:rPr lang="en-US" altLang="ru-RU" sz="1600" dirty="0" smtClean="0">
                  <a:solidFill>
                    <a:schemeClr val="bg1">
                      <a:lumMod val="75000"/>
                    </a:schemeClr>
                  </a:solidFill>
                  <a:sym typeface="Symbol"/>
                </a:rPr>
                <a:t> - </a:t>
              </a:r>
              <a:r>
                <a:rPr lang="ru-RU" altLang="ru-RU" sz="1600" dirty="0" smtClean="0">
                  <a:solidFill>
                    <a:schemeClr val="bg1">
                      <a:lumMod val="75000"/>
                    </a:schemeClr>
                  </a:solidFill>
                  <a:sym typeface="Symbol"/>
                </a:rPr>
                <a:t>источник</a:t>
              </a:r>
              <a:endParaRPr lang="ru-RU" altLang="ru-RU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Rectangle 2"/>
            <p:cNvSpPr>
              <a:spLocks noChangeArrowheads="1"/>
            </p:cNvSpPr>
            <p:nvPr/>
          </p:nvSpPr>
          <p:spPr bwMode="auto">
            <a:xfrm>
              <a:off x="613185" y="1724809"/>
              <a:ext cx="2345166" cy="26535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33CC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dirty="0" smtClean="0">
                  <a:solidFill>
                    <a:srgbClr val="00B050"/>
                  </a:solidFill>
                </a:rPr>
                <a:t>История облучения</a:t>
              </a:r>
              <a:endParaRPr lang="ru-RU" altLang="ru-RU" sz="1600" dirty="0">
                <a:solidFill>
                  <a:srgbClr val="00B050"/>
                </a:solidFill>
              </a:endParaRPr>
            </a:p>
          </p:txBody>
        </p:sp>
        <p:sp>
          <p:nvSpPr>
            <p:cNvPr id="41" name="Скругленный прямоугольник 94"/>
            <p:cNvSpPr>
              <a:spLocks noChangeArrowheads="1"/>
            </p:cNvSpPr>
            <p:nvPr/>
          </p:nvSpPr>
          <p:spPr bwMode="auto">
            <a:xfrm>
              <a:off x="462579" y="1000461"/>
              <a:ext cx="2657139" cy="2890204"/>
            </a:xfrm>
            <a:prstGeom prst="roundRect">
              <a:avLst>
                <a:gd name="adj" fmla="val 2965"/>
              </a:avLst>
            </a:prstGeom>
            <a:noFill/>
            <a:ln w="1270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Rectangle 2"/>
            <p:cNvSpPr>
              <a:spLocks noChangeArrowheads="1"/>
            </p:cNvSpPr>
            <p:nvPr/>
          </p:nvSpPr>
          <p:spPr bwMode="auto">
            <a:xfrm>
              <a:off x="1002256" y="735107"/>
              <a:ext cx="1052455" cy="415962"/>
            </a:xfrm>
            <a:prstGeom prst="rect">
              <a:avLst/>
            </a:prstGeom>
            <a:solidFill>
              <a:srgbClr val="C00000"/>
            </a:solidFill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dirty="0" smtClean="0"/>
                <a:t>вход</a:t>
              </a:r>
              <a:endParaRPr lang="ru-RU" altLang="ru-RU" sz="160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044414" y="1941773"/>
            <a:ext cx="3496236" cy="2985247"/>
            <a:chOff x="3055171" y="650838"/>
            <a:chExt cx="3455103" cy="2985247"/>
          </a:xfrm>
        </p:grpSpPr>
        <p:sp>
          <p:nvSpPr>
            <p:cNvPr id="93" name="Rectangle 2"/>
            <p:cNvSpPr>
              <a:spLocks noChangeArrowheads="1"/>
            </p:cNvSpPr>
            <p:nvPr/>
          </p:nvSpPr>
          <p:spPr bwMode="auto">
            <a:xfrm>
              <a:off x="6069096" y="1570615"/>
              <a:ext cx="331697" cy="1559859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600" dirty="0"/>
            </a:p>
          </p:txBody>
        </p:sp>
        <p:sp>
          <p:nvSpPr>
            <p:cNvPr id="66" name="Rectangle 2"/>
            <p:cNvSpPr>
              <a:spLocks noChangeArrowheads="1"/>
            </p:cNvSpPr>
            <p:nvPr/>
          </p:nvSpPr>
          <p:spPr bwMode="auto">
            <a:xfrm>
              <a:off x="3345621" y="1495313"/>
              <a:ext cx="311973" cy="1635161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600" dirty="0"/>
            </a:p>
          </p:txBody>
        </p:sp>
        <p:sp>
          <p:nvSpPr>
            <p:cNvPr id="43" name="Скругленный прямоугольник 94"/>
            <p:cNvSpPr>
              <a:spLocks noChangeArrowheads="1"/>
            </p:cNvSpPr>
            <p:nvPr/>
          </p:nvSpPr>
          <p:spPr bwMode="auto">
            <a:xfrm>
              <a:off x="3205780" y="989702"/>
              <a:ext cx="3304494" cy="2646383"/>
            </a:xfrm>
            <a:prstGeom prst="roundRect">
              <a:avLst>
                <a:gd name="adj" fmla="val 4195"/>
              </a:avLst>
            </a:prstGeom>
            <a:noFill/>
            <a:ln w="1270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6" name="Rectangle 2"/>
            <p:cNvSpPr>
              <a:spLocks noChangeArrowheads="1"/>
            </p:cNvSpPr>
            <p:nvPr/>
          </p:nvSpPr>
          <p:spPr bwMode="auto">
            <a:xfrm>
              <a:off x="3356380" y="3141233"/>
              <a:ext cx="3033662" cy="365744"/>
            </a:xfrm>
            <a:prstGeom prst="rect">
              <a:avLst/>
            </a:prstGeom>
            <a:solidFill>
              <a:srgbClr val="008080"/>
            </a:solidFill>
            <a:ln w="28575">
              <a:solidFill>
                <a:srgbClr val="00808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ru-RU" sz="1600" dirty="0" smtClean="0"/>
                <a:t>3. </a:t>
              </a:r>
              <a:r>
                <a:rPr lang="ru-RU" altLang="ru-RU" sz="1600" dirty="0" smtClean="0"/>
                <a:t>Модуль стат. анализа</a:t>
              </a:r>
              <a:r>
                <a:rPr lang="en-US" altLang="ru-RU" sz="1600" dirty="0" smtClean="0"/>
                <a:t> </a:t>
              </a:r>
            </a:p>
          </p:txBody>
        </p:sp>
        <p:sp>
          <p:nvSpPr>
            <p:cNvPr id="20487" name="Rectangle 2"/>
            <p:cNvSpPr>
              <a:spLocks noChangeArrowheads="1"/>
            </p:cNvSpPr>
            <p:nvPr/>
          </p:nvSpPr>
          <p:spPr bwMode="auto">
            <a:xfrm>
              <a:off x="3915779" y="1290918"/>
              <a:ext cx="1861077" cy="785309"/>
            </a:xfrm>
            <a:prstGeom prst="rect">
              <a:avLst/>
            </a:prstGeom>
            <a:solidFill>
              <a:srgbClr val="666699"/>
            </a:solidFill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ru-RU" sz="1600" dirty="0" smtClean="0"/>
                <a:t>1. </a:t>
              </a:r>
              <a:r>
                <a:rPr lang="ru-RU" altLang="ru-RU" sz="1600" dirty="0" smtClean="0"/>
                <a:t>Топливный модуль</a:t>
              </a:r>
              <a:endParaRPr lang="en-US" altLang="ru-RU" sz="1600" dirty="0" smtClean="0"/>
            </a:p>
            <a:p>
              <a:pPr algn="ctr"/>
              <a:r>
                <a:rPr lang="ru-RU" altLang="ru-RU" sz="1600" dirty="0" smtClean="0"/>
                <a:t>РТОП</a:t>
              </a:r>
              <a:r>
                <a:rPr lang="en-US" altLang="ru-RU" sz="1600" dirty="0" smtClean="0"/>
                <a:t>-</a:t>
              </a:r>
              <a:r>
                <a:rPr lang="ru-RU" altLang="ru-RU" sz="1600" dirty="0" smtClean="0"/>
                <a:t>СХ</a:t>
              </a:r>
              <a:endParaRPr lang="en-US" altLang="ru-RU" sz="1600" dirty="0" smtClean="0"/>
            </a:p>
          </p:txBody>
        </p:sp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3958809" y="2485016"/>
              <a:ext cx="1850316" cy="516368"/>
            </a:xfrm>
            <a:prstGeom prst="rect">
              <a:avLst/>
            </a:prstGeom>
            <a:solidFill>
              <a:srgbClr val="C00000"/>
            </a:solidFill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ru-RU" sz="1600" dirty="0" smtClean="0"/>
                <a:t>2. </a:t>
              </a:r>
              <a:r>
                <a:rPr lang="ru-RU" altLang="ru-RU" sz="1600" dirty="0" smtClean="0"/>
                <a:t>Тепловой</a:t>
              </a:r>
              <a:r>
                <a:rPr lang="en-US" altLang="ru-RU" sz="1600" dirty="0" smtClean="0"/>
                <a:t> 2D </a:t>
              </a:r>
              <a:r>
                <a:rPr lang="ru-RU" altLang="ru-RU" sz="1600" dirty="0" smtClean="0"/>
                <a:t>модуль</a:t>
              </a:r>
              <a:endParaRPr lang="ru-RU" altLang="ru-RU" sz="1600" dirty="0"/>
            </a:p>
          </p:txBody>
        </p:sp>
        <p:cxnSp>
          <p:nvCxnSpPr>
            <p:cNvPr id="34" name="AutoShape 35"/>
            <p:cNvCxnSpPr>
              <a:cxnSpLocks noChangeShapeType="1"/>
              <a:endCxn id="20487" idx="1"/>
            </p:cNvCxnSpPr>
            <p:nvPr/>
          </p:nvCxnSpPr>
          <p:spPr bwMode="auto">
            <a:xfrm>
              <a:off x="3055171" y="1667434"/>
              <a:ext cx="860608" cy="16139"/>
            </a:xfrm>
            <a:prstGeom prst="straightConnector1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35"/>
            <p:cNvCxnSpPr>
              <a:cxnSpLocks noChangeShapeType="1"/>
            </p:cNvCxnSpPr>
            <p:nvPr/>
          </p:nvCxnSpPr>
          <p:spPr bwMode="auto">
            <a:xfrm flipV="1">
              <a:off x="3065926" y="2786213"/>
              <a:ext cx="903645" cy="24"/>
            </a:xfrm>
            <a:prstGeom prst="straightConnector1">
              <a:avLst/>
            </a:prstGeom>
            <a:noFill/>
            <a:ln w="76200">
              <a:solidFill>
                <a:srgbClr val="2B5481"/>
              </a:solidFill>
              <a:round/>
              <a:headEnd/>
              <a:tailEnd type="triangle" w="med" len="med"/>
            </a:ln>
          </p:spPr>
        </p:cxnSp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4320945" y="650838"/>
              <a:ext cx="1185177" cy="415962"/>
            </a:xfrm>
            <a:prstGeom prst="rect">
              <a:avLst/>
            </a:prstGeom>
            <a:solidFill>
              <a:srgbClr val="C00000"/>
            </a:solidFill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dirty="0" smtClean="0"/>
                <a:t>Средство</a:t>
              </a:r>
              <a:endParaRPr lang="ru-RU" altLang="ru-RU" sz="1600" dirty="0"/>
            </a:p>
          </p:txBody>
        </p:sp>
        <p:cxnSp>
          <p:nvCxnSpPr>
            <p:cNvPr id="59" name="AutoShape 35"/>
            <p:cNvCxnSpPr>
              <a:cxnSpLocks noChangeShapeType="1"/>
            </p:cNvCxnSpPr>
            <p:nvPr/>
          </p:nvCxnSpPr>
          <p:spPr bwMode="auto">
            <a:xfrm rot="5400000" flipH="1" flipV="1">
              <a:off x="4797912" y="2312895"/>
              <a:ext cx="387270" cy="3"/>
            </a:xfrm>
            <a:prstGeom prst="straightConnector1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1" name="Группа 120"/>
          <p:cNvGrpSpPr/>
          <p:nvPr/>
        </p:nvGrpSpPr>
        <p:grpSpPr>
          <a:xfrm>
            <a:off x="5467615" y="1979407"/>
            <a:ext cx="3463964" cy="4668136"/>
            <a:chOff x="5550944" y="1968650"/>
            <a:chExt cx="3463964" cy="4668136"/>
          </a:xfrm>
        </p:grpSpPr>
        <p:sp>
          <p:nvSpPr>
            <p:cNvPr id="115" name="Скругленный прямоугольник 94"/>
            <p:cNvSpPr>
              <a:spLocks noChangeArrowheads="1"/>
            </p:cNvSpPr>
            <p:nvPr/>
          </p:nvSpPr>
          <p:spPr bwMode="auto">
            <a:xfrm>
              <a:off x="6841862" y="2280622"/>
              <a:ext cx="2173046" cy="4356164"/>
            </a:xfrm>
            <a:prstGeom prst="roundRect">
              <a:avLst>
                <a:gd name="adj" fmla="val 2965"/>
              </a:avLst>
            </a:prstGeom>
            <a:noFill/>
            <a:ln w="1270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0" name="Группа 119"/>
            <p:cNvGrpSpPr/>
            <p:nvPr/>
          </p:nvGrpSpPr>
          <p:grpSpPr>
            <a:xfrm>
              <a:off x="5550944" y="1968650"/>
              <a:ext cx="3415128" cy="4522993"/>
              <a:chOff x="5550944" y="1968650"/>
              <a:chExt cx="3415128" cy="4522993"/>
            </a:xfrm>
          </p:grpSpPr>
          <p:grpSp>
            <p:nvGrpSpPr>
              <p:cNvPr id="107" name="Группа 106"/>
              <p:cNvGrpSpPr/>
              <p:nvPr/>
            </p:nvGrpSpPr>
            <p:grpSpPr>
              <a:xfrm>
                <a:off x="5550944" y="1968650"/>
                <a:ext cx="3415128" cy="4522993"/>
                <a:chOff x="5658522" y="814603"/>
                <a:chExt cx="3415128" cy="3929227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 bwMode="auto">
                <a:xfrm rot="5400000" flipH="1" flipV="1">
                  <a:off x="5534804" y="3609390"/>
                  <a:ext cx="322749" cy="10762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0496" name="Rectangle 2"/>
                <p:cNvSpPr>
                  <a:spLocks noChangeArrowheads="1"/>
                </p:cNvSpPr>
                <p:nvPr/>
              </p:nvSpPr>
              <p:spPr bwMode="auto">
                <a:xfrm>
                  <a:off x="7057015" y="3420334"/>
                  <a:ext cx="2000923" cy="1323496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sz="1600" b="0" dirty="0" smtClean="0">
                      <a:solidFill>
                        <a:srgbClr val="C00000"/>
                      </a:solidFill>
                    </a:rPr>
                    <a:t>Дополнительно</a:t>
                  </a:r>
                  <a:r>
                    <a:rPr lang="en-US" altLang="ru-RU" sz="1600" b="0" dirty="0" smtClean="0">
                      <a:solidFill>
                        <a:srgbClr val="C00000"/>
                      </a:solidFill>
                    </a:rPr>
                    <a:t>:</a:t>
                  </a:r>
                </a:p>
                <a:p>
                  <a:pPr algn="ctr"/>
                  <a:r>
                    <a:rPr lang="ru-RU" altLang="ru-RU" sz="1600" b="0" dirty="0" smtClean="0">
                      <a:solidFill>
                        <a:srgbClr val="C00000"/>
                      </a:solidFill>
                    </a:rPr>
                    <a:t>Анализ и оптимизация температурных режимов при хранении</a:t>
                  </a:r>
                  <a:endParaRPr lang="ru-RU" altLang="ru-RU" sz="1600" b="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4" name="Rectangle 2"/>
                <p:cNvSpPr>
                  <a:spLocks noChangeArrowheads="1"/>
                </p:cNvSpPr>
                <p:nvPr/>
              </p:nvSpPr>
              <p:spPr bwMode="auto">
                <a:xfrm>
                  <a:off x="7035497" y="1201492"/>
                  <a:ext cx="2038153" cy="957515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rgbClr val="0082B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sz="1400" dirty="0" smtClean="0">
                      <a:solidFill>
                        <a:srgbClr val="0082B0"/>
                      </a:solidFill>
                    </a:rPr>
                    <a:t>Напряжения и деформации оболочки (</a:t>
                  </a:r>
                  <a:r>
                    <a:rPr lang="ru-RU" altLang="ru-RU" sz="1400" b="0" dirty="0" smtClean="0">
                      <a:solidFill>
                        <a:srgbClr val="0082B0"/>
                      </a:solidFill>
                    </a:rPr>
                    <a:t>ЗГР</a:t>
                  </a:r>
                  <a:r>
                    <a:rPr lang="en-US" altLang="ru-RU" sz="1400" b="0" dirty="0" smtClean="0">
                      <a:solidFill>
                        <a:srgbClr val="0082B0"/>
                      </a:solidFill>
                    </a:rPr>
                    <a:t>, </a:t>
                  </a:r>
                  <a:r>
                    <a:rPr lang="ru-RU" altLang="ru-RU" sz="1400" b="0" dirty="0" smtClean="0">
                      <a:solidFill>
                        <a:srgbClr val="0082B0"/>
                      </a:solidFill>
                    </a:rPr>
                    <a:t>КРН</a:t>
                  </a:r>
                  <a:r>
                    <a:rPr lang="en-US" altLang="ru-RU" sz="1400" b="0" dirty="0" smtClean="0">
                      <a:solidFill>
                        <a:srgbClr val="0082B0"/>
                      </a:solidFill>
                    </a:rPr>
                    <a:t>, </a:t>
                  </a:r>
                  <a:r>
                    <a:rPr lang="ru-RU" altLang="ru-RU" sz="1400" b="0" dirty="0" smtClean="0">
                      <a:solidFill>
                        <a:srgbClr val="0082B0"/>
                      </a:solidFill>
                    </a:rPr>
                    <a:t>вязкое разрушение</a:t>
                  </a:r>
                  <a:r>
                    <a:rPr lang="en-US" altLang="ru-RU" sz="1400" b="0" dirty="0" smtClean="0">
                      <a:solidFill>
                        <a:srgbClr val="0082B0"/>
                      </a:solidFill>
                    </a:rPr>
                    <a:t>?</a:t>
                  </a:r>
                  <a:r>
                    <a:rPr lang="ru-RU" altLang="ru-RU" sz="1400" dirty="0" smtClean="0">
                      <a:solidFill>
                        <a:srgbClr val="0082B0"/>
                      </a:solidFill>
                    </a:rPr>
                    <a:t>)</a:t>
                  </a:r>
                  <a:r>
                    <a:rPr lang="en-US" altLang="ru-RU" sz="1400" dirty="0" smtClean="0">
                      <a:solidFill>
                        <a:srgbClr val="0082B0"/>
                      </a:solidFill>
                    </a:rPr>
                    <a:t> </a:t>
                  </a:r>
                </a:p>
                <a:p>
                  <a:pPr algn="ctr"/>
                  <a:r>
                    <a:rPr lang="en-US" altLang="ru-RU" sz="1400" dirty="0" smtClean="0">
                      <a:solidFill>
                        <a:srgbClr val="0082B0"/>
                      </a:solidFill>
                    </a:rPr>
                    <a:t>FGR </a:t>
                  </a:r>
                  <a:r>
                    <a:rPr lang="ru-RU" altLang="ru-RU" sz="1400" dirty="0" smtClean="0">
                      <a:solidFill>
                        <a:srgbClr val="0082B0"/>
                      </a:solidFill>
                    </a:rPr>
                    <a:t>и активность</a:t>
                  </a:r>
                  <a:endParaRPr lang="ru-RU" altLang="ru-RU" sz="1400" dirty="0">
                    <a:solidFill>
                      <a:srgbClr val="0082B0"/>
                    </a:solidFill>
                  </a:endParaRPr>
                </a:p>
              </p:txBody>
            </p:sp>
            <p:sp>
              <p:nvSpPr>
                <p:cNvPr id="28" name="Rectangle 2"/>
                <p:cNvSpPr>
                  <a:spLocks noChangeArrowheads="1"/>
                </p:cNvSpPr>
                <p:nvPr/>
              </p:nvSpPr>
              <p:spPr bwMode="auto">
                <a:xfrm>
                  <a:off x="7293683" y="2854465"/>
                  <a:ext cx="1527587" cy="419548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rgbClr val="0082B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sz="1600" dirty="0" smtClean="0">
                      <a:solidFill>
                        <a:srgbClr val="0082B0"/>
                      </a:solidFill>
                    </a:rPr>
                    <a:t>температура</a:t>
                  </a:r>
                  <a:endParaRPr lang="ru-RU" altLang="ru-RU" sz="1600" dirty="0">
                    <a:solidFill>
                      <a:srgbClr val="0082B0"/>
                    </a:solidFill>
                  </a:endParaRPr>
                </a:p>
              </p:txBody>
            </p:sp>
            <p:cxnSp>
              <p:nvCxnSpPr>
                <p:cNvPr id="37" name="AutoShap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70492" y="2604431"/>
                  <a:ext cx="1011219" cy="10757"/>
                </a:xfrm>
                <a:prstGeom prst="straightConnector1">
                  <a:avLst/>
                </a:prstGeom>
                <a:noFill/>
                <a:ln w="76200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9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5658522" y="3801354"/>
                  <a:ext cx="1376981" cy="13127"/>
                </a:xfrm>
                <a:prstGeom prst="straightConnector1">
                  <a:avLst/>
                </a:prstGeom>
                <a:noFill/>
                <a:ln w="76200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4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5948975" y="1699708"/>
                  <a:ext cx="1011219" cy="1588"/>
                </a:xfrm>
                <a:prstGeom prst="straightConnector1">
                  <a:avLst/>
                </a:prstGeom>
                <a:noFill/>
                <a:ln w="76200">
                  <a:solidFill>
                    <a:srgbClr val="666699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00" name="Rectangle 2"/>
                <p:cNvSpPr>
                  <a:spLocks noChangeArrowheads="1"/>
                </p:cNvSpPr>
                <p:nvPr/>
              </p:nvSpPr>
              <p:spPr bwMode="auto">
                <a:xfrm>
                  <a:off x="7546491" y="814603"/>
                  <a:ext cx="1124172" cy="328755"/>
                </a:xfrm>
                <a:prstGeom prst="rect">
                  <a:avLst/>
                </a:prstGeom>
                <a:solidFill>
                  <a:srgbClr val="C000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sz="1600" dirty="0" smtClean="0"/>
                    <a:t>Выход</a:t>
                  </a:r>
                  <a:endParaRPr lang="ru-RU" altLang="ru-RU" sz="1600" dirty="0"/>
                </a:p>
              </p:txBody>
            </p:sp>
          </p:grpSp>
          <p:sp>
            <p:nvSpPr>
              <p:cNvPr id="113" name="Rectangle 2"/>
              <p:cNvSpPr>
                <a:spLocks noChangeArrowheads="1"/>
              </p:cNvSpPr>
              <p:nvPr/>
            </p:nvSpPr>
            <p:spPr bwMode="auto">
              <a:xfrm>
                <a:off x="6917166" y="3632330"/>
                <a:ext cx="2043953" cy="520968"/>
              </a:xfrm>
              <a:prstGeom prst="rect">
                <a:avLst/>
              </a:prstGeom>
              <a:solidFill>
                <a:srgbClr val="00808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ru-RU" sz="1600" dirty="0" smtClean="0">
                    <a:solidFill>
                      <a:srgbClr val="FFFFFF"/>
                    </a:solidFill>
                  </a:rPr>
                  <a:t>+ </a:t>
                </a:r>
                <a:r>
                  <a:rPr lang="ru-RU" altLang="ru-RU" sz="1600" dirty="0" smtClean="0">
                    <a:solidFill>
                      <a:srgbClr val="FFFFFF"/>
                    </a:solidFill>
                  </a:rPr>
                  <a:t>толерантные интервал</a:t>
                </a:r>
                <a:endParaRPr lang="ru-RU" altLang="ru-RU" sz="16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4195482" y="635212"/>
            <a:ext cx="4643718" cy="1193588"/>
          </a:xfrm>
          <a:prstGeom prst="rect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buAutoNum type="alphaLcParenR"/>
            </a:pPr>
            <a:r>
              <a:rPr lang="ru-RU" altLang="ru-RU" sz="1900" b="0" dirty="0" smtClean="0">
                <a:solidFill>
                  <a:srgbClr val="336295"/>
                </a:solidFill>
              </a:rPr>
              <a:t>показать</a:t>
            </a:r>
            <a:r>
              <a:rPr lang="en-US" altLang="ru-RU" sz="1900" b="0" dirty="0" smtClean="0">
                <a:solidFill>
                  <a:srgbClr val="336295"/>
                </a:solidFill>
              </a:rPr>
              <a:t>, </a:t>
            </a:r>
            <a:r>
              <a:rPr lang="ru-RU" altLang="ru-RU" sz="1900" b="0" dirty="0" smtClean="0">
                <a:solidFill>
                  <a:srgbClr val="336295"/>
                </a:solidFill>
              </a:rPr>
              <a:t>что</a:t>
            </a:r>
            <a:r>
              <a:rPr lang="en-US" altLang="ru-RU" sz="1900" b="0" dirty="0" smtClean="0">
                <a:solidFill>
                  <a:srgbClr val="336295"/>
                </a:solidFill>
              </a:rPr>
              <a:t> </a:t>
            </a:r>
            <a:r>
              <a:rPr lang="el-GR" altLang="ru-RU" sz="1900" b="0" dirty="0" smtClean="0">
                <a:solidFill>
                  <a:srgbClr val="336295"/>
                </a:solidFill>
              </a:rPr>
              <a:t>σ</a:t>
            </a:r>
            <a:r>
              <a:rPr lang="en-US" altLang="ru-RU" sz="1900" b="0" dirty="0" smtClean="0">
                <a:solidFill>
                  <a:srgbClr val="336295"/>
                </a:solidFill>
              </a:rPr>
              <a:t>, </a:t>
            </a:r>
            <a:r>
              <a:rPr lang="el-GR" altLang="ru-RU" sz="1900" b="0" dirty="0" smtClean="0">
                <a:solidFill>
                  <a:srgbClr val="336295"/>
                </a:solidFill>
              </a:rPr>
              <a:t>ε</a:t>
            </a:r>
            <a:r>
              <a:rPr lang="en-US" altLang="ru-RU" sz="1900" b="0" dirty="0" smtClean="0">
                <a:solidFill>
                  <a:srgbClr val="336295"/>
                </a:solidFill>
              </a:rPr>
              <a:t> </a:t>
            </a:r>
            <a:r>
              <a:rPr lang="ru-RU" altLang="ru-RU" sz="1900" b="0" dirty="0" smtClean="0">
                <a:solidFill>
                  <a:srgbClr val="336295"/>
                </a:solidFill>
              </a:rPr>
              <a:t>и</a:t>
            </a:r>
            <a:r>
              <a:rPr lang="en-US" altLang="ru-RU" sz="1900" b="0" dirty="0" smtClean="0">
                <a:solidFill>
                  <a:srgbClr val="336295"/>
                </a:solidFill>
              </a:rPr>
              <a:t> T </a:t>
            </a:r>
            <a:r>
              <a:rPr lang="ru-RU" altLang="ru-RU" sz="1900" b="0" dirty="0" smtClean="0">
                <a:solidFill>
                  <a:srgbClr val="336295"/>
                </a:solidFill>
              </a:rPr>
              <a:t>в рамках</a:t>
            </a:r>
            <a:r>
              <a:rPr lang="en-US" altLang="ru-RU" sz="1900" b="0" dirty="0" smtClean="0">
                <a:solidFill>
                  <a:srgbClr val="336295"/>
                </a:solidFill>
              </a:rPr>
              <a:t> </a:t>
            </a:r>
            <a:r>
              <a:rPr lang="ru-RU" altLang="ru-RU" sz="1900" b="0" dirty="0" smtClean="0">
                <a:solidFill>
                  <a:srgbClr val="336295"/>
                </a:solidFill>
              </a:rPr>
              <a:t>установленных ограничений</a:t>
            </a:r>
            <a:endParaRPr lang="en-US" altLang="ru-RU" sz="1900" b="0" dirty="0" smtClean="0">
              <a:solidFill>
                <a:srgbClr val="336295"/>
              </a:solidFill>
            </a:endParaRPr>
          </a:p>
          <a:p>
            <a:pPr marL="342900" indent="-342900" algn="ctr">
              <a:buAutoNum type="alphaLcParenR"/>
            </a:pPr>
            <a:r>
              <a:rPr lang="ru-RU" altLang="ru-RU" sz="1900" b="0" dirty="0" smtClean="0">
                <a:solidFill>
                  <a:srgbClr val="336295"/>
                </a:solidFill>
              </a:rPr>
              <a:t>Оценить деградацию свойств и последствия аварий</a:t>
            </a:r>
            <a:endParaRPr lang="ru-RU" altLang="ru-RU" sz="1900" b="0" dirty="0">
              <a:solidFill>
                <a:srgbClr val="3362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70"/>
          <p:cNvSpPr>
            <a:spLocks noChangeArrowheads="1"/>
          </p:cNvSpPr>
          <p:nvPr/>
        </p:nvSpPr>
        <p:spPr bwMode="auto">
          <a:xfrm>
            <a:off x="653206" y="53790"/>
            <a:ext cx="3425308" cy="646331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ym typeface="Symbol"/>
              </a:rPr>
              <a:t>Тесты с продольным растяжением</a:t>
            </a:r>
            <a:endParaRPr lang="ru-RU" altLang="ru-RU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75_50_75_history"/>
          <p:cNvPicPr>
            <a:picLocks noChangeAspect="1" noChangeArrowheads="1"/>
          </p:cNvPicPr>
          <p:nvPr/>
        </p:nvPicPr>
        <p:blipFill>
          <a:blip r:embed="rId2" cstate="print"/>
          <a:srcRect l="9431" t="5405" r="7072" b="6696"/>
          <a:stretch>
            <a:fillRect/>
          </a:stretch>
        </p:blipFill>
        <p:spPr bwMode="auto">
          <a:xfrm>
            <a:off x="1190172" y="3651249"/>
            <a:ext cx="3483430" cy="2510118"/>
          </a:xfrm>
          <a:prstGeom prst="rect">
            <a:avLst/>
          </a:prstGeom>
          <a:noFill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9482" t="6270" r="6963" b="5037"/>
          <a:stretch>
            <a:fillRect/>
          </a:stretch>
        </p:blipFill>
        <p:spPr bwMode="auto">
          <a:xfrm>
            <a:off x="5219324" y="3614057"/>
            <a:ext cx="3590847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 l="9386" t="5488" r="7327" b="4255"/>
          <a:stretch>
            <a:fillRect/>
          </a:stretch>
        </p:blipFill>
        <p:spPr bwMode="auto">
          <a:xfrm>
            <a:off x="5165514" y="377371"/>
            <a:ext cx="3673686" cy="27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70"/>
          <p:cNvSpPr>
            <a:spLocks noChangeArrowheads="1"/>
          </p:cNvSpPr>
          <p:nvPr/>
        </p:nvSpPr>
        <p:spPr bwMode="auto">
          <a:xfrm>
            <a:off x="6299200" y="217715"/>
            <a:ext cx="2670629" cy="400110"/>
          </a:xfrm>
          <a:prstGeom prst="rect">
            <a:avLst/>
          </a:prstGeom>
          <a:noFill/>
          <a:ln w="9525">
            <a:solidFill>
              <a:srgbClr val="5087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ru-RU" sz="2000" b="0" dirty="0" smtClean="0">
                <a:solidFill>
                  <a:srgbClr val="5087C4"/>
                </a:solidFill>
                <a:sym typeface="Symbol"/>
              </a:rPr>
              <a:t>σ</a:t>
            </a:r>
            <a:r>
              <a:rPr lang="en-US" altLang="ru-RU" sz="2000" b="0" baseline="-25000" dirty="0" smtClean="0">
                <a:solidFill>
                  <a:srgbClr val="5087C4"/>
                </a:solidFill>
                <a:sym typeface="Symbol"/>
              </a:rPr>
              <a:t>z</a:t>
            </a:r>
            <a:r>
              <a:rPr lang="en-US" altLang="ru-RU" sz="2000" b="0" dirty="0" smtClean="0">
                <a:solidFill>
                  <a:srgbClr val="5087C4"/>
                </a:solidFill>
                <a:sym typeface="Symbol"/>
              </a:rPr>
              <a:t>=75 M</a:t>
            </a:r>
            <a:r>
              <a:rPr lang="ru-RU" altLang="ru-RU" sz="2000" b="0" dirty="0" smtClean="0">
                <a:solidFill>
                  <a:srgbClr val="5087C4"/>
                </a:solidFill>
                <a:sym typeface="Symbol"/>
              </a:rPr>
              <a:t>П</a:t>
            </a:r>
            <a:r>
              <a:rPr lang="en-US" altLang="ru-RU" sz="2000" b="0" dirty="0" smtClean="0">
                <a:solidFill>
                  <a:srgbClr val="5087C4"/>
                </a:solidFill>
                <a:sym typeface="Symbol"/>
              </a:rPr>
              <a:t>a</a:t>
            </a:r>
          </a:p>
        </p:txBody>
      </p:sp>
      <p:sp>
        <p:nvSpPr>
          <p:cNvPr id="25" name="Прямоугольник 70"/>
          <p:cNvSpPr>
            <a:spLocks noChangeArrowheads="1"/>
          </p:cNvSpPr>
          <p:nvPr/>
        </p:nvSpPr>
        <p:spPr bwMode="auto">
          <a:xfrm>
            <a:off x="6763657" y="1142364"/>
            <a:ext cx="1226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2400" b="0" dirty="0" smtClean="0">
                <a:solidFill>
                  <a:srgbClr val="0634F8"/>
                </a:solidFill>
                <a:sym typeface="Symbol"/>
              </a:rPr>
              <a:t>400 </a:t>
            </a:r>
            <a:r>
              <a:rPr lang="en-US" altLang="ru-RU" sz="2400" b="0" baseline="30000" dirty="0" err="1" smtClean="0">
                <a:solidFill>
                  <a:srgbClr val="0634F8"/>
                </a:solidFill>
                <a:sym typeface="Symbol"/>
              </a:rPr>
              <a:t>o</a:t>
            </a:r>
            <a:r>
              <a:rPr lang="en-US" altLang="ru-RU" sz="2400" b="0" dirty="0" err="1" smtClean="0">
                <a:solidFill>
                  <a:srgbClr val="0634F8"/>
                </a:solidFill>
                <a:sym typeface="Symbol"/>
              </a:rPr>
              <a:t>C</a:t>
            </a:r>
            <a:endParaRPr lang="ru-RU" altLang="ru-RU" sz="2400" b="0" dirty="0">
              <a:solidFill>
                <a:srgbClr val="0634F8"/>
              </a:solidFill>
            </a:endParaRPr>
          </a:p>
        </p:txBody>
      </p:sp>
      <p:sp>
        <p:nvSpPr>
          <p:cNvPr id="26" name="Прямоугольник 70"/>
          <p:cNvSpPr>
            <a:spLocks noChangeArrowheads="1"/>
          </p:cNvSpPr>
          <p:nvPr/>
        </p:nvSpPr>
        <p:spPr bwMode="auto">
          <a:xfrm>
            <a:off x="7380579" y="1831792"/>
            <a:ext cx="1473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2400" b="0" dirty="0" smtClean="0">
                <a:solidFill>
                  <a:srgbClr val="FF0000"/>
                </a:solidFill>
                <a:sym typeface="Symbol"/>
              </a:rPr>
              <a:t>380 </a:t>
            </a:r>
            <a:r>
              <a:rPr lang="en-US" altLang="ru-RU" sz="2400" b="0" baseline="30000" dirty="0" err="1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ru-RU" sz="2400" b="0" dirty="0" err="1" smtClean="0">
                <a:solidFill>
                  <a:srgbClr val="FF0000"/>
                </a:solidFill>
                <a:sym typeface="Symbol"/>
              </a:rPr>
              <a:t>C</a:t>
            </a:r>
            <a:endParaRPr lang="ru-RU" altLang="ru-RU" sz="2400" b="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70"/>
          <p:cNvSpPr>
            <a:spLocks noChangeArrowheads="1"/>
          </p:cNvSpPr>
          <p:nvPr/>
        </p:nvSpPr>
        <p:spPr bwMode="auto">
          <a:xfrm>
            <a:off x="6132286" y="627103"/>
            <a:ext cx="1226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2400" b="0" dirty="0" smtClean="0">
                <a:solidFill>
                  <a:srgbClr val="00B050"/>
                </a:solidFill>
                <a:sym typeface="Symbol"/>
              </a:rPr>
              <a:t>420 </a:t>
            </a:r>
            <a:r>
              <a:rPr lang="en-US" altLang="ru-RU" sz="2400" b="0" baseline="30000" dirty="0" err="1" smtClean="0">
                <a:solidFill>
                  <a:srgbClr val="00B050"/>
                </a:solidFill>
                <a:sym typeface="Symbol"/>
              </a:rPr>
              <a:t>o</a:t>
            </a:r>
            <a:r>
              <a:rPr lang="en-US" altLang="ru-RU" sz="2400" b="0" dirty="0" err="1" smtClean="0">
                <a:solidFill>
                  <a:srgbClr val="00B050"/>
                </a:solidFill>
                <a:sym typeface="Symbol"/>
              </a:rPr>
              <a:t>C</a:t>
            </a:r>
            <a:endParaRPr lang="ru-RU" altLang="ru-RU" sz="2400" b="0" dirty="0">
              <a:solidFill>
                <a:srgbClr val="00B050"/>
              </a:solidFill>
            </a:endParaRPr>
          </a:p>
        </p:txBody>
      </p:sp>
      <p:sp>
        <p:nvSpPr>
          <p:cNvPr id="28" name="Прямоугольник 70"/>
          <p:cNvSpPr>
            <a:spLocks noChangeArrowheads="1"/>
          </p:cNvSpPr>
          <p:nvPr/>
        </p:nvSpPr>
        <p:spPr bwMode="auto">
          <a:xfrm>
            <a:off x="1596572" y="1715678"/>
            <a:ext cx="31205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0" dirty="0" err="1" smtClean="0">
                <a:solidFill>
                  <a:srgbClr val="FF0000"/>
                </a:solidFill>
                <a:sym typeface="Symbol"/>
              </a:rPr>
              <a:t>Не-арениусовский</a:t>
            </a:r>
            <a:r>
              <a:rPr lang="ru-RU" altLang="ru-RU" sz="1600" b="0" dirty="0" smtClean="0">
                <a:solidFill>
                  <a:srgbClr val="FF0000"/>
                </a:solidFill>
                <a:sym typeface="Symbol"/>
              </a:rPr>
              <a:t> эффект – деформационное старение, известное для</a:t>
            </a:r>
            <a:r>
              <a:rPr lang="en-US" altLang="ru-RU" sz="1600" b="0" dirty="0" smtClean="0">
                <a:solidFill>
                  <a:srgbClr val="FF0000"/>
                </a:solidFill>
                <a:sym typeface="Symbol"/>
              </a:rPr>
              <a:t> Zr-1Nb </a:t>
            </a:r>
            <a:r>
              <a:rPr lang="ru-RU" altLang="ru-RU" sz="1600" b="0" dirty="0" smtClean="0">
                <a:solidFill>
                  <a:srgbClr val="FF0000"/>
                </a:solidFill>
                <a:sym typeface="Symbol"/>
              </a:rPr>
              <a:t>при</a:t>
            </a:r>
            <a:r>
              <a:rPr lang="en-US" altLang="ru-RU" sz="1600" b="0" dirty="0" smtClean="0">
                <a:solidFill>
                  <a:srgbClr val="FF0000"/>
                </a:solidFill>
                <a:sym typeface="Symbol"/>
              </a:rPr>
              <a:t> 330-380 </a:t>
            </a:r>
            <a:r>
              <a:rPr lang="en-US" altLang="ru-RU" sz="1600" b="0" baseline="30000" dirty="0" err="1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ru-RU" sz="1600" b="0" dirty="0" err="1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altLang="ru-RU" sz="1600" b="0" dirty="0" smtClean="0">
                <a:solidFill>
                  <a:srgbClr val="FF0000"/>
                </a:solidFill>
                <a:sym typeface="Symbol"/>
              </a:rPr>
              <a:t> (</a:t>
            </a:r>
            <a:r>
              <a:rPr lang="en-US" altLang="ru-RU" sz="1600" b="0" dirty="0" smtClean="0">
                <a:solidFill>
                  <a:srgbClr val="FF0000"/>
                </a:solidFill>
                <a:sym typeface="Symbol"/>
              </a:rPr>
              <a:t>Thorpe, Smith</a:t>
            </a:r>
            <a:r>
              <a:rPr lang="en-US" altLang="ru-RU" sz="1600" b="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ru-RU" altLang="ru-RU" sz="1600" b="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altLang="ru-RU" sz="1600" b="0" dirty="0" smtClean="0">
                <a:solidFill>
                  <a:srgbClr val="FF0000"/>
                </a:solidFill>
                <a:sym typeface="Symbol"/>
              </a:rPr>
              <a:t>1978</a:t>
            </a:r>
            <a:r>
              <a:rPr lang="ru-RU" altLang="ru-RU" sz="1600" b="0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altLang="ru-RU" sz="1600" b="0" dirty="0" smtClean="0">
                <a:solidFill>
                  <a:srgbClr val="FF0000"/>
                </a:solidFill>
                <a:sym typeface="Symbol"/>
              </a:rPr>
              <a:t>)</a:t>
            </a:r>
            <a:endParaRPr lang="ru-RU" altLang="ru-RU" sz="1600" b="0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>
            <a:off x="4630057" y="2235200"/>
            <a:ext cx="2162629" cy="2918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Прямоугольник 70"/>
          <p:cNvSpPr>
            <a:spLocks noChangeArrowheads="1"/>
          </p:cNvSpPr>
          <p:nvPr/>
        </p:nvSpPr>
        <p:spPr bwMode="auto">
          <a:xfrm>
            <a:off x="4796975" y="460196"/>
            <a:ext cx="430887" cy="16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altLang="ru-RU" sz="1600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деформация</a:t>
            </a:r>
            <a:r>
              <a:rPr lang="en-US" altLang="ru-RU" sz="1600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, %</a:t>
            </a:r>
            <a:endParaRPr lang="ru-RU" altLang="ru-RU" sz="16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Прямоугольник 70"/>
          <p:cNvSpPr>
            <a:spLocks noChangeArrowheads="1"/>
          </p:cNvSpPr>
          <p:nvPr/>
        </p:nvSpPr>
        <p:spPr bwMode="auto">
          <a:xfrm>
            <a:off x="4789717" y="3889825"/>
            <a:ext cx="4308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altLang="ru-RU" sz="1600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деформация</a:t>
            </a:r>
            <a:r>
              <a:rPr lang="en-US" altLang="ru-RU" sz="1600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, %</a:t>
            </a:r>
            <a:endParaRPr lang="ru-RU" altLang="ru-RU" sz="16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Прямоугольник 70"/>
          <p:cNvSpPr>
            <a:spLocks noChangeArrowheads="1"/>
          </p:cNvSpPr>
          <p:nvPr/>
        </p:nvSpPr>
        <p:spPr bwMode="auto">
          <a:xfrm>
            <a:off x="5885544" y="3679371"/>
            <a:ext cx="1371600" cy="400110"/>
          </a:xfrm>
          <a:prstGeom prst="rect">
            <a:avLst/>
          </a:prstGeom>
          <a:noFill/>
          <a:ln w="9525">
            <a:solidFill>
              <a:srgbClr val="5087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2000" b="0" dirty="0" smtClean="0">
                <a:solidFill>
                  <a:srgbClr val="5087C4"/>
                </a:solidFill>
                <a:sym typeface="Symbol"/>
              </a:rPr>
              <a:t>T=400 </a:t>
            </a:r>
            <a:r>
              <a:rPr lang="en-US" altLang="ru-RU" sz="2000" b="0" baseline="30000" dirty="0" err="1" smtClean="0">
                <a:solidFill>
                  <a:srgbClr val="5087C4"/>
                </a:solidFill>
                <a:sym typeface="Symbol"/>
              </a:rPr>
              <a:t>o</a:t>
            </a:r>
            <a:r>
              <a:rPr lang="en-US" altLang="ru-RU" sz="2000" b="0" dirty="0" err="1" smtClean="0">
                <a:solidFill>
                  <a:srgbClr val="5087C4"/>
                </a:solidFill>
                <a:sym typeface="Symbol"/>
              </a:rPr>
              <a:t>C</a:t>
            </a:r>
            <a:endParaRPr lang="ru-RU" altLang="ru-RU" sz="2000" b="0" dirty="0">
              <a:solidFill>
                <a:srgbClr val="5087C4"/>
              </a:solidFill>
            </a:endParaRPr>
          </a:p>
        </p:txBody>
      </p:sp>
      <p:sp>
        <p:nvSpPr>
          <p:cNvPr id="35" name="Прямоугольник 70"/>
          <p:cNvSpPr>
            <a:spLocks noChangeArrowheads="1"/>
          </p:cNvSpPr>
          <p:nvPr/>
        </p:nvSpPr>
        <p:spPr bwMode="auto">
          <a:xfrm>
            <a:off x="1320802" y="3541484"/>
            <a:ext cx="3643086" cy="400110"/>
          </a:xfrm>
          <a:prstGeom prst="rect">
            <a:avLst/>
          </a:prstGeom>
          <a:noFill/>
          <a:ln w="9525">
            <a:solidFill>
              <a:srgbClr val="5087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0" dirty="0" smtClean="0">
                <a:solidFill>
                  <a:srgbClr val="5087C4"/>
                </a:solidFill>
                <a:sym typeface="Symbol"/>
              </a:rPr>
              <a:t>Переменное напряжение</a:t>
            </a:r>
            <a:r>
              <a:rPr lang="en-US" altLang="ru-RU" sz="2000" b="0" dirty="0" smtClean="0">
                <a:solidFill>
                  <a:srgbClr val="5087C4"/>
                </a:solidFill>
                <a:sym typeface="Symbol"/>
              </a:rPr>
              <a:t> </a:t>
            </a:r>
            <a:r>
              <a:rPr lang="el-GR" altLang="ru-RU" sz="2000" b="0" dirty="0" smtClean="0">
                <a:solidFill>
                  <a:srgbClr val="5087C4"/>
                </a:solidFill>
                <a:sym typeface="Symbol"/>
              </a:rPr>
              <a:t>σ</a:t>
            </a:r>
            <a:r>
              <a:rPr lang="en-US" altLang="ru-RU" sz="2000" b="0" baseline="-25000" dirty="0" smtClean="0">
                <a:solidFill>
                  <a:srgbClr val="5087C4"/>
                </a:solidFill>
                <a:sym typeface="Symbol"/>
              </a:rPr>
              <a:t>z</a:t>
            </a:r>
            <a:r>
              <a:rPr lang="en-US" altLang="ru-RU" sz="2000" b="0" dirty="0" smtClean="0">
                <a:solidFill>
                  <a:srgbClr val="5087C4"/>
                </a:solidFill>
                <a:sym typeface="Symbol"/>
              </a:rPr>
              <a:t> </a:t>
            </a:r>
            <a:endParaRPr lang="ru-RU" altLang="ru-RU" sz="2000" b="0" dirty="0">
              <a:solidFill>
                <a:srgbClr val="5087C4"/>
              </a:solidFill>
            </a:endParaRPr>
          </a:p>
        </p:txBody>
      </p:sp>
      <p:sp>
        <p:nvSpPr>
          <p:cNvPr id="36" name="Прямоугольник 70"/>
          <p:cNvSpPr>
            <a:spLocks noChangeArrowheads="1"/>
          </p:cNvSpPr>
          <p:nvPr/>
        </p:nvSpPr>
        <p:spPr bwMode="auto">
          <a:xfrm>
            <a:off x="6647544" y="3021964"/>
            <a:ext cx="7502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ru-RU" altLang="ru-RU" sz="1600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сутки</a:t>
            </a:r>
            <a:endParaRPr lang="ru-RU" altLang="ru-RU" sz="16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Прямоугольник 70"/>
          <p:cNvSpPr>
            <a:spLocks noChangeArrowheads="1"/>
          </p:cNvSpPr>
          <p:nvPr/>
        </p:nvSpPr>
        <p:spPr bwMode="auto">
          <a:xfrm>
            <a:off x="6770915" y="6323963"/>
            <a:ext cx="7502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ru-RU" altLang="ru-RU" sz="1600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сутки</a:t>
            </a:r>
            <a:endParaRPr lang="ru-RU" altLang="ru-RU" sz="16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Прямоугольник 70"/>
          <p:cNvSpPr>
            <a:spLocks noChangeArrowheads="1"/>
          </p:cNvSpPr>
          <p:nvPr/>
        </p:nvSpPr>
        <p:spPr bwMode="auto">
          <a:xfrm>
            <a:off x="2467430" y="6302191"/>
            <a:ext cx="7502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ru-RU" altLang="ru-RU" sz="1600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сутки</a:t>
            </a:r>
            <a:endParaRPr lang="ru-RU" altLang="ru-RU" sz="16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Прямоугольник 70"/>
          <p:cNvSpPr>
            <a:spLocks noChangeArrowheads="1"/>
          </p:cNvSpPr>
          <p:nvPr/>
        </p:nvSpPr>
        <p:spPr bwMode="auto">
          <a:xfrm>
            <a:off x="703945" y="4117791"/>
            <a:ext cx="461665" cy="173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l-GR" altLang="ru-RU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σ</a:t>
            </a:r>
            <a:r>
              <a:rPr lang="en-US" altLang="ru-RU" b="0" baseline="-250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z</a:t>
            </a:r>
            <a:r>
              <a:rPr lang="en-US" altLang="ru-RU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, M</a:t>
            </a:r>
            <a:r>
              <a:rPr lang="ru-RU" altLang="ru-RU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П</a:t>
            </a:r>
            <a:r>
              <a:rPr lang="en-US" altLang="ru-RU" b="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</a:t>
            </a:r>
            <a:endParaRPr lang="ru-RU" altLang="ru-RU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Прямоугольник 70"/>
          <p:cNvSpPr>
            <a:spLocks noChangeArrowheads="1"/>
          </p:cNvSpPr>
          <p:nvPr/>
        </p:nvSpPr>
        <p:spPr bwMode="auto">
          <a:xfrm>
            <a:off x="5936342" y="5297714"/>
            <a:ext cx="25254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0" dirty="0" smtClean="0">
                <a:solidFill>
                  <a:srgbClr val="FF0000"/>
                </a:solidFill>
                <a:sym typeface="Symbol"/>
              </a:rPr>
              <a:t>облученный</a:t>
            </a:r>
            <a:r>
              <a:rPr lang="en-US" altLang="ru-RU" sz="1600" b="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ru-RU" sz="1400" b="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ru-RU" altLang="ru-RU" sz="1400" b="0" dirty="0" err="1" smtClean="0">
                <a:solidFill>
                  <a:srgbClr val="FF0000"/>
                </a:solidFill>
                <a:sym typeface="Symbol"/>
              </a:rPr>
              <a:t>газосборник</a:t>
            </a:r>
            <a:r>
              <a:rPr lang="en-US" altLang="ru-RU" sz="1400" b="0" dirty="0" smtClean="0">
                <a:solidFill>
                  <a:srgbClr val="FF0000"/>
                </a:solidFill>
                <a:sym typeface="Symbol"/>
              </a:rPr>
              <a:t>)</a:t>
            </a:r>
            <a:endParaRPr lang="ru-RU" altLang="ru-RU" sz="1400" b="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70"/>
          <p:cNvSpPr>
            <a:spLocks noChangeArrowheads="1"/>
          </p:cNvSpPr>
          <p:nvPr/>
        </p:nvSpPr>
        <p:spPr bwMode="auto">
          <a:xfrm>
            <a:off x="5667828" y="4158342"/>
            <a:ext cx="15022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0" dirty="0" smtClean="0">
                <a:solidFill>
                  <a:srgbClr val="0634F8"/>
                </a:solidFill>
                <a:sym typeface="Symbol"/>
              </a:rPr>
              <a:t>свежий</a:t>
            </a:r>
            <a:r>
              <a:rPr lang="en-US" altLang="ru-RU" sz="1600" b="0" dirty="0" smtClean="0">
                <a:solidFill>
                  <a:srgbClr val="0634F8"/>
                </a:solidFill>
                <a:sym typeface="Symbol"/>
              </a:rPr>
              <a:t>, </a:t>
            </a:r>
            <a:r>
              <a:rPr lang="ru-RU" altLang="ru-RU" sz="1600" b="0" dirty="0" smtClean="0">
                <a:solidFill>
                  <a:srgbClr val="0634F8"/>
                </a:solidFill>
                <a:sym typeface="Symbol"/>
              </a:rPr>
              <a:t>губка</a:t>
            </a:r>
            <a:endParaRPr lang="ru-RU" altLang="ru-RU" sz="1600" b="0" dirty="0">
              <a:solidFill>
                <a:srgbClr val="0634F8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>
            <a:off x="609600" y="3425371"/>
            <a:ext cx="788125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087C4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Прямоугольник 70"/>
          <p:cNvSpPr>
            <a:spLocks noChangeArrowheads="1"/>
          </p:cNvSpPr>
          <p:nvPr/>
        </p:nvSpPr>
        <p:spPr bwMode="auto">
          <a:xfrm>
            <a:off x="2402114" y="878113"/>
            <a:ext cx="1937657" cy="707886"/>
          </a:xfrm>
          <a:prstGeom prst="rect">
            <a:avLst/>
          </a:prstGeom>
          <a:noFill/>
          <a:ln w="9525">
            <a:solidFill>
              <a:srgbClr val="5087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0" dirty="0" smtClean="0">
                <a:solidFill>
                  <a:srgbClr val="5087C4"/>
                </a:solidFill>
                <a:sym typeface="Symbol"/>
              </a:rPr>
              <a:t>Постоянные условия</a:t>
            </a:r>
            <a:endParaRPr lang="ru-RU" altLang="ru-RU" sz="2000" b="0" dirty="0">
              <a:solidFill>
                <a:srgbClr val="5087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70"/>
          <p:cNvSpPr>
            <a:spLocks noChangeArrowheads="1"/>
          </p:cNvSpPr>
          <p:nvPr/>
        </p:nvSpPr>
        <p:spPr bwMode="auto">
          <a:xfrm>
            <a:off x="653207" y="53790"/>
            <a:ext cx="2035130" cy="646331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ym typeface="Symbol"/>
              </a:rPr>
              <a:t>Продольное растяжение</a:t>
            </a:r>
            <a:endParaRPr lang="ru-RU" altLang="ru-RU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70"/>
          <p:cNvSpPr>
            <a:spLocks noChangeArrowheads="1"/>
          </p:cNvSpPr>
          <p:nvPr/>
        </p:nvSpPr>
        <p:spPr bwMode="auto">
          <a:xfrm>
            <a:off x="921657" y="4216398"/>
            <a:ext cx="396965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008080"/>
                </a:solidFill>
                <a:sym typeface="Wingdings 2"/>
              </a:rPr>
              <a:t>Э110</a:t>
            </a:r>
            <a:r>
              <a:rPr lang="en-US" sz="1600" b="0" dirty="0" smtClean="0">
                <a:solidFill>
                  <a:srgbClr val="008080"/>
                </a:solidFill>
                <a:sym typeface="Wingdings 2"/>
              </a:rPr>
              <a:t>: </a:t>
            </a:r>
            <a:r>
              <a:rPr lang="x-none" sz="1600" b="0" smtClean="0">
                <a:solidFill>
                  <a:srgbClr val="9900CC"/>
                </a:solidFill>
                <a:sym typeface="Wingdings 2"/>
              </a:rPr>
              <a:t></a:t>
            </a:r>
            <a:r>
              <a:rPr lang="x-none" sz="1600" b="0" smtClean="0">
                <a:solidFill>
                  <a:srgbClr val="008080"/>
                </a:solidFill>
              </a:rPr>
              <a:t> – 300-700 </a:t>
            </a:r>
            <a:r>
              <a:rPr lang="x-none" sz="1600" b="0" baseline="30000" smtClean="0">
                <a:solidFill>
                  <a:srgbClr val="008080"/>
                </a:solidFill>
              </a:rPr>
              <a:t>o</a:t>
            </a:r>
            <a:r>
              <a:rPr lang="x-none" sz="1600" b="0" smtClean="0">
                <a:solidFill>
                  <a:srgbClr val="008080"/>
                </a:solidFill>
              </a:rPr>
              <a:t>C, </a:t>
            </a:r>
            <a:r>
              <a:rPr lang="x-none" sz="1600" b="0" smtClean="0">
                <a:solidFill>
                  <a:srgbClr val="0634F8"/>
                </a:solidFill>
              </a:rPr>
              <a:t>∆</a:t>
            </a:r>
            <a:r>
              <a:rPr lang="x-none" sz="1600" b="0" smtClean="0">
                <a:solidFill>
                  <a:srgbClr val="008080"/>
                </a:solidFill>
              </a:rPr>
              <a:t> – 300-420 </a:t>
            </a:r>
            <a:r>
              <a:rPr lang="x-none" sz="1600" b="0" baseline="30000" smtClean="0">
                <a:solidFill>
                  <a:srgbClr val="008080"/>
                </a:solidFill>
              </a:rPr>
              <a:t>o</a:t>
            </a:r>
            <a:r>
              <a:rPr lang="x-none" sz="1600" b="0" smtClean="0">
                <a:solidFill>
                  <a:srgbClr val="008080"/>
                </a:solidFill>
              </a:rPr>
              <a:t>C</a:t>
            </a:r>
            <a:endParaRPr lang="en-US" sz="1600" b="0" dirty="0" smtClean="0">
              <a:solidFill>
                <a:srgbClr val="00808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■</a:t>
            </a:r>
            <a:r>
              <a:rPr lang="en-US" dirty="0" smtClean="0">
                <a:solidFill>
                  <a:srgbClr val="008080"/>
                </a:solidFill>
              </a:rPr>
              <a:t>,</a:t>
            </a:r>
            <a:r>
              <a:rPr lang="ru-RU" dirty="0" smtClean="0">
                <a:solidFill>
                  <a:srgbClr val="008080"/>
                </a:solidFill>
              </a:rPr>
              <a:t> </a:t>
            </a:r>
            <a:r>
              <a:rPr lang="ru-RU" dirty="0" smtClean="0">
                <a:solidFill>
                  <a:srgbClr val="00FF00"/>
                </a:solidFill>
              </a:rPr>
              <a:t>■</a:t>
            </a:r>
            <a:r>
              <a:rPr lang="en-US" dirty="0" smtClean="0">
                <a:solidFill>
                  <a:srgbClr val="008080"/>
                </a:solidFill>
              </a:rPr>
              <a:t>,</a:t>
            </a:r>
            <a:r>
              <a:rPr lang="ru-RU" dirty="0" smtClean="0">
                <a:solidFill>
                  <a:srgbClr val="008080"/>
                </a:solidFill>
              </a:rPr>
              <a:t> </a:t>
            </a:r>
            <a:r>
              <a:rPr lang="ru-RU" dirty="0" smtClean="0">
                <a:solidFill>
                  <a:srgbClr val="0634F8"/>
                </a:solidFill>
              </a:rPr>
              <a:t>■</a:t>
            </a:r>
            <a:r>
              <a:rPr lang="en-US" dirty="0" smtClean="0">
                <a:solidFill>
                  <a:srgbClr val="008080"/>
                </a:solidFill>
              </a:rPr>
              <a:t> -380-420</a:t>
            </a:r>
            <a:r>
              <a:rPr lang="ru-RU" dirty="0" smtClean="0">
                <a:solidFill>
                  <a:srgbClr val="008080"/>
                </a:solidFill>
              </a:rPr>
              <a:t>,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ru-RU" dirty="0" smtClean="0">
                <a:solidFill>
                  <a:srgbClr val="008080"/>
                </a:solidFill>
              </a:rPr>
              <a:t>НИЦ КИ</a:t>
            </a:r>
            <a:endParaRPr lang="en-US" dirty="0" smtClean="0">
              <a:solidFill>
                <a:srgbClr val="008080"/>
              </a:solidFill>
            </a:endParaRPr>
          </a:p>
          <a:p>
            <a:pPr algn="ctr"/>
            <a:r>
              <a:rPr lang="en-US" sz="1600" b="0" dirty="0" err="1" smtClean="0">
                <a:solidFill>
                  <a:srgbClr val="008080"/>
                </a:solidFill>
              </a:rPr>
              <a:t>Zr</a:t>
            </a:r>
            <a:r>
              <a:rPr lang="x-none" sz="1600" b="0" smtClean="0">
                <a:solidFill>
                  <a:srgbClr val="008080"/>
                </a:solidFill>
              </a:rPr>
              <a:t>-1</a:t>
            </a:r>
            <a:r>
              <a:rPr lang="en-US" sz="1600" b="0" dirty="0" err="1" smtClean="0">
                <a:solidFill>
                  <a:srgbClr val="008080"/>
                </a:solidFill>
              </a:rPr>
              <a:t>Nb</a:t>
            </a:r>
            <a:r>
              <a:rPr lang="en-US" sz="1600" b="0" dirty="0" smtClean="0">
                <a:solidFill>
                  <a:srgbClr val="008080"/>
                </a:solidFill>
              </a:rPr>
              <a:t>: </a:t>
            </a:r>
            <a:r>
              <a:rPr lang="x-none" sz="1600" b="0" smtClean="0">
                <a:solidFill>
                  <a:srgbClr val="92D050"/>
                </a:solidFill>
                <a:sym typeface="Wingdings 2"/>
              </a:rPr>
              <a:t></a:t>
            </a:r>
            <a:r>
              <a:rPr lang="x-none" sz="1600" b="0" smtClean="0">
                <a:solidFill>
                  <a:srgbClr val="008080"/>
                </a:solidFill>
              </a:rPr>
              <a:t> – 375-610 </a:t>
            </a:r>
            <a:r>
              <a:rPr lang="x-none" sz="1600" b="0" baseline="30000" smtClean="0">
                <a:solidFill>
                  <a:srgbClr val="008080"/>
                </a:solidFill>
              </a:rPr>
              <a:t>o</a:t>
            </a:r>
            <a:r>
              <a:rPr lang="x-none" sz="1600" b="0" smtClean="0">
                <a:solidFill>
                  <a:srgbClr val="008080"/>
                </a:solidFill>
              </a:rPr>
              <a:t>C, </a:t>
            </a:r>
            <a:r>
              <a:rPr lang="x-none" sz="1600" b="0" smtClean="0">
                <a:solidFill>
                  <a:srgbClr val="FF0000"/>
                </a:solidFill>
                <a:sym typeface="Wingdings 2"/>
              </a:rPr>
              <a:t></a:t>
            </a:r>
            <a:r>
              <a:rPr lang="x-none" sz="1600" b="0" smtClean="0">
                <a:solidFill>
                  <a:srgbClr val="008080"/>
                </a:solidFill>
              </a:rPr>
              <a:t> – 420-700 </a:t>
            </a:r>
            <a:r>
              <a:rPr lang="x-none" sz="1600" b="0" baseline="30000" smtClean="0">
                <a:solidFill>
                  <a:srgbClr val="008080"/>
                </a:solidFill>
              </a:rPr>
              <a:t>o</a:t>
            </a:r>
            <a:r>
              <a:rPr lang="x-none" sz="1600" b="0" smtClean="0">
                <a:solidFill>
                  <a:srgbClr val="008080"/>
                </a:solidFill>
              </a:rPr>
              <a:t>C</a:t>
            </a:r>
            <a:endParaRPr lang="ru-RU" sz="1600" b="0" dirty="0" smtClean="0">
              <a:solidFill>
                <a:srgbClr val="008080"/>
              </a:solidFill>
            </a:endParaRPr>
          </a:p>
        </p:txBody>
      </p:sp>
      <p:sp>
        <p:nvSpPr>
          <p:cNvPr id="22" name="Прямоугольник 70"/>
          <p:cNvSpPr>
            <a:spLocks noChangeArrowheads="1"/>
          </p:cNvSpPr>
          <p:nvPr/>
        </p:nvSpPr>
        <p:spPr bwMode="auto">
          <a:xfrm>
            <a:off x="1480456" y="5544455"/>
            <a:ext cx="6183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8080"/>
                </a:solidFill>
              </a:rPr>
              <a:t>▬</a:t>
            </a:r>
            <a:r>
              <a:rPr lang="en-US" dirty="0" smtClean="0">
                <a:solidFill>
                  <a:srgbClr val="008080"/>
                </a:solidFill>
              </a:rPr>
              <a:t> - </a:t>
            </a:r>
            <a:r>
              <a:rPr lang="ru-RU" b="0" dirty="0" smtClean="0">
                <a:solidFill>
                  <a:srgbClr val="008080"/>
                </a:solidFill>
              </a:rPr>
              <a:t>дислокационная ползучесть, </a:t>
            </a:r>
          </a:p>
          <a:p>
            <a:pPr algn="ctr"/>
            <a:r>
              <a:rPr lang="ru-RU" dirty="0" smtClean="0">
                <a:solidFill>
                  <a:srgbClr val="008080"/>
                </a:solidFill>
              </a:rPr>
              <a:t>-------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b="0" dirty="0" smtClean="0">
                <a:solidFill>
                  <a:srgbClr val="008080"/>
                </a:solidFill>
              </a:rPr>
              <a:t>-</a:t>
            </a:r>
            <a:r>
              <a:rPr lang="ru-RU" b="0" dirty="0" smtClean="0">
                <a:solidFill>
                  <a:srgbClr val="008080"/>
                </a:solidFill>
              </a:rPr>
              <a:t> с учетом диффузионной ползучести</a:t>
            </a:r>
            <a:endParaRPr lang="en-US" b="0" dirty="0" smtClean="0">
              <a:solidFill>
                <a:srgbClr val="00808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4565" t="7442" r="8934" b="3083"/>
          <a:stretch>
            <a:fillRect/>
          </a:stretch>
        </p:blipFill>
        <p:spPr bwMode="auto">
          <a:xfrm>
            <a:off x="812799" y="754744"/>
            <a:ext cx="3788229" cy="3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70"/>
          <p:cNvSpPr>
            <a:spLocks noChangeArrowheads="1"/>
          </p:cNvSpPr>
          <p:nvPr/>
        </p:nvSpPr>
        <p:spPr bwMode="auto">
          <a:xfrm>
            <a:off x="5101772" y="4122057"/>
            <a:ext cx="37664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НИЦ КИ</a:t>
            </a:r>
            <a:r>
              <a:rPr lang="ru-RU" sz="1600" b="0" dirty="0" smtClean="0">
                <a:solidFill>
                  <a:schemeClr val="bg1">
                    <a:lumMod val="75000"/>
                  </a:schemeClr>
                </a:solidFill>
              </a:rPr>
              <a:t>, 380-400 </a:t>
            </a:r>
            <a:r>
              <a:rPr lang="en-US" sz="1600" b="0" baseline="30000" dirty="0" smtClean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ru-RU" sz="1600" b="0" dirty="0" smtClean="0">
                <a:solidFill>
                  <a:schemeClr val="bg1">
                    <a:lumMod val="75000"/>
                  </a:schemeClr>
                </a:solidFill>
              </a:rPr>
              <a:t>С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6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x-none" sz="1600" b="0" dirty="0" smtClean="0">
                <a:solidFill>
                  <a:srgbClr val="9900CC"/>
                </a:solidFill>
              </a:rPr>
              <a:t>♦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 –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600" b="0" dirty="0" smtClean="0">
                <a:solidFill>
                  <a:schemeClr val="bg1">
                    <a:lumMod val="75000"/>
                  </a:schemeClr>
                </a:solidFill>
              </a:rPr>
              <a:t>область топлива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x-none" sz="1600" b="0" dirty="0" smtClean="0">
                <a:solidFill>
                  <a:srgbClr val="02A8BE"/>
                </a:solidFill>
              </a:rPr>
              <a:t>♦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  –газосборник, </a:t>
            </a:r>
            <a:endParaRPr lang="en-US" sz="16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 –М5</a:t>
            </a:r>
            <a:r>
              <a:rPr lang="ru-RU" sz="1600" b="0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x-none" sz="1600" dirty="0" smtClean="0">
                <a:solidFill>
                  <a:schemeClr val="bg1">
                    <a:lumMod val="75000"/>
                  </a:schemeClr>
                </a:solidFill>
              </a:rPr>
              <a:t>350-450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n-US" sz="1600" baseline="30000" dirty="0" smtClean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x-none" sz="1600" dirty="0" smtClean="0">
                <a:solidFill>
                  <a:schemeClr val="bg1">
                    <a:lumMod val="75000"/>
                  </a:schemeClr>
                </a:solidFill>
              </a:rPr>
              <a:t>С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1600" b="0" dirty="0" err="1" smtClean="0">
                <a:solidFill>
                  <a:schemeClr val="bg1">
                    <a:lumMod val="75000"/>
                  </a:schemeClr>
                </a:solidFill>
              </a:rPr>
              <a:t>Ribis</a:t>
            </a:r>
            <a:r>
              <a:rPr lang="ru-RU" sz="1600" b="0" dirty="0" smtClean="0">
                <a:solidFill>
                  <a:schemeClr val="bg1">
                    <a:lumMod val="75000"/>
                  </a:schemeClr>
                </a:solidFill>
              </a:rPr>
              <a:t> 2009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  <a:t>]</a:t>
            </a:r>
            <a:endParaRPr lang="ru-RU" sz="16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x-none" sz="1600" b="0" dirty="0" smtClean="0">
                <a:solidFill>
                  <a:srgbClr val="FF0000"/>
                </a:solidFill>
              </a:rPr>
              <a:t>■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x-none" sz="1600" b="0" dirty="0" smtClean="0">
                <a:solidFill>
                  <a:srgbClr val="9900CC"/>
                </a:solidFill>
              </a:rPr>
              <a:t>●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x-none" sz="1600" b="0" dirty="0" smtClean="0">
                <a:solidFill>
                  <a:srgbClr val="0634F8"/>
                </a:solidFill>
              </a:rPr>
              <a:t>▲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 –НИИАР</a:t>
            </a:r>
            <a:r>
              <a:rPr lang="ru-RU" sz="1600" b="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600" b="0" dirty="0" err="1" smtClean="0">
                <a:solidFill>
                  <a:schemeClr val="bg1">
                    <a:lumMod val="75000"/>
                  </a:schemeClr>
                </a:solidFill>
              </a:rPr>
              <a:t>предоблучение</a:t>
            </a:r>
            <a:r>
              <a:rPr lang="ru-RU" sz="1600" b="0" dirty="0" smtClean="0">
                <a:solidFill>
                  <a:schemeClr val="bg1">
                    <a:lumMod val="75000"/>
                  </a:schemeClr>
                </a:solidFill>
              </a:rPr>
              <a:t> в 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БОР-60</a:t>
            </a:r>
            <a:r>
              <a:rPr lang="ru-RU" sz="1600" b="0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x-none" sz="1600" b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x-none" sz="1600" dirty="0" smtClean="0">
                <a:solidFill>
                  <a:schemeClr val="bg1">
                    <a:lumMod val="75000"/>
                  </a:schemeClr>
                </a:solidFill>
              </a:rPr>
              <a:t>330-385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n-US" sz="1600" baseline="30000" dirty="0" smtClean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x-none" sz="1600" dirty="0" smtClean="0">
                <a:solidFill>
                  <a:schemeClr val="bg1">
                    <a:lumMod val="75000"/>
                  </a:schemeClr>
                </a:solidFill>
              </a:rPr>
              <a:t>С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Прямоугольник 70"/>
          <p:cNvSpPr>
            <a:spLocks noChangeArrowheads="1"/>
          </p:cNvSpPr>
          <p:nvPr/>
        </p:nvSpPr>
        <p:spPr bwMode="auto">
          <a:xfrm>
            <a:off x="442689" y="769257"/>
            <a:ext cx="461665" cy="301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r>
              <a:rPr lang="en-US" dirty="0" err="1" smtClean="0">
                <a:solidFill>
                  <a:srgbClr val="008080"/>
                </a:solidFill>
              </a:rPr>
              <a:t>dε</a:t>
            </a:r>
            <a:r>
              <a:rPr lang="en-US" dirty="0" smtClean="0">
                <a:solidFill>
                  <a:srgbClr val="008080"/>
                </a:solidFill>
              </a:rPr>
              <a:t>/</a:t>
            </a:r>
            <a:r>
              <a:rPr lang="en-US" dirty="0" err="1" smtClean="0">
                <a:solidFill>
                  <a:srgbClr val="008080"/>
                </a:solidFill>
              </a:rPr>
              <a:t>dt</a:t>
            </a:r>
            <a:r>
              <a:rPr lang="en-US" dirty="0" smtClean="0">
                <a:solidFill>
                  <a:srgbClr val="008080"/>
                </a:solidFill>
              </a:rPr>
              <a:t>*exp</a:t>
            </a:r>
            <a:r>
              <a:rPr lang="en-US" baseline="30000" dirty="0" smtClean="0">
                <a:solidFill>
                  <a:srgbClr val="008080"/>
                </a:solidFill>
              </a:rPr>
              <a:t>(26000/T), </a:t>
            </a:r>
            <a:r>
              <a:rPr lang="ru-RU" dirty="0" smtClean="0">
                <a:solidFill>
                  <a:srgbClr val="008080"/>
                </a:solidFill>
              </a:rPr>
              <a:t>час</a:t>
            </a:r>
            <a:r>
              <a:rPr lang="en-US" baseline="30000" dirty="0" smtClean="0">
                <a:solidFill>
                  <a:srgbClr val="008080"/>
                </a:solidFill>
              </a:rPr>
              <a:t>-1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l="5733" t="6320" r="8838" b="1361"/>
          <a:stretch>
            <a:fillRect/>
          </a:stretch>
        </p:blipFill>
        <p:spPr bwMode="auto">
          <a:xfrm>
            <a:off x="4876800" y="682170"/>
            <a:ext cx="3947885" cy="346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70"/>
          <p:cNvSpPr>
            <a:spLocks noChangeArrowheads="1"/>
          </p:cNvSpPr>
          <p:nvPr/>
        </p:nvSpPr>
        <p:spPr bwMode="auto">
          <a:xfrm>
            <a:off x="1386177" y="917391"/>
            <a:ext cx="1168337" cy="369332"/>
          </a:xfrm>
          <a:prstGeom prst="rect">
            <a:avLst/>
          </a:prstGeom>
          <a:solidFill>
            <a:srgbClr val="02A8B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ym typeface="Symbol"/>
              </a:rPr>
              <a:t>свежие</a:t>
            </a:r>
            <a:endParaRPr lang="ru-RU" altLang="ru-RU" dirty="0"/>
          </a:p>
        </p:txBody>
      </p:sp>
      <p:sp>
        <p:nvSpPr>
          <p:cNvPr id="34" name="Прямоугольник 70"/>
          <p:cNvSpPr>
            <a:spLocks noChangeArrowheads="1"/>
          </p:cNvSpPr>
          <p:nvPr/>
        </p:nvSpPr>
        <p:spPr bwMode="auto">
          <a:xfrm>
            <a:off x="5457434" y="982705"/>
            <a:ext cx="1738894" cy="369332"/>
          </a:xfrm>
          <a:prstGeom prst="rect">
            <a:avLst/>
          </a:prstGeom>
          <a:solidFill>
            <a:srgbClr val="02A8B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ym typeface="Symbol"/>
              </a:rPr>
              <a:t>облученные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70"/>
          <p:cNvSpPr>
            <a:spLocks noChangeArrowheads="1"/>
          </p:cNvSpPr>
          <p:nvPr/>
        </p:nvSpPr>
        <p:spPr bwMode="auto">
          <a:xfrm>
            <a:off x="616922" y="2005946"/>
            <a:ext cx="1777935" cy="923330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ym typeface="Symbol"/>
              </a:rPr>
              <a:t>Две хорошо известные фазы отжига</a:t>
            </a:r>
            <a:r>
              <a:rPr lang="en-US" altLang="ru-RU" dirty="0" smtClean="0">
                <a:sym typeface="Symbol"/>
              </a:rPr>
              <a:t>:</a:t>
            </a:r>
            <a:endParaRPr lang="ru-RU" altLang="ru-RU" dirty="0"/>
          </a:p>
        </p:txBody>
      </p:sp>
      <p:sp>
        <p:nvSpPr>
          <p:cNvPr id="23" name="Прямоугольник 70"/>
          <p:cNvSpPr>
            <a:spLocks noChangeArrowheads="1"/>
          </p:cNvSpPr>
          <p:nvPr/>
        </p:nvSpPr>
        <p:spPr bwMode="auto">
          <a:xfrm>
            <a:off x="2583541" y="1858852"/>
            <a:ext cx="2191660" cy="1200329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0" dirty="0" smtClean="0">
                <a:solidFill>
                  <a:srgbClr val="2B5481"/>
                </a:solidFill>
              </a:rPr>
              <a:t>1.</a:t>
            </a:r>
            <a:r>
              <a:rPr lang="ru-RU" altLang="ru-RU" b="0" dirty="0" smtClean="0">
                <a:solidFill>
                  <a:srgbClr val="2B5481"/>
                </a:solidFill>
              </a:rPr>
              <a:t>Маленькие петли подвижны</a:t>
            </a:r>
            <a:r>
              <a:rPr lang="en-US" altLang="ru-RU" b="0" dirty="0" smtClean="0">
                <a:solidFill>
                  <a:srgbClr val="2B5481"/>
                </a:solidFill>
              </a:rPr>
              <a:t>:</a:t>
            </a:r>
            <a:r>
              <a:rPr lang="ru-RU" altLang="ru-RU" b="0" dirty="0" smtClean="0">
                <a:solidFill>
                  <a:srgbClr val="2B5481"/>
                </a:solidFill>
              </a:rPr>
              <a:t> притягиваются и аннигилируют</a:t>
            </a:r>
            <a:endParaRPr lang="ru-RU" altLang="ru-RU" b="0" baseline="-25000" dirty="0" smtClean="0">
              <a:solidFill>
                <a:srgbClr val="2B5481"/>
              </a:solidFill>
            </a:endParaRPr>
          </a:p>
        </p:txBody>
      </p:sp>
      <p:sp>
        <p:nvSpPr>
          <p:cNvPr id="24" name="Прямоугольник 70"/>
          <p:cNvSpPr>
            <a:spLocks noChangeArrowheads="1"/>
          </p:cNvSpPr>
          <p:nvPr/>
        </p:nvSpPr>
        <p:spPr bwMode="auto">
          <a:xfrm>
            <a:off x="5660571" y="1733887"/>
            <a:ext cx="3207657" cy="156966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600" b="0" dirty="0" smtClean="0">
                <a:solidFill>
                  <a:srgbClr val="5087C4"/>
                </a:solidFill>
              </a:rPr>
              <a:t>2. </a:t>
            </a:r>
            <a:r>
              <a:rPr lang="ru-RU" altLang="ru-RU" sz="1600" b="0" dirty="0" smtClean="0">
                <a:solidFill>
                  <a:srgbClr val="5087C4"/>
                </a:solidFill>
              </a:rPr>
              <a:t>Концентрация вакансий рядом с петлей зависит от ее радиуса</a:t>
            </a:r>
            <a:r>
              <a:rPr lang="en-US" altLang="ru-RU" sz="1600" b="0" dirty="0" smtClean="0">
                <a:solidFill>
                  <a:srgbClr val="5087C4"/>
                </a:solidFill>
              </a:rPr>
              <a:t>: </a:t>
            </a:r>
          </a:p>
          <a:p>
            <a:pPr algn="ctr"/>
            <a:r>
              <a:rPr lang="ru-RU" altLang="ru-RU" sz="1600" b="0" dirty="0" smtClean="0">
                <a:solidFill>
                  <a:srgbClr val="5087C4"/>
                </a:solidFill>
              </a:rPr>
              <a:t>Большие адсорбируют вакансии, испускаемые мелкими</a:t>
            </a:r>
            <a:endParaRPr lang="en-US" altLang="ru-RU" sz="1600" b="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70"/>
          <p:cNvSpPr>
            <a:spLocks noChangeArrowheads="1"/>
          </p:cNvSpPr>
          <p:nvPr/>
        </p:nvSpPr>
        <p:spPr bwMode="auto">
          <a:xfrm>
            <a:off x="4818742" y="434866"/>
            <a:ext cx="4056743" cy="5847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0" dirty="0" smtClean="0">
                <a:solidFill>
                  <a:srgbClr val="5087C4"/>
                </a:solidFill>
              </a:rPr>
              <a:t>Начальное состояние</a:t>
            </a:r>
            <a:r>
              <a:rPr lang="en-US" altLang="ru-RU" sz="1600" b="0" dirty="0" smtClean="0">
                <a:solidFill>
                  <a:srgbClr val="5087C4"/>
                </a:solidFill>
              </a:rPr>
              <a:t>: </a:t>
            </a:r>
            <a:r>
              <a:rPr lang="ru-RU" altLang="ru-RU" sz="1600" b="0" dirty="0" smtClean="0">
                <a:solidFill>
                  <a:srgbClr val="5087C4"/>
                </a:solidFill>
              </a:rPr>
              <a:t>сравнимое число </a:t>
            </a:r>
            <a:r>
              <a:rPr lang="ru-RU" altLang="ru-RU" sz="1600" b="0" dirty="0" err="1" smtClean="0">
                <a:solidFill>
                  <a:srgbClr val="5087C4"/>
                </a:solidFill>
              </a:rPr>
              <a:t>межузельных</a:t>
            </a:r>
            <a:r>
              <a:rPr lang="ru-RU" altLang="ru-RU" sz="1600" b="0" dirty="0" smtClean="0">
                <a:solidFill>
                  <a:srgbClr val="5087C4"/>
                </a:solidFill>
              </a:rPr>
              <a:t> и </a:t>
            </a:r>
            <a:r>
              <a:rPr lang="ru-RU" altLang="ru-RU" sz="1600" b="0" dirty="0" err="1" smtClean="0">
                <a:solidFill>
                  <a:srgbClr val="5087C4"/>
                </a:solidFill>
              </a:rPr>
              <a:t>вакансионных</a:t>
            </a:r>
            <a:r>
              <a:rPr lang="ru-RU" altLang="ru-RU" sz="1600" b="0" dirty="0" smtClean="0">
                <a:solidFill>
                  <a:srgbClr val="5087C4"/>
                </a:solidFill>
              </a:rPr>
              <a:t> петель</a:t>
            </a:r>
            <a:endParaRPr lang="en-US" altLang="ru-RU" sz="1600" b="0" dirty="0">
              <a:solidFill>
                <a:srgbClr val="336295"/>
              </a:solidFill>
            </a:endParaRPr>
          </a:p>
        </p:txBody>
      </p:sp>
      <p:sp>
        <p:nvSpPr>
          <p:cNvPr id="27" name="Прямоугольник 70"/>
          <p:cNvSpPr>
            <a:spLocks noChangeArrowheads="1"/>
          </p:cNvSpPr>
          <p:nvPr/>
        </p:nvSpPr>
        <p:spPr bwMode="auto">
          <a:xfrm>
            <a:off x="2750454" y="3361084"/>
            <a:ext cx="1937660" cy="369332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не меняется</a:t>
            </a:r>
            <a:endParaRPr lang="ru-RU" altLang="ru-RU" b="0" baseline="-25000" dirty="0" smtClean="0">
              <a:solidFill>
                <a:srgbClr val="2B5481"/>
              </a:solidFill>
            </a:endParaRPr>
          </a:p>
        </p:txBody>
      </p:sp>
      <p:sp>
        <p:nvSpPr>
          <p:cNvPr id="28" name="Прямоугольник 70"/>
          <p:cNvSpPr>
            <a:spLocks noChangeArrowheads="1"/>
          </p:cNvSpPr>
          <p:nvPr/>
        </p:nvSpPr>
        <p:spPr bwMode="auto">
          <a:xfrm>
            <a:off x="478969" y="3310283"/>
            <a:ext cx="1785260" cy="369332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размер</a:t>
            </a:r>
            <a:r>
              <a:rPr lang="en-US" altLang="ru-RU" b="0" dirty="0" smtClean="0">
                <a:solidFill>
                  <a:srgbClr val="2B5481"/>
                </a:solidFill>
              </a:rPr>
              <a:t> </a:t>
            </a:r>
            <a:r>
              <a:rPr lang="en-US" altLang="ru-RU" dirty="0" smtClean="0">
                <a:solidFill>
                  <a:srgbClr val="2B5481"/>
                </a:solidFill>
              </a:rPr>
              <a:t>d</a:t>
            </a:r>
            <a:endParaRPr lang="ru-RU" altLang="ru-RU" baseline="-25000" dirty="0" smtClean="0">
              <a:solidFill>
                <a:srgbClr val="2B5481"/>
              </a:solidFill>
            </a:endParaRPr>
          </a:p>
        </p:txBody>
      </p:sp>
      <p:sp>
        <p:nvSpPr>
          <p:cNvPr id="29" name="Прямоугольник 70"/>
          <p:cNvSpPr>
            <a:spLocks noChangeArrowheads="1"/>
          </p:cNvSpPr>
          <p:nvPr/>
        </p:nvSpPr>
        <p:spPr bwMode="auto">
          <a:xfrm>
            <a:off x="486223" y="4072279"/>
            <a:ext cx="1981205" cy="369332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Концентрация </a:t>
            </a:r>
            <a:r>
              <a:rPr lang="en-US" altLang="ru-RU" dirty="0" smtClean="0">
                <a:solidFill>
                  <a:srgbClr val="2B5481"/>
                </a:solidFill>
              </a:rPr>
              <a:t>N</a:t>
            </a:r>
            <a:r>
              <a:rPr lang="en-US" altLang="ru-RU" b="0" dirty="0" smtClean="0">
                <a:solidFill>
                  <a:srgbClr val="2B5481"/>
                </a:solidFill>
              </a:rPr>
              <a:t> </a:t>
            </a:r>
          </a:p>
        </p:txBody>
      </p:sp>
      <p:sp>
        <p:nvSpPr>
          <p:cNvPr id="30" name="Прямоугольник 70"/>
          <p:cNvSpPr>
            <a:spLocks noChangeArrowheads="1"/>
          </p:cNvSpPr>
          <p:nvPr/>
        </p:nvSpPr>
        <p:spPr bwMode="auto">
          <a:xfrm>
            <a:off x="2627084" y="4065025"/>
            <a:ext cx="2090059" cy="646331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Резко снижается (вначале)</a:t>
            </a:r>
            <a:endParaRPr lang="ru-RU" altLang="ru-RU" b="0" baseline="30000" dirty="0" smtClean="0">
              <a:solidFill>
                <a:srgbClr val="2B5481"/>
              </a:solidFill>
            </a:endParaRPr>
          </a:p>
        </p:txBody>
      </p:sp>
      <p:sp>
        <p:nvSpPr>
          <p:cNvPr id="31" name="Прямоугольник 70"/>
          <p:cNvSpPr>
            <a:spLocks noChangeArrowheads="1"/>
          </p:cNvSpPr>
          <p:nvPr/>
        </p:nvSpPr>
        <p:spPr bwMode="auto">
          <a:xfrm>
            <a:off x="420911" y="4747196"/>
            <a:ext cx="2191660" cy="646331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Зависимость от температуры</a:t>
            </a:r>
            <a:endParaRPr lang="en-US" altLang="ru-RU" b="0" dirty="0" smtClean="0">
              <a:solidFill>
                <a:srgbClr val="2B5481"/>
              </a:solidFill>
            </a:endParaRPr>
          </a:p>
        </p:txBody>
      </p:sp>
      <p:sp>
        <p:nvSpPr>
          <p:cNvPr id="35" name="Прямоугольник 70"/>
          <p:cNvSpPr>
            <a:spLocks noChangeArrowheads="1"/>
          </p:cNvSpPr>
          <p:nvPr/>
        </p:nvSpPr>
        <p:spPr bwMode="auto">
          <a:xfrm>
            <a:off x="2481943" y="5465653"/>
            <a:ext cx="2786742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Низкие температуры</a:t>
            </a:r>
            <a:r>
              <a:rPr lang="en-US" altLang="ru-RU" dirty="0" smtClean="0"/>
              <a:t>, </a:t>
            </a:r>
            <a:r>
              <a:rPr lang="ru-RU" altLang="ru-RU" dirty="0" smtClean="0"/>
              <a:t>короткие выдержки</a:t>
            </a:r>
            <a:endParaRPr lang="ru-RU" altLang="ru-RU" dirty="0" smtClean="0"/>
          </a:p>
        </p:txBody>
      </p:sp>
      <p:sp>
        <p:nvSpPr>
          <p:cNvPr id="36" name="Прямоугольник 70"/>
          <p:cNvSpPr>
            <a:spLocks noChangeArrowheads="1"/>
          </p:cNvSpPr>
          <p:nvPr/>
        </p:nvSpPr>
        <p:spPr bwMode="auto">
          <a:xfrm>
            <a:off x="5820229" y="5458397"/>
            <a:ext cx="3019767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Высокие температуры</a:t>
            </a:r>
            <a:r>
              <a:rPr lang="en-US" altLang="ru-RU" dirty="0" smtClean="0"/>
              <a:t>, </a:t>
            </a:r>
            <a:endParaRPr lang="en-US" altLang="ru-RU" dirty="0" smtClean="0"/>
          </a:p>
          <a:p>
            <a:pPr algn="ctr"/>
            <a:r>
              <a:rPr lang="ru-RU" altLang="ru-RU" dirty="0" smtClean="0"/>
              <a:t>Большие выдержки</a:t>
            </a:r>
            <a:endParaRPr lang="ru-RU" altLang="ru-RU" dirty="0" smtClean="0"/>
          </a:p>
        </p:txBody>
      </p:sp>
      <p:sp>
        <p:nvSpPr>
          <p:cNvPr id="37" name="Прямоугольник 70"/>
          <p:cNvSpPr>
            <a:spLocks noChangeArrowheads="1"/>
          </p:cNvSpPr>
          <p:nvPr/>
        </p:nvSpPr>
        <p:spPr bwMode="auto">
          <a:xfrm>
            <a:off x="6262912" y="4086796"/>
            <a:ext cx="1734459" cy="646331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Плавное снижение</a:t>
            </a:r>
            <a:endParaRPr lang="ru-RU" altLang="ru-RU" b="0" baseline="30000" dirty="0" smtClean="0">
              <a:solidFill>
                <a:srgbClr val="2B5481"/>
              </a:solidFill>
            </a:endParaRPr>
          </a:p>
        </p:txBody>
      </p:sp>
      <p:sp>
        <p:nvSpPr>
          <p:cNvPr id="38" name="Прямоугольник 70"/>
          <p:cNvSpPr>
            <a:spLocks noChangeArrowheads="1"/>
          </p:cNvSpPr>
          <p:nvPr/>
        </p:nvSpPr>
        <p:spPr bwMode="auto">
          <a:xfrm>
            <a:off x="6458854" y="3411882"/>
            <a:ext cx="1320800" cy="369332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растет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rot="5400000">
            <a:off x="2831079" y="3918858"/>
            <a:ext cx="5442067" cy="153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29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рямоугольник 70"/>
          <p:cNvSpPr>
            <a:spLocks noChangeArrowheads="1"/>
          </p:cNvSpPr>
          <p:nvPr/>
        </p:nvSpPr>
        <p:spPr bwMode="auto">
          <a:xfrm>
            <a:off x="4151084" y="4805252"/>
            <a:ext cx="2576288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0" dirty="0" smtClean="0">
                <a:solidFill>
                  <a:srgbClr val="2B5481"/>
                </a:solidFill>
              </a:rPr>
              <a:t>Q</a:t>
            </a:r>
            <a:r>
              <a:rPr lang="en-US" altLang="ru-RU" b="0" baseline="-25000" dirty="0" smtClean="0">
                <a:solidFill>
                  <a:srgbClr val="2B5481"/>
                </a:solidFill>
              </a:rPr>
              <a:t>1</a:t>
            </a:r>
            <a:r>
              <a:rPr lang="en-US" altLang="ru-RU" b="0" dirty="0" smtClean="0">
                <a:solidFill>
                  <a:srgbClr val="2B5481"/>
                </a:solidFill>
              </a:rPr>
              <a:t>&lt;Q</a:t>
            </a:r>
            <a:r>
              <a:rPr lang="en-US" altLang="ru-RU" b="0" baseline="-25000" dirty="0" smtClean="0">
                <a:solidFill>
                  <a:srgbClr val="2B5481"/>
                </a:solidFill>
              </a:rPr>
              <a:t>2</a:t>
            </a:r>
            <a:endParaRPr lang="ru-RU" altLang="ru-RU" b="0" dirty="0" smtClean="0">
              <a:solidFill>
                <a:srgbClr val="2B5481"/>
              </a:solidFill>
            </a:endParaRPr>
          </a:p>
        </p:txBody>
      </p:sp>
      <p:sp>
        <p:nvSpPr>
          <p:cNvPr id="42" name="Прямоугольник 70"/>
          <p:cNvSpPr>
            <a:spLocks noChangeArrowheads="1"/>
          </p:cNvSpPr>
          <p:nvPr/>
        </p:nvSpPr>
        <p:spPr bwMode="auto">
          <a:xfrm>
            <a:off x="495858" y="5473848"/>
            <a:ext cx="1885281" cy="646331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Преобладает при</a:t>
            </a:r>
            <a:r>
              <a:rPr lang="en-US" altLang="ru-RU" b="0" dirty="0" smtClean="0">
                <a:solidFill>
                  <a:srgbClr val="2B5481"/>
                </a:solidFill>
              </a:rPr>
              <a:t>:</a:t>
            </a:r>
            <a:endParaRPr lang="ru-RU" altLang="ru-RU" b="0" dirty="0" smtClean="0">
              <a:solidFill>
                <a:srgbClr val="2B5481"/>
              </a:solidFill>
            </a:endParaRPr>
          </a:p>
        </p:txBody>
      </p:sp>
      <p:sp>
        <p:nvSpPr>
          <p:cNvPr id="44" name="Прямоугольник 70"/>
          <p:cNvSpPr>
            <a:spLocks noChangeArrowheads="1"/>
          </p:cNvSpPr>
          <p:nvPr/>
        </p:nvSpPr>
        <p:spPr bwMode="auto">
          <a:xfrm>
            <a:off x="2609086" y="1321803"/>
            <a:ext cx="21336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Аннигиляция</a:t>
            </a:r>
            <a:endParaRPr lang="ru-RU" altLang="ru-RU" dirty="0" smtClean="0"/>
          </a:p>
        </p:txBody>
      </p:sp>
      <p:sp>
        <p:nvSpPr>
          <p:cNvPr id="45" name="Прямоугольник 70"/>
          <p:cNvSpPr>
            <a:spLocks noChangeArrowheads="1"/>
          </p:cNvSpPr>
          <p:nvPr/>
        </p:nvSpPr>
        <p:spPr bwMode="auto">
          <a:xfrm>
            <a:off x="6066972" y="1314560"/>
            <a:ext cx="1952171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err="1" smtClean="0"/>
              <a:t>коалесценция</a:t>
            </a:r>
            <a:endParaRPr lang="ru-RU" altLang="ru-RU" dirty="0" smtClean="0"/>
          </a:p>
        </p:txBody>
      </p:sp>
      <p:sp>
        <p:nvSpPr>
          <p:cNvPr id="46" name="Прямоугольник 70"/>
          <p:cNvSpPr>
            <a:spLocks noChangeArrowheads="1"/>
          </p:cNvSpPr>
          <p:nvPr/>
        </p:nvSpPr>
        <p:spPr bwMode="auto">
          <a:xfrm>
            <a:off x="653143" y="63863"/>
            <a:ext cx="3992228" cy="1200329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Ползучесть зависит от прочности</a:t>
            </a:r>
            <a:r>
              <a:rPr lang="en-US" altLang="ru-RU" b="0" dirty="0" smtClean="0">
                <a:sym typeface="Symbol"/>
              </a:rPr>
              <a:t>, </a:t>
            </a:r>
            <a:r>
              <a:rPr lang="ru-RU" altLang="ru-RU" b="0" dirty="0" smtClean="0">
                <a:sym typeface="Symbol"/>
              </a:rPr>
              <a:t>которая зависит от структуры. </a:t>
            </a:r>
          </a:p>
          <a:p>
            <a:pPr algn="ctr">
              <a:defRPr/>
            </a:pPr>
            <a:r>
              <a:rPr lang="ru-RU" altLang="ru-RU" b="0" dirty="0" smtClean="0">
                <a:sym typeface="Symbol"/>
              </a:rPr>
              <a:t>В первом приближении упрочнение</a:t>
            </a:r>
            <a:r>
              <a:rPr lang="en-US" altLang="ru-RU" b="0" dirty="0" smtClean="0">
                <a:sym typeface="Symbol"/>
              </a:rPr>
              <a:t>~(</a:t>
            </a:r>
            <a:r>
              <a:rPr lang="en-US" altLang="ru-RU" b="0" dirty="0" err="1" smtClean="0">
                <a:sym typeface="Symbol"/>
              </a:rPr>
              <a:t>Nd</a:t>
            </a:r>
            <a:r>
              <a:rPr lang="en-US" altLang="ru-RU" b="0" dirty="0" smtClean="0">
                <a:sym typeface="Symbol"/>
              </a:rPr>
              <a:t>)</a:t>
            </a:r>
            <a:r>
              <a:rPr lang="en-US" altLang="ru-RU" b="0" baseline="30000" dirty="0" smtClean="0">
                <a:sym typeface="Symbol"/>
              </a:rPr>
              <a:t>1/2</a:t>
            </a:r>
            <a:endParaRPr lang="ru-RU" altLang="ru-RU" b="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Ribis_loop_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5099" r="7851" b="4799"/>
          <a:stretch>
            <a:fillRect/>
          </a:stretch>
        </p:blipFill>
        <p:spPr bwMode="auto">
          <a:xfrm>
            <a:off x="5707205" y="4083607"/>
            <a:ext cx="2943428" cy="23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ibis_loop_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6039" r="8530" b="5083"/>
          <a:stretch>
            <a:fillRect/>
          </a:stretch>
        </p:blipFill>
        <p:spPr bwMode="auto">
          <a:xfrm>
            <a:off x="2321961" y="4050507"/>
            <a:ext cx="2765296" cy="236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70"/>
          <p:cNvSpPr>
            <a:spLocks noChangeArrowheads="1"/>
          </p:cNvSpPr>
          <p:nvPr/>
        </p:nvSpPr>
        <p:spPr bwMode="auto">
          <a:xfrm>
            <a:off x="2539997" y="639655"/>
            <a:ext cx="2365832" cy="369332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Размер петель, нм</a:t>
            </a:r>
            <a:endParaRPr lang="ru-RU" altLang="ru-RU" b="0" baseline="-25000" dirty="0" smtClean="0">
              <a:solidFill>
                <a:srgbClr val="2B5481"/>
              </a:solidFill>
            </a:endParaRPr>
          </a:p>
        </p:txBody>
      </p:sp>
      <p:sp>
        <p:nvSpPr>
          <p:cNvPr id="27" name="Прямоугольник 70"/>
          <p:cNvSpPr>
            <a:spLocks noChangeArrowheads="1"/>
          </p:cNvSpPr>
          <p:nvPr/>
        </p:nvSpPr>
        <p:spPr bwMode="auto">
          <a:xfrm>
            <a:off x="5754908" y="385656"/>
            <a:ext cx="2373091" cy="646331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Относительная концентрация, </a:t>
            </a:r>
            <a:r>
              <a:rPr lang="en-US" altLang="ru-RU" b="0" dirty="0" smtClean="0">
                <a:solidFill>
                  <a:srgbClr val="2B5481"/>
                </a:solidFill>
              </a:rPr>
              <a:t>c/c</a:t>
            </a:r>
            <a:r>
              <a:rPr lang="en-US" altLang="ru-RU" b="0" baseline="-25000" dirty="0" smtClean="0">
                <a:solidFill>
                  <a:srgbClr val="2B5481"/>
                </a:solidFill>
              </a:rPr>
              <a:t>0</a:t>
            </a:r>
          </a:p>
        </p:txBody>
      </p:sp>
      <p:sp>
        <p:nvSpPr>
          <p:cNvPr id="28" name="Прямоугольник 70"/>
          <p:cNvSpPr>
            <a:spLocks noChangeArrowheads="1"/>
          </p:cNvSpPr>
          <p:nvPr/>
        </p:nvSpPr>
        <p:spPr bwMode="auto">
          <a:xfrm>
            <a:off x="587825" y="1677426"/>
            <a:ext cx="1473204" cy="1200329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Отжиг 1 час</a:t>
            </a:r>
            <a:endParaRPr lang="en-US" altLang="ru-RU" b="0" dirty="0" smtClean="0">
              <a:solidFill>
                <a:srgbClr val="2B5481"/>
              </a:solidFill>
            </a:endParaRPr>
          </a:p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Циркалой-4</a:t>
            </a:r>
            <a:r>
              <a:rPr lang="en-US" altLang="ru-RU" b="0" dirty="0" smtClean="0">
                <a:solidFill>
                  <a:srgbClr val="2B5481"/>
                </a:solidFill>
              </a:rPr>
              <a:t> (</a:t>
            </a:r>
            <a:r>
              <a:rPr lang="en-US" altLang="ru-RU" b="0" dirty="0" smtClean="0">
                <a:solidFill>
                  <a:srgbClr val="2B5481"/>
                </a:solidFill>
              </a:rPr>
              <a:t>Adamson, ‘85)</a:t>
            </a:r>
            <a:endParaRPr lang="ru-RU" altLang="ru-RU" b="0" dirty="0" smtClean="0">
              <a:solidFill>
                <a:srgbClr val="2B5481"/>
              </a:solidFill>
            </a:endParaRPr>
          </a:p>
        </p:txBody>
      </p:sp>
      <p:sp>
        <p:nvSpPr>
          <p:cNvPr id="29" name="Прямоугольник 70"/>
          <p:cNvSpPr>
            <a:spLocks noChangeArrowheads="1"/>
          </p:cNvSpPr>
          <p:nvPr/>
        </p:nvSpPr>
        <p:spPr bwMode="auto">
          <a:xfrm>
            <a:off x="2917368" y="3542511"/>
            <a:ext cx="1299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0" dirty="0" smtClean="0">
                <a:solidFill>
                  <a:srgbClr val="2B5481"/>
                </a:solidFill>
              </a:rPr>
              <a:t>T, </a:t>
            </a:r>
            <a:r>
              <a:rPr lang="en-US" altLang="ru-RU" b="0" baseline="30000" dirty="0" err="1" smtClean="0">
                <a:solidFill>
                  <a:srgbClr val="2B5481"/>
                </a:solidFill>
              </a:rPr>
              <a:t>o</a:t>
            </a:r>
            <a:r>
              <a:rPr lang="en-US" altLang="ru-RU" b="0" dirty="0" err="1" smtClean="0">
                <a:solidFill>
                  <a:srgbClr val="2B5481"/>
                </a:solidFill>
              </a:rPr>
              <a:t>C</a:t>
            </a:r>
            <a:endParaRPr lang="ru-RU" altLang="ru-RU" b="0" dirty="0" smtClean="0">
              <a:solidFill>
                <a:srgbClr val="2B5481"/>
              </a:solidFill>
            </a:endParaRPr>
          </a:p>
        </p:txBody>
      </p:sp>
      <p:sp>
        <p:nvSpPr>
          <p:cNvPr id="30" name="Прямоугольник 70"/>
          <p:cNvSpPr>
            <a:spLocks noChangeArrowheads="1"/>
          </p:cNvSpPr>
          <p:nvPr/>
        </p:nvSpPr>
        <p:spPr bwMode="auto">
          <a:xfrm>
            <a:off x="6291940" y="3578797"/>
            <a:ext cx="1299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0" dirty="0" smtClean="0">
                <a:solidFill>
                  <a:srgbClr val="2B5481"/>
                </a:solidFill>
              </a:rPr>
              <a:t>T, </a:t>
            </a:r>
            <a:r>
              <a:rPr lang="en-US" altLang="ru-RU" b="0" baseline="30000" dirty="0" err="1" smtClean="0">
                <a:solidFill>
                  <a:srgbClr val="2B5481"/>
                </a:solidFill>
              </a:rPr>
              <a:t>o</a:t>
            </a:r>
            <a:r>
              <a:rPr lang="en-US" altLang="ru-RU" b="0" dirty="0" err="1" smtClean="0">
                <a:solidFill>
                  <a:srgbClr val="2B5481"/>
                </a:solidFill>
              </a:rPr>
              <a:t>C</a:t>
            </a:r>
            <a:endParaRPr lang="ru-RU" altLang="ru-RU" b="0" dirty="0" smtClean="0">
              <a:solidFill>
                <a:srgbClr val="2B5481"/>
              </a:solidFill>
            </a:endParaRPr>
          </a:p>
        </p:txBody>
      </p:sp>
      <p:sp>
        <p:nvSpPr>
          <p:cNvPr id="31" name="Прямоугольник 70"/>
          <p:cNvSpPr>
            <a:spLocks noChangeArrowheads="1"/>
          </p:cNvSpPr>
          <p:nvPr/>
        </p:nvSpPr>
        <p:spPr bwMode="auto">
          <a:xfrm>
            <a:off x="580569" y="4514969"/>
            <a:ext cx="1582060" cy="1384995"/>
          </a:xfrm>
          <a:prstGeom prst="rect">
            <a:avLst/>
          </a:prstGeom>
          <a:noFill/>
          <a:ln w="9525">
            <a:solidFill>
              <a:srgbClr val="2B54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Изотерм. отжиг</a:t>
            </a:r>
            <a:r>
              <a:rPr lang="en-US" altLang="ru-RU" b="0" dirty="0" smtClean="0">
                <a:solidFill>
                  <a:srgbClr val="2B5481"/>
                </a:solidFill>
              </a:rPr>
              <a:t> M5 </a:t>
            </a:r>
          </a:p>
          <a:p>
            <a:pPr algn="ctr"/>
            <a:r>
              <a:rPr lang="ru-RU" altLang="ru-RU" sz="1600" b="0" dirty="0" smtClean="0">
                <a:solidFill>
                  <a:srgbClr val="2B5481"/>
                </a:solidFill>
              </a:rPr>
              <a:t>после 5 лет в </a:t>
            </a:r>
            <a:r>
              <a:rPr lang="en-US" altLang="ru-RU" sz="1600" b="0" dirty="0" smtClean="0">
                <a:solidFill>
                  <a:srgbClr val="2B5481"/>
                </a:solidFill>
              </a:rPr>
              <a:t>PWR, (</a:t>
            </a:r>
            <a:r>
              <a:rPr lang="en-US" altLang="ru-RU" sz="1600" b="0" dirty="0" err="1" smtClean="0">
                <a:solidFill>
                  <a:srgbClr val="2B5481"/>
                </a:solidFill>
              </a:rPr>
              <a:t>Ribis</a:t>
            </a:r>
            <a:r>
              <a:rPr lang="en-US" altLang="ru-RU" sz="1600" b="0" dirty="0" smtClean="0">
                <a:solidFill>
                  <a:srgbClr val="2B5481"/>
                </a:solidFill>
              </a:rPr>
              <a:t>, 2009)</a:t>
            </a:r>
            <a:endParaRPr lang="ru-RU" altLang="ru-RU" sz="1600" b="0" dirty="0" smtClean="0">
              <a:solidFill>
                <a:srgbClr val="2B5481"/>
              </a:solidFill>
            </a:endParaRPr>
          </a:p>
        </p:txBody>
      </p:sp>
      <p:sp>
        <p:nvSpPr>
          <p:cNvPr id="32" name="Прямоугольник 70"/>
          <p:cNvSpPr>
            <a:spLocks noChangeArrowheads="1"/>
          </p:cNvSpPr>
          <p:nvPr/>
        </p:nvSpPr>
        <p:spPr bwMode="auto">
          <a:xfrm>
            <a:off x="2881081" y="6307482"/>
            <a:ext cx="1850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0" dirty="0" smtClean="0">
                <a:solidFill>
                  <a:srgbClr val="2B5481"/>
                </a:solidFill>
              </a:rPr>
              <a:t>часы</a:t>
            </a:r>
            <a:r>
              <a:rPr lang="en-US" altLang="ru-RU" sz="1600" b="0" baseline="30000" dirty="0" smtClean="0">
                <a:solidFill>
                  <a:srgbClr val="2B5481"/>
                </a:solidFill>
              </a:rPr>
              <a:t>1/2</a:t>
            </a:r>
            <a:endParaRPr lang="ru-RU" altLang="ru-RU" sz="1600" b="0" baseline="30000" dirty="0" smtClean="0">
              <a:solidFill>
                <a:srgbClr val="2B5481"/>
              </a:solidFill>
            </a:endParaRPr>
          </a:p>
        </p:txBody>
      </p:sp>
      <p:sp>
        <p:nvSpPr>
          <p:cNvPr id="33" name="Прямоугольник 70"/>
          <p:cNvSpPr>
            <a:spLocks noChangeArrowheads="1"/>
          </p:cNvSpPr>
          <p:nvPr/>
        </p:nvSpPr>
        <p:spPr bwMode="auto">
          <a:xfrm>
            <a:off x="6183081" y="6329014"/>
            <a:ext cx="1850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0" dirty="0" smtClean="0">
                <a:solidFill>
                  <a:srgbClr val="2B5481"/>
                </a:solidFill>
              </a:rPr>
              <a:t>часы</a:t>
            </a:r>
            <a:r>
              <a:rPr lang="en-US" altLang="ru-RU" sz="1600" b="0" baseline="30000" dirty="0" smtClean="0">
                <a:solidFill>
                  <a:srgbClr val="2B5481"/>
                </a:solidFill>
              </a:rPr>
              <a:t>1/2</a:t>
            </a:r>
            <a:endParaRPr lang="ru-RU" altLang="ru-RU" sz="1600" b="0" baseline="30000" dirty="0" smtClean="0">
              <a:solidFill>
                <a:srgbClr val="2B548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 bwMode="auto">
          <a:xfrm rot="5400000">
            <a:off x="2336800" y="3614057"/>
            <a:ext cx="60089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295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638629" y="3933371"/>
            <a:ext cx="8505371" cy="290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295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рямоугольник 70"/>
          <p:cNvSpPr>
            <a:spLocks noChangeArrowheads="1"/>
          </p:cNvSpPr>
          <p:nvPr/>
        </p:nvSpPr>
        <p:spPr bwMode="auto">
          <a:xfrm>
            <a:off x="653206" y="53790"/>
            <a:ext cx="2597994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ym typeface="Symbol"/>
              </a:rPr>
              <a:t>Микроструктура</a:t>
            </a:r>
            <a:endParaRPr lang="ru-RU" altLang="ru-RU" dirty="0"/>
          </a:p>
        </p:txBody>
      </p:sp>
      <p:sp>
        <p:nvSpPr>
          <p:cNvPr id="37" name="Прямоугольник 70"/>
          <p:cNvSpPr>
            <a:spLocks noChangeArrowheads="1"/>
          </p:cNvSpPr>
          <p:nvPr/>
        </p:nvSpPr>
        <p:spPr bwMode="auto">
          <a:xfrm>
            <a:off x="7460343" y="4625793"/>
            <a:ext cx="1226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b="0" dirty="0" smtClean="0">
                <a:solidFill>
                  <a:srgbClr val="00B050"/>
                </a:solidFill>
                <a:sym typeface="Symbol"/>
              </a:rPr>
              <a:t>400 </a:t>
            </a:r>
            <a:r>
              <a:rPr lang="en-US" altLang="ru-RU" b="0" baseline="30000" dirty="0" err="1" smtClean="0">
                <a:solidFill>
                  <a:srgbClr val="00B050"/>
                </a:solidFill>
                <a:sym typeface="Symbol"/>
              </a:rPr>
              <a:t>o</a:t>
            </a:r>
            <a:r>
              <a:rPr lang="en-US" altLang="ru-RU" b="0" dirty="0" err="1" smtClean="0">
                <a:solidFill>
                  <a:srgbClr val="00B050"/>
                </a:solidFill>
                <a:sym typeface="Symbol"/>
              </a:rPr>
              <a:t>C</a:t>
            </a:r>
            <a:endParaRPr lang="ru-RU" altLang="ru-RU" b="0" dirty="0">
              <a:solidFill>
                <a:srgbClr val="00B050"/>
              </a:solidFill>
            </a:endParaRPr>
          </a:p>
        </p:txBody>
      </p:sp>
      <p:sp>
        <p:nvSpPr>
          <p:cNvPr id="38" name="Прямоугольник 70"/>
          <p:cNvSpPr>
            <a:spLocks noChangeArrowheads="1"/>
          </p:cNvSpPr>
          <p:nvPr/>
        </p:nvSpPr>
        <p:spPr bwMode="auto">
          <a:xfrm>
            <a:off x="7178919" y="5879584"/>
            <a:ext cx="1059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olidFill>
                  <a:srgbClr val="FF0000"/>
                </a:solidFill>
                <a:sym typeface="Symbol"/>
              </a:rPr>
              <a:t>45</a:t>
            </a:r>
            <a:r>
              <a:rPr lang="en-US" altLang="ru-RU" b="0" dirty="0" smtClean="0">
                <a:solidFill>
                  <a:srgbClr val="FF0000"/>
                </a:solidFill>
                <a:sym typeface="Symbol"/>
              </a:rPr>
              <a:t>0 </a:t>
            </a:r>
            <a:r>
              <a:rPr lang="en-US" altLang="ru-RU" b="0" baseline="30000" dirty="0" err="1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ru-RU" b="0" dirty="0" err="1" smtClean="0">
                <a:solidFill>
                  <a:srgbClr val="FF0000"/>
                </a:solidFill>
                <a:sym typeface="Symbol"/>
              </a:rPr>
              <a:t>C</a:t>
            </a:r>
            <a:endParaRPr lang="ru-RU" altLang="ru-RU" b="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70"/>
          <p:cNvSpPr>
            <a:spLocks noChangeArrowheads="1"/>
          </p:cNvSpPr>
          <p:nvPr/>
        </p:nvSpPr>
        <p:spPr bwMode="auto">
          <a:xfrm>
            <a:off x="7467600" y="4284701"/>
            <a:ext cx="1226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olidFill>
                  <a:srgbClr val="0000FF"/>
                </a:solidFill>
                <a:sym typeface="Symbol"/>
              </a:rPr>
              <a:t>35</a:t>
            </a:r>
            <a:r>
              <a:rPr lang="en-US" altLang="ru-RU" b="0" dirty="0" smtClean="0">
                <a:solidFill>
                  <a:srgbClr val="0000FF"/>
                </a:solidFill>
                <a:sym typeface="Symbol"/>
              </a:rPr>
              <a:t>0 </a:t>
            </a:r>
            <a:r>
              <a:rPr lang="en-US" altLang="ru-RU" b="0" baseline="30000" dirty="0" err="1" smtClean="0">
                <a:solidFill>
                  <a:srgbClr val="0000FF"/>
                </a:solidFill>
                <a:sym typeface="Symbol"/>
              </a:rPr>
              <a:t>o</a:t>
            </a:r>
            <a:r>
              <a:rPr lang="en-US" altLang="ru-RU" b="0" dirty="0" err="1" smtClean="0">
                <a:solidFill>
                  <a:srgbClr val="0000FF"/>
                </a:solidFill>
                <a:sym typeface="Symbol"/>
              </a:rPr>
              <a:t>C</a:t>
            </a:r>
            <a:endParaRPr lang="ru-RU" altLang="ru-RU" b="0" dirty="0">
              <a:solidFill>
                <a:srgbClr val="0000FF"/>
              </a:solidFill>
            </a:endParaRPr>
          </a:p>
        </p:txBody>
      </p:sp>
      <p:sp>
        <p:nvSpPr>
          <p:cNvPr id="43" name="Прямоугольник 70"/>
          <p:cNvSpPr>
            <a:spLocks noChangeArrowheads="1"/>
          </p:cNvSpPr>
          <p:nvPr/>
        </p:nvSpPr>
        <p:spPr bwMode="auto">
          <a:xfrm>
            <a:off x="3251200" y="4609339"/>
            <a:ext cx="1059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olidFill>
                  <a:srgbClr val="FF0000"/>
                </a:solidFill>
                <a:sym typeface="Symbol"/>
              </a:rPr>
              <a:t>45</a:t>
            </a:r>
            <a:r>
              <a:rPr lang="en-US" altLang="ru-RU" b="0" dirty="0" smtClean="0">
                <a:solidFill>
                  <a:srgbClr val="FF0000"/>
                </a:solidFill>
                <a:sym typeface="Symbol"/>
              </a:rPr>
              <a:t>0 </a:t>
            </a:r>
            <a:r>
              <a:rPr lang="en-US" altLang="ru-RU" b="0" baseline="30000" dirty="0" err="1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ru-RU" b="0" dirty="0" err="1" smtClean="0">
                <a:solidFill>
                  <a:srgbClr val="FF0000"/>
                </a:solidFill>
                <a:sym typeface="Symbol"/>
              </a:rPr>
              <a:t>C</a:t>
            </a:r>
            <a:endParaRPr lang="ru-RU" altLang="ru-RU" b="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70"/>
          <p:cNvSpPr>
            <a:spLocks noChangeArrowheads="1"/>
          </p:cNvSpPr>
          <p:nvPr/>
        </p:nvSpPr>
        <p:spPr bwMode="auto">
          <a:xfrm>
            <a:off x="3876021" y="5443231"/>
            <a:ext cx="1226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b="0" dirty="0" smtClean="0">
                <a:solidFill>
                  <a:srgbClr val="00B050"/>
                </a:solidFill>
                <a:sym typeface="Symbol"/>
              </a:rPr>
              <a:t>400 </a:t>
            </a:r>
            <a:r>
              <a:rPr lang="en-US" altLang="ru-RU" b="0" baseline="30000" dirty="0" err="1" smtClean="0">
                <a:solidFill>
                  <a:srgbClr val="00B050"/>
                </a:solidFill>
                <a:sym typeface="Symbol"/>
              </a:rPr>
              <a:t>o</a:t>
            </a:r>
            <a:r>
              <a:rPr lang="en-US" altLang="ru-RU" b="0" dirty="0" err="1" smtClean="0">
                <a:solidFill>
                  <a:srgbClr val="00B050"/>
                </a:solidFill>
                <a:sym typeface="Symbol"/>
              </a:rPr>
              <a:t>C</a:t>
            </a:r>
            <a:endParaRPr lang="ru-RU" altLang="ru-RU" b="0" dirty="0">
              <a:solidFill>
                <a:srgbClr val="00B050"/>
              </a:solidFill>
            </a:endParaRPr>
          </a:p>
        </p:txBody>
      </p:sp>
      <p:sp>
        <p:nvSpPr>
          <p:cNvPr id="45" name="Прямоугольник 70"/>
          <p:cNvSpPr>
            <a:spLocks noChangeArrowheads="1"/>
          </p:cNvSpPr>
          <p:nvPr/>
        </p:nvSpPr>
        <p:spPr bwMode="auto">
          <a:xfrm>
            <a:off x="4361542" y="5810254"/>
            <a:ext cx="1226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olidFill>
                  <a:srgbClr val="0000FF"/>
                </a:solidFill>
                <a:sym typeface="Symbol"/>
              </a:rPr>
              <a:t>35</a:t>
            </a:r>
            <a:r>
              <a:rPr lang="en-US" altLang="ru-RU" b="0" dirty="0" smtClean="0">
                <a:solidFill>
                  <a:srgbClr val="0000FF"/>
                </a:solidFill>
                <a:sym typeface="Symbol"/>
              </a:rPr>
              <a:t>0 </a:t>
            </a:r>
            <a:r>
              <a:rPr lang="en-US" altLang="ru-RU" b="0" baseline="30000" dirty="0" err="1" smtClean="0">
                <a:solidFill>
                  <a:srgbClr val="0000FF"/>
                </a:solidFill>
                <a:sym typeface="Symbol"/>
              </a:rPr>
              <a:t>o</a:t>
            </a:r>
            <a:r>
              <a:rPr lang="en-US" altLang="ru-RU" b="0" dirty="0" err="1" smtClean="0">
                <a:solidFill>
                  <a:srgbClr val="0000FF"/>
                </a:solidFill>
                <a:sym typeface="Symbol"/>
              </a:rPr>
              <a:t>C</a:t>
            </a:r>
            <a:endParaRPr lang="ru-RU" altLang="ru-RU" b="0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34" y="1097094"/>
            <a:ext cx="3207391" cy="24086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40" y="1214528"/>
            <a:ext cx="2947256" cy="2213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Ribis_hardnes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5219" r="8115" b="5199"/>
          <a:stretch>
            <a:fillRect/>
          </a:stretch>
        </p:blipFill>
        <p:spPr bwMode="auto">
          <a:xfrm>
            <a:off x="5157509" y="737015"/>
            <a:ext cx="3241332" cy="25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to_zircaloy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5460" r="8066" b="4251"/>
          <a:stretch>
            <a:fillRect/>
          </a:stretch>
        </p:blipFill>
        <p:spPr bwMode="auto">
          <a:xfrm>
            <a:off x="749300" y="743675"/>
            <a:ext cx="3604987" cy="28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70"/>
          <p:cNvSpPr>
            <a:spLocks noChangeArrowheads="1"/>
          </p:cNvSpPr>
          <p:nvPr/>
        </p:nvSpPr>
        <p:spPr bwMode="auto">
          <a:xfrm>
            <a:off x="653206" y="53790"/>
            <a:ext cx="2597994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ym typeface="Symbol"/>
              </a:rPr>
              <a:t>Разупрочнение</a:t>
            </a:r>
            <a:endParaRPr lang="ru-RU" altLang="ru-RU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70"/>
          <p:cNvSpPr>
            <a:spLocks noChangeArrowheads="1"/>
          </p:cNvSpPr>
          <p:nvPr/>
        </p:nvSpPr>
        <p:spPr bwMode="auto">
          <a:xfrm>
            <a:off x="1083631" y="435363"/>
            <a:ext cx="3227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0" dirty="0" smtClean="0">
                <a:solidFill>
                  <a:srgbClr val="2B5481"/>
                </a:solidFill>
              </a:rPr>
              <a:t>Zircaloy-4, (</a:t>
            </a:r>
            <a:r>
              <a:rPr lang="en-US" altLang="ru-RU" b="0" dirty="0" smtClean="0">
                <a:solidFill>
                  <a:srgbClr val="2B5481"/>
                </a:solidFill>
              </a:rPr>
              <a:t>Ito, </a:t>
            </a:r>
            <a:r>
              <a:rPr lang="en-US" altLang="ru-RU" b="0" smtClean="0">
                <a:solidFill>
                  <a:srgbClr val="2B5481"/>
                </a:solidFill>
              </a:rPr>
              <a:t>TopFuel</a:t>
            </a:r>
            <a:r>
              <a:rPr lang="en-US" altLang="ru-RU" b="0" dirty="0" smtClean="0">
                <a:solidFill>
                  <a:srgbClr val="2B5481"/>
                </a:solidFill>
              </a:rPr>
              <a:t>’ 04</a:t>
            </a:r>
            <a:r>
              <a:rPr lang="en-US" altLang="ru-RU" b="0" dirty="0" smtClean="0">
                <a:solidFill>
                  <a:srgbClr val="2B5481"/>
                </a:solidFill>
              </a:rPr>
              <a:t>)</a:t>
            </a:r>
            <a:endParaRPr lang="en-US" altLang="ru-RU" b="0" dirty="0" smtClean="0">
              <a:solidFill>
                <a:srgbClr val="2B5481"/>
              </a:solidFill>
            </a:endParaRPr>
          </a:p>
        </p:txBody>
      </p:sp>
      <p:sp>
        <p:nvSpPr>
          <p:cNvPr id="30" name="Прямоугольник 70"/>
          <p:cNvSpPr>
            <a:spLocks noChangeArrowheads="1"/>
          </p:cNvSpPr>
          <p:nvPr/>
        </p:nvSpPr>
        <p:spPr bwMode="auto">
          <a:xfrm>
            <a:off x="5798452" y="421339"/>
            <a:ext cx="2373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0" dirty="0" smtClean="0">
                <a:solidFill>
                  <a:srgbClr val="2B5481"/>
                </a:solidFill>
              </a:rPr>
              <a:t>M5, (</a:t>
            </a:r>
            <a:r>
              <a:rPr lang="en-US" altLang="ru-RU" b="0" dirty="0" err="1" smtClean="0">
                <a:solidFill>
                  <a:srgbClr val="2B5481"/>
                </a:solidFill>
              </a:rPr>
              <a:t>Ribis</a:t>
            </a:r>
            <a:r>
              <a:rPr lang="en-US" altLang="ru-RU" b="0" dirty="0" smtClean="0">
                <a:solidFill>
                  <a:srgbClr val="2B5481"/>
                </a:solidFill>
              </a:rPr>
              <a:t>’</a:t>
            </a:r>
            <a:r>
              <a:rPr lang="ru-RU" altLang="ru-RU" b="0" dirty="0" smtClean="0">
                <a:solidFill>
                  <a:srgbClr val="2B5481"/>
                </a:solidFill>
              </a:rPr>
              <a:t> 09</a:t>
            </a:r>
            <a:r>
              <a:rPr lang="en-US" altLang="ru-RU" b="0" dirty="0" smtClean="0">
                <a:solidFill>
                  <a:srgbClr val="2B5481"/>
                </a:solidFill>
              </a:rPr>
              <a:t>)</a:t>
            </a:r>
            <a:endParaRPr lang="en-US" altLang="ru-RU" b="0" dirty="0" smtClean="0">
              <a:solidFill>
                <a:srgbClr val="2B5481"/>
              </a:solidFill>
            </a:endParaRPr>
          </a:p>
        </p:txBody>
      </p:sp>
      <p:pic>
        <p:nvPicPr>
          <p:cNvPr id="31" name="Picture 2" descr="ED0255"/>
          <p:cNvPicPr>
            <a:picLocks noChangeAspect="1" noChangeArrowheads="1"/>
          </p:cNvPicPr>
          <p:nvPr/>
        </p:nvPicPr>
        <p:blipFill>
          <a:blip r:embed="rId4" cstate="print"/>
          <a:srcRect l="6438" t="5045" r="7510"/>
          <a:stretch>
            <a:fillRect/>
          </a:stretch>
        </p:blipFill>
        <p:spPr bwMode="auto">
          <a:xfrm>
            <a:off x="667665" y="3715662"/>
            <a:ext cx="351245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70"/>
          <p:cNvSpPr>
            <a:spLocks noChangeArrowheads="1"/>
          </p:cNvSpPr>
          <p:nvPr/>
        </p:nvSpPr>
        <p:spPr bwMode="auto">
          <a:xfrm>
            <a:off x="1865079" y="4319025"/>
            <a:ext cx="1995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Э110</a:t>
            </a:r>
            <a:r>
              <a:rPr lang="en-US" altLang="ru-RU" b="0" dirty="0" smtClean="0">
                <a:solidFill>
                  <a:srgbClr val="2B5481"/>
                </a:solidFill>
              </a:rPr>
              <a:t>, (RIIAR)</a:t>
            </a:r>
          </a:p>
        </p:txBody>
      </p:sp>
      <p:sp>
        <p:nvSpPr>
          <p:cNvPr id="33" name="Прямоугольник 70"/>
          <p:cNvSpPr>
            <a:spLocks noChangeArrowheads="1"/>
          </p:cNvSpPr>
          <p:nvPr/>
        </p:nvSpPr>
        <p:spPr bwMode="auto">
          <a:xfrm>
            <a:off x="6335483" y="3215940"/>
            <a:ext cx="183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часы</a:t>
            </a:r>
            <a:r>
              <a:rPr lang="en-US" altLang="ru-RU" b="0" baseline="30000" dirty="0" smtClean="0">
                <a:solidFill>
                  <a:srgbClr val="2B5481"/>
                </a:solidFill>
              </a:rPr>
              <a:t>1/2</a:t>
            </a:r>
            <a:endParaRPr lang="ru-RU" altLang="ru-RU" b="0" baseline="30000" dirty="0" smtClean="0">
              <a:solidFill>
                <a:srgbClr val="2B5481"/>
              </a:solidFill>
            </a:endParaRPr>
          </a:p>
        </p:txBody>
      </p:sp>
      <p:sp>
        <p:nvSpPr>
          <p:cNvPr id="34" name="Прямоугольник 70"/>
          <p:cNvSpPr>
            <a:spLocks noChangeArrowheads="1"/>
          </p:cNvSpPr>
          <p:nvPr/>
        </p:nvSpPr>
        <p:spPr bwMode="auto">
          <a:xfrm>
            <a:off x="1973940" y="3339312"/>
            <a:ext cx="183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время</a:t>
            </a:r>
            <a:r>
              <a:rPr lang="en-US" altLang="ru-RU" b="0" dirty="0" smtClean="0">
                <a:solidFill>
                  <a:srgbClr val="2B5481"/>
                </a:solidFill>
              </a:rPr>
              <a:t>, </a:t>
            </a:r>
            <a:r>
              <a:rPr lang="ru-RU" altLang="ru-RU" b="0" dirty="0" smtClean="0">
                <a:solidFill>
                  <a:srgbClr val="2B5481"/>
                </a:solidFill>
              </a:rPr>
              <a:t>часы</a:t>
            </a:r>
            <a:endParaRPr lang="ru-RU" altLang="ru-RU" b="0" baseline="30000" dirty="0" smtClean="0">
              <a:solidFill>
                <a:srgbClr val="2B5481"/>
              </a:solidFill>
            </a:endParaRPr>
          </a:p>
        </p:txBody>
      </p:sp>
      <p:sp>
        <p:nvSpPr>
          <p:cNvPr id="35" name="Прямоугольник 70"/>
          <p:cNvSpPr>
            <a:spLocks noChangeArrowheads="1"/>
          </p:cNvSpPr>
          <p:nvPr/>
        </p:nvSpPr>
        <p:spPr bwMode="auto">
          <a:xfrm>
            <a:off x="1966683" y="6118797"/>
            <a:ext cx="1328060" cy="3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 smtClean="0">
                <a:solidFill>
                  <a:srgbClr val="2B5481"/>
                </a:solidFill>
              </a:rPr>
              <a:t>часы</a:t>
            </a:r>
            <a:endParaRPr lang="ru-RU" altLang="ru-RU" b="0" baseline="30000" dirty="0" smtClean="0">
              <a:solidFill>
                <a:srgbClr val="2B5481"/>
              </a:solidFill>
            </a:endParaRPr>
          </a:p>
        </p:txBody>
      </p:sp>
      <p:sp>
        <p:nvSpPr>
          <p:cNvPr id="36" name="Прямоугольник 70"/>
          <p:cNvSpPr>
            <a:spLocks noChangeArrowheads="1"/>
          </p:cNvSpPr>
          <p:nvPr/>
        </p:nvSpPr>
        <p:spPr bwMode="auto">
          <a:xfrm>
            <a:off x="5065487" y="3528002"/>
            <a:ext cx="3817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0" dirty="0" smtClean="0">
                <a:solidFill>
                  <a:srgbClr val="02A8BE"/>
                </a:solidFill>
              </a:rPr>
              <a:t>После 10000 часов (1.5 года) размер петель вырос в </a:t>
            </a:r>
            <a:r>
              <a:rPr lang="en-US" altLang="ru-RU" sz="1600" dirty="0" smtClean="0">
                <a:solidFill>
                  <a:srgbClr val="02A8BE"/>
                </a:solidFill>
              </a:rPr>
              <a:t>x2</a:t>
            </a:r>
            <a:r>
              <a:rPr lang="en-US" altLang="ru-RU" sz="1600" b="0" dirty="0" smtClean="0">
                <a:solidFill>
                  <a:srgbClr val="02A8BE"/>
                </a:solidFill>
              </a:rPr>
              <a:t> </a:t>
            </a:r>
            <a:r>
              <a:rPr lang="ru-RU" altLang="ru-RU" sz="1600" b="0" dirty="0" smtClean="0">
                <a:solidFill>
                  <a:srgbClr val="02A8BE"/>
                </a:solidFill>
              </a:rPr>
              <a:t>раза в области топлива и </a:t>
            </a:r>
            <a:r>
              <a:rPr lang="ru-RU" altLang="ru-RU" sz="1600" b="0" dirty="0" err="1" smtClean="0">
                <a:solidFill>
                  <a:srgbClr val="02A8BE"/>
                </a:solidFill>
              </a:rPr>
              <a:t>газосборника</a:t>
            </a:r>
            <a:endParaRPr lang="en-US" altLang="ru-RU" sz="1600" b="0" dirty="0" smtClean="0">
              <a:solidFill>
                <a:srgbClr val="02A8BE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336295"/>
                </a:solidFill>
              </a:rPr>
              <a:t>Результат модели</a:t>
            </a:r>
            <a:r>
              <a:rPr lang="en-US" altLang="ru-RU" sz="1600" dirty="0" smtClean="0">
                <a:solidFill>
                  <a:srgbClr val="336295"/>
                </a:solidFill>
              </a:rPr>
              <a:t>:</a:t>
            </a:r>
          </a:p>
          <a:p>
            <a:pPr algn="ctr"/>
            <a:r>
              <a:rPr lang="en-US" altLang="ru-RU" sz="1600" b="0" dirty="0" smtClean="0">
                <a:solidFill>
                  <a:srgbClr val="336295"/>
                </a:solidFill>
              </a:rPr>
              <a:t>– </a:t>
            </a:r>
            <a:r>
              <a:rPr lang="en-US" altLang="ru-RU" sz="1600" dirty="0" smtClean="0">
                <a:solidFill>
                  <a:srgbClr val="336295"/>
                </a:solidFill>
              </a:rPr>
              <a:t>x2.</a:t>
            </a:r>
            <a:r>
              <a:rPr lang="ru-RU" altLang="ru-RU" sz="1600" dirty="0" smtClean="0">
                <a:solidFill>
                  <a:srgbClr val="336295"/>
                </a:solidFill>
              </a:rPr>
              <a:t>5</a:t>
            </a:r>
            <a:r>
              <a:rPr lang="en-US" altLang="ru-RU" sz="1600" b="0" dirty="0" smtClean="0">
                <a:solidFill>
                  <a:srgbClr val="336295"/>
                </a:solidFill>
              </a:rPr>
              <a:t> </a:t>
            </a:r>
            <a:r>
              <a:rPr lang="ru-RU" altLang="ru-RU" sz="1600" b="0" dirty="0" smtClean="0">
                <a:solidFill>
                  <a:srgbClr val="336295"/>
                </a:solidFill>
              </a:rPr>
              <a:t>для </a:t>
            </a:r>
            <a:r>
              <a:rPr lang="ru-RU" altLang="ru-RU" sz="1600" b="0" dirty="0" err="1" smtClean="0">
                <a:solidFill>
                  <a:srgbClr val="336295"/>
                </a:solidFill>
              </a:rPr>
              <a:t>газосборника</a:t>
            </a:r>
            <a:r>
              <a:rPr lang="en-US" altLang="ru-RU" sz="1600" b="0" dirty="0" smtClean="0">
                <a:solidFill>
                  <a:srgbClr val="336295"/>
                </a:solidFill>
              </a:rPr>
              <a:t> (370 </a:t>
            </a:r>
            <a:r>
              <a:rPr lang="en-US" altLang="ru-RU" sz="1600" b="0" baseline="30000" dirty="0" err="1" smtClean="0">
                <a:solidFill>
                  <a:srgbClr val="336295"/>
                </a:solidFill>
              </a:rPr>
              <a:t>o</a:t>
            </a:r>
            <a:r>
              <a:rPr lang="en-US" altLang="ru-RU" sz="1600" b="0" dirty="0" err="1" smtClean="0">
                <a:solidFill>
                  <a:srgbClr val="336295"/>
                </a:solidFill>
              </a:rPr>
              <a:t>C</a:t>
            </a:r>
            <a:r>
              <a:rPr lang="en-US" altLang="ru-RU" sz="1600" b="0" dirty="0" smtClean="0">
                <a:solidFill>
                  <a:srgbClr val="336295"/>
                </a:solidFill>
              </a:rPr>
              <a:t>), </a:t>
            </a:r>
          </a:p>
          <a:p>
            <a:pPr algn="ctr"/>
            <a:r>
              <a:rPr lang="en-US" altLang="ru-RU" sz="1600" dirty="0" smtClean="0">
                <a:solidFill>
                  <a:srgbClr val="336295"/>
                </a:solidFill>
              </a:rPr>
              <a:t>X3</a:t>
            </a:r>
            <a:r>
              <a:rPr lang="ru-RU" altLang="ru-RU" sz="1600" dirty="0" smtClean="0">
                <a:solidFill>
                  <a:srgbClr val="336295"/>
                </a:solidFill>
              </a:rPr>
              <a:t>.3</a:t>
            </a:r>
            <a:r>
              <a:rPr lang="en-US" altLang="ru-RU" sz="1600" b="0" dirty="0" smtClean="0">
                <a:solidFill>
                  <a:srgbClr val="336295"/>
                </a:solidFill>
              </a:rPr>
              <a:t> </a:t>
            </a:r>
            <a:r>
              <a:rPr lang="ru-RU" altLang="ru-RU" sz="1600" b="0" dirty="0" smtClean="0">
                <a:solidFill>
                  <a:srgbClr val="336295"/>
                </a:solidFill>
              </a:rPr>
              <a:t>для области топлива</a:t>
            </a:r>
            <a:r>
              <a:rPr lang="en-US" altLang="ru-RU" sz="1600" b="0" dirty="0" smtClean="0">
                <a:solidFill>
                  <a:srgbClr val="336295"/>
                </a:solidFill>
              </a:rPr>
              <a:t> (380 </a:t>
            </a:r>
            <a:r>
              <a:rPr lang="en-US" altLang="ru-RU" sz="1600" b="0" baseline="30000" dirty="0" err="1" smtClean="0">
                <a:solidFill>
                  <a:srgbClr val="336295"/>
                </a:solidFill>
              </a:rPr>
              <a:t>o</a:t>
            </a:r>
            <a:r>
              <a:rPr lang="en-US" altLang="ru-RU" sz="1600" b="0" dirty="0" err="1" smtClean="0">
                <a:solidFill>
                  <a:srgbClr val="336295"/>
                </a:solidFill>
              </a:rPr>
              <a:t>C</a:t>
            </a:r>
            <a:r>
              <a:rPr lang="en-US" altLang="ru-RU" sz="1600" b="0" dirty="0" smtClean="0">
                <a:solidFill>
                  <a:srgbClr val="336295"/>
                </a:solidFill>
              </a:rPr>
              <a:t>) </a:t>
            </a:r>
            <a:endParaRPr lang="ru-RU" altLang="ru-RU" sz="1600" b="0" dirty="0" smtClean="0">
              <a:solidFill>
                <a:srgbClr val="336295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flipH="1">
            <a:off x="4737608" y="4194631"/>
            <a:ext cx="327877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Прямоугольник 70"/>
          <p:cNvSpPr>
            <a:spLocks noChangeArrowheads="1"/>
          </p:cNvSpPr>
          <p:nvPr/>
        </p:nvSpPr>
        <p:spPr bwMode="auto">
          <a:xfrm>
            <a:off x="4223658" y="5123548"/>
            <a:ext cx="4818743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0" dirty="0" smtClean="0">
                <a:solidFill>
                  <a:srgbClr val="FF0000"/>
                </a:solidFill>
              </a:rPr>
              <a:t>Выводы по модели отжига</a:t>
            </a:r>
            <a:r>
              <a:rPr lang="en-US" altLang="ru-RU" sz="1600" b="0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ru-RU" altLang="ru-RU" sz="1600" b="0" dirty="0" smtClean="0">
                <a:solidFill>
                  <a:srgbClr val="FF0000"/>
                </a:solidFill>
              </a:rPr>
              <a:t>Модель хорошо описывает рост петель и высокотемпературный отжиг на больших временах </a:t>
            </a:r>
          </a:p>
        </p:txBody>
      </p:sp>
      <p:sp>
        <p:nvSpPr>
          <p:cNvPr id="39" name="Прямоугольник 70"/>
          <p:cNvSpPr>
            <a:spLocks noChangeArrowheads="1"/>
          </p:cNvSpPr>
          <p:nvPr/>
        </p:nvSpPr>
        <p:spPr bwMode="auto">
          <a:xfrm>
            <a:off x="3279285" y="2090555"/>
            <a:ext cx="1059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dirty="0" smtClean="0">
                <a:solidFill>
                  <a:srgbClr val="FF0000"/>
                </a:solidFill>
                <a:sym typeface="Symbol"/>
              </a:rPr>
              <a:t>36</a:t>
            </a:r>
            <a:r>
              <a:rPr lang="en-US" altLang="ru-RU" sz="1600" dirty="0" smtClean="0">
                <a:solidFill>
                  <a:srgbClr val="FF0000"/>
                </a:solidFill>
                <a:sym typeface="Symbol"/>
              </a:rPr>
              <a:t>0 </a:t>
            </a:r>
            <a:r>
              <a:rPr lang="en-US" altLang="ru-RU" sz="1600" baseline="30000" dirty="0" err="1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ru-RU" sz="1600" dirty="0" err="1" smtClean="0">
                <a:solidFill>
                  <a:srgbClr val="FF0000"/>
                </a:solidFill>
                <a:sym typeface="Symbol"/>
              </a:rPr>
              <a:t>C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70"/>
          <p:cNvSpPr>
            <a:spLocks noChangeArrowheads="1"/>
          </p:cNvSpPr>
          <p:nvPr/>
        </p:nvSpPr>
        <p:spPr bwMode="auto">
          <a:xfrm>
            <a:off x="3275676" y="1154002"/>
            <a:ext cx="1059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dirty="0" smtClean="0">
                <a:solidFill>
                  <a:srgbClr val="00B050"/>
                </a:solidFill>
                <a:sym typeface="Symbol"/>
              </a:rPr>
              <a:t>33</a:t>
            </a:r>
            <a:r>
              <a:rPr lang="en-US" altLang="ru-RU" sz="1600" dirty="0" smtClean="0">
                <a:solidFill>
                  <a:srgbClr val="00B050"/>
                </a:solidFill>
                <a:sym typeface="Symbol"/>
              </a:rPr>
              <a:t>0 </a:t>
            </a:r>
            <a:r>
              <a:rPr lang="en-US" altLang="ru-RU" sz="1600" baseline="30000" dirty="0" err="1" smtClean="0">
                <a:solidFill>
                  <a:srgbClr val="00B050"/>
                </a:solidFill>
                <a:sym typeface="Symbol"/>
              </a:rPr>
              <a:t>o</a:t>
            </a:r>
            <a:r>
              <a:rPr lang="en-US" altLang="ru-RU" sz="1600" dirty="0" err="1" smtClean="0">
                <a:solidFill>
                  <a:srgbClr val="00B050"/>
                </a:solidFill>
                <a:sym typeface="Symbol"/>
              </a:rPr>
              <a:t>C</a:t>
            </a:r>
            <a:endParaRPr lang="ru-RU" altLang="ru-RU" sz="1600" dirty="0">
              <a:solidFill>
                <a:srgbClr val="00B050"/>
              </a:solidFill>
            </a:endParaRPr>
          </a:p>
        </p:txBody>
      </p:sp>
      <p:sp>
        <p:nvSpPr>
          <p:cNvPr id="41" name="Прямоугольник 70"/>
          <p:cNvSpPr>
            <a:spLocks noChangeArrowheads="1"/>
          </p:cNvSpPr>
          <p:nvPr/>
        </p:nvSpPr>
        <p:spPr bwMode="auto">
          <a:xfrm>
            <a:off x="3275676" y="2442052"/>
            <a:ext cx="1059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dirty="0" smtClean="0">
                <a:solidFill>
                  <a:srgbClr val="A8088A"/>
                </a:solidFill>
                <a:sym typeface="Symbol"/>
              </a:rPr>
              <a:t>39</a:t>
            </a:r>
            <a:r>
              <a:rPr lang="en-US" altLang="ru-RU" sz="1600" dirty="0" smtClean="0">
                <a:solidFill>
                  <a:srgbClr val="A8088A"/>
                </a:solidFill>
                <a:sym typeface="Symbol"/>
              </a:rPr>
              <a:t>0 </a:t>
            </a:r>
            <a:r>
              <a:rPr lang="en-US" altLang="ru-RU" sz="1600" baseline="30000" dirty="0" err="1" smtClean="0">
                <a:solidFill>
                  <a:srgbClr val="A8088A"/>
                </a:solidFill>
                <a:sym typeface="Symbol"/>
              </a:rPr>
              <a:t>o</a:t>
            </a:r>
            <a:r>
              <a:rPr lang="en-US" altLang="ru-RU" sz="1600" dirty="0" err="1" smtClean="0">
                <a:solidFill>
                  <a:srgbClr val="A8088A"/>
                </a:solidFill>
                <a:sym typeface="Symbol"/>
              </a:rPr>
              <a:t>C</a:t>
            </a:r>
            <a:endParaRPr lang="ru-RU" altLang="ru-RU" sz="1600" dirty="0">
              <a:solidFill>
                <a:srgbClr val="A8088A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89513" y="2942529"/>
            <a:ext cx="756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dirty="0" smtClean="0">
                <a:solidFill>
                  <a:srgbClr val="0000FF"/>
                </a:solidFill>
                <a:sym typeface="Symbol"/>
              </a:rPr>
              <a:t>420</a:t>
            </a:r>
            <a:r>
              <a:rPr lang="en-US" altLang="ru-RU" sz="1600" baseline="30000" dirty="0" err="1" smtClean="0">
                <a:solidFill>
                  <a:srgbClr val="0000FF"/>
                </a:solidFill>
                <a:sym typeface="Symbol"/>
              </a:rPr>
              <a:t>o</a:t>
            </a:r>
            <a:r>
              <a:rPr lang="en-US" altLang="ru-RU" sz="1600" dirty="0" err="1" smtClean="0">
                <a:solidFill>
                  <a:srgbClr val="0000FF"/>
                </a:solidFill>
                <a:sym typeface="Symbol"/>
              </a:rPr>
              <a:t>C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43" name="Прямоугольник 70"/>
          <p:cNvSpPr>
            <a:spLocks noChangeArrowheads="1"/>
          </p:cNvSpPr>
          <p:nvPr/>
        </p:nvSpPr>
        <p:spPr bwMode="auto">
          <a:xfrm>
            <a:off x="7351493" y="1724380"/>
            <a:ext cx="1059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dirty="0" smtClean="0">
                <a:solidFill>
                  <a:srgbClr val="00B050"/>
                </a:solidFill>
                <a:sym typeface="Symbol"/>
              </a:rPr>
              <a:t>40</a:t>
            </a:r>
            <a:r>
              <a:rPr lang="en-US" altLang="ru-RU" sz="1600" dirty="0" smtClean="0">
                <a:solidFill>
                  <a:srgbClr val="00B050"/>
                </a:solidFill>
                <a:sym typeface="Symbol"/>
              </a:rPr>
              <a:t>0 </a:t>
            </a:r>
            <a:r>
              <a:rPr lang="en-US" altLang="ru-RU" sz="1600" baseline="30000" dirty="0" err="1" smtClean="0">
                <a:solidFill>
                  <a:srgbClr val="00B050"/>
                </a:solidFill>
                <a:sym typeface="Symbol"/>
              </a:rPr>
              <a:t>o</a:t>
            </a:r>
            <a:r>
              <a:rPr lang="en-US" altLang="ru-RU" sz="1600" dirty="0" err="1" smtClean="0">
                <a:solidFill>
                  <a:srgbClr val="00B050"/>
                </a:solidFill>
                <a:sym typeface="Symbol"/>
              </a:rPr>
              <a:t>C</a:t>
            </a:r>
            <a:endParaRPr lang="ru-RU" altLang="ru-RU" sz="1600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70"/>
          <p:cNvSpPr>
            <a:spLocks noChangeArrowheads="1"/>
          </p:cNvSpPr>
          <p:nvPr/>
        </p:nvSpPr>
        <p:spPr bwMode="auto">
          <a:xfrm>
            <a:off x="7351493" y="2679758"/>
            <a:ext cx="1059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dirty="0" smtClean="0">
                <a:solidFill>
                  <a:srgbClr val="FF0000"/>
                </a:solidFill>
                <a:sym typeface="Symbol"/>
              </a:rPr>
              <a:t>45</a:t>
            </a:r>
            <a:r>
              <a:rPr lang="en-US" altLang="ru-RU" sz="1600" dirty="0" smtClean="0">
                <a:solidFill>
                  <a:srgbClr val="FF0000"/>
                </a:solidFill>
                <a:sym typeface="Symbol"/>
              </a:rPr>
              <a:t>0 </a:t>
            </a:r>
            <a:r>
              <a:rPr lang="en-US" altLang="ru-RU" sz="1600" baseline="30000" dirty="0" err="1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ru-RU" sz="1600" dirty="0" err="1" smtClean="0">
                <a:solidFill>
                  <a:srgbClr val="FF0000"/>
                </a:solidFill>
                <a:sym typeface="Symbol"/>
              </a:rPr>
              <a:t>C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70"/>
          <p:cNvSpPr>
            <a:spLocks noChangeArrowheads="1"/>
          </p:cNvSpPr>
          <p:nvPr/>
        </p:nvSpPr>
        <p:spPr bwMode="auto">
          <a:xfrm>
            <a:off x="7351493" y="1163675"/>
            <a:ext cx="1059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dirty="0" smtClean="0">
                <a:solidFill>
                  <a:srgbClr val="0000FF"/>
                </a:solidFill>
                <a:sym typeface="Symbol"/>
              </a:rPr>
              <a:t>35</a:t>
            </a:r>
            <a:r>
              <a:rPr lang="en-US" altLang="ru-RU" sz="1600" dirty="0" smtClean="0">
                <a:solidFill>
                  <a:srgbClr val="0000FF"/>
                </a:solidFill>
                <a:sym typeface="Symbol"/>
              </a:rPr>
              <a:t>0 </a:t>
            </a:r>
            <a:r>
              <a:rPr lang="en-US" altLang="ru-RU" sz="1600" baseline="30000" dirty="0" err="1" smtClean="0">
                <a:solidFill>
                  <a:srgbClr val="0000FF"/>
                </a:solidFill>
                <a:sym typeface="Symbol"/>
              </a:rPr>
              <a:t>o</a:t>
            </a:r>
            <a:r>
              <a:rPr lang="en-US" altLang="ru-RU" sz="1600" dirty="0" err="1" smtClean="0">
                <a:solidFill>
                  <a:srgbClr val="0000FF"/>
                </a:solidFill>
                <a:sym typeface="Symbol"/>
              </a:rPr>
              <a:t>C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40201" y="5123935"/>
            <a:ext cx="756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dirty="0" smtClean="0">
                <a:solidFill>
                  <a:srgbClr val="FF0000"/>
                </a:solidFill>
                <a:sym typeface="Symbol"/>
              </a:rPr>
              <a:t>380</a:t>
            </a:r>
            <a:r>
              <a:rPr lang="en-US" altLang="ru-RU" sz="1600" baseline="30000" dirty="0" err="1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ru-RU" sz="1600" dirty="0" err="1" smtClean="0">
                <a:solidFill>
                  <a:srgbClr val="FF0000"/>
                </a:solidFill>
                <a:sym typeface="Symbol"/>
              </a:rPr>
              <a:t>C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47344" y="4739307"/>
            <a:ext cx="756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dirty="0" smtClean="0">
                <a:solidFill>
                  <a:srgbClr val="00B050"/>
                </a:solidFill>
                <a:sym typeface="Symbol"/>
              </a:rPr>
              <a:t>370</a:t>
            </a:r>
            <a:r>
              <a:rPr lang="en-US" altLang="ru-RU" sz="1600" baseline="30000" dirty="0" err="1" smtClean="0">
                <a:solidFill>
                  <a:srgbClr val="00B050"/>
                </a:solidFill>
                <a:sym typeface="Symbol"/>
              </a:rPr>
              <a:t>o</a:t>
            </a:r>
            <a:r>
              <a:rPr lang="en-US" altLang="ru-RU" sz="1600" dirty="0" err="1" smtClean="0">
                <a:solidFill>
                  <a:srgbClr val="00B050"/>
                </a:solidFill>
                <a:sym typeface="Symbol"/>
              </a:rPr>
              <a:t>C</a:t>
            </a:r>
            <a:endParaRPr lang="ru-RU" altLang="ru-RU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70"/>
          <p:cNvSpPr>
            <a:spLocks noChangeArrowheads="1"/>
          </p:cNvSpPr>
          <p:nvPr/>
        </p:nvSpPr>
        <p:spPr bwMode="auto">
          <a:xfrm>
            <a:off x="2494328" y="63056"/>
            <a:ext cx="5104651" cy="646331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ym typeface="Symbol"/>
              </a:rPr>
              <a:t>Модель разрушения. </a:t>
            </a:r>
          </a:p>
          <a:p>
            <a:pPr algn="ctr">
              <a:defRPr/>
            </a:pPr>
            <a:r>
              <a:rPr lang="ru-RU" altLang="ru-RU" dirty="0" smtClean="0">
                <a:sym typeface="Symbol"/>
              </a:rPr>
              <a:t>1. Макроскопическое состояние  образца</a:t>
            </a:r>
            <a:endParaRPr lang="ru-RU" altLang="ru-RU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57200"/>
            <a:ext cx="168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напряжение, МПа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197350"/>
            <a:ext cx="1682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Удлинение, %</a:t>
            </a: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19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99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70"/>
          <p:cNvSpPr>
            <a:spLocks noChangeArrowheads="1"/>
          </p:cNvSpPr>
          <p:nvPr/>
        </p:nvSpPr>
        <p:spPr bwMode="auto">
          <a:xfrm>
            <a:off x="5172190" y="883537"/>
            <a:ext cx="36880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C00000"/>
                </a:solidFill>
              </a:rPr>
              <a:t>Испытания при комнатной </a:t>
            </a:r>
            <a:r>
              <a:rPr lang="en-US" altLang="ru-RU" dirty="0" smtClean="0">
                <a:solidFill>
                  <a:srgbClr val="C00000"/>
                </a:solidFill>
              </a:rPr>
              <a:t>T</a:t>
            </a:r>
            <a:r>
              <a:rPr lang="ru-RU" altLang="ru-RU" dirty="0" smtClean="0">
                <a:solidFill>
                  <a:srgbClr val="C00000"/>
                </a:solidFill>
              </a:rPr>
              <a:t> консервативны</a:t>
            </a:r>
          </a:p>
        </p:txBody>
      </p:sp>
      <p:sp>
        <p:nvSpPr>
          <p:cNvPr id="24" name="Прямоугольник 70"/>
          <p:cNvSpPr>
            <a:spLocks noChangeArrowheads="1"/>
          </p:cNvSpPr>
          <p:nvPr/>
        </p:nvSpPr>
        <p:spPr bwMode="auto">
          <a:xfrm>
            <a:off x="558550" y="877365"/>
            <a:ext cx="3773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336295"/>
                </a:solidFill>
                <a:sym typeface="Symbol"/>
              </a:rPr>
              <a:t>Минимальная пластичность при комнатной температуре</a:t>
            </a:r>
            <a:endParaRPr lang="ru-RU" altLang="ru-RU" baseline="30000" dirty="0">
              <a:solidFill>
                <a:srgbClr val="336295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4445876" y="1103587"/>
            <a:ext cx="409903" cy="268013"/>
          </a:xfrm>
          <a:prstGeom prst="rightArrow">
            <a:avLst/>
          </a:prstGeom>
          <a:solidFill>
            <a:srgbClr val="3362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70"/>
          <p:cNvSpPr>
            <a:spLocks noChangeArrowheads="1"/>
          </p:cNvSpPr>
          <p:nvPr/>
        </p:nvSpPr>
        <p:spPr bwMode="auto">
          <a:xfrm>
            <a:off x="739227" y="3149249"/>
            <a:ext cx="3593036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Локальное снижение сечения</a:t>
            </a:r>
            <a:endParaRPr lang="ru-RU" altLang="ru-RU" b="0" baseline="30000" dirty="0"/>
          </a:p>
        </p:txBody>
      </p:sp>
      <p:sp>
        <p:nvSpPr>
          <p:cNvPr id="34" name="Прямоугольник 70"/>
          <p:cNvSpPr>
            <a:spLocks noChangeArrowheads="1"/>
          </p:cNvSpPr>
          <p:nvPr/>
        </p:nvSpPr>
        <p:spPr bwMode="auto">
          <a:xfrm>
            <a:off x="872358" y="2170886"/>
            <a:ext cx="3510455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Пластическая неустойчивость</a:t>
            </a:r>
            <a:endParaRPr lang="ru-RU" altLang="ru-RU" b="0" baseline="30000" dirty="0"/>
          </a:p>
        </p:txBody>
      </p:sp>
      <p:sp>
        <p:nvSpPr>
          <p:cNvPr id="37" name="Прямоугольник 70"/>
          <p:cNvSpPr>
            <a:spLocks noChangeArrowheads="1"/>
          </p:cNvSpPr>
          <p:nvPr/>
        </p:nvSpPr>
        <p:spPr bwMode="auto">
          <a:xfrm>
            <a:off x="2077296" y="3787018"/>
            <a:ext cx="965449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Рост </a:t>
            </a:r>
            <a:r>
              <a:rPr lang="el-GR" altLang="ru-RU" b="0" dirty="0" smtClean="0">
                <a:sym typeface="Symbol"/>
              </a:rPr>
              <a:t>σ</a:t>
            </a:r>
            <a:r>
              <a:rPr lang="en-US" altLang="ru-RU" b="0" baseline="-25000" dirty="0" smtClean="0">
                <a:sym typeface="Symbol"/>
              </a:rPr>
              <a:t>x</a:t>
            </a:r>
            <a:endParaRPr lang="ru-RU" altLang="ru-RU" b="0" baseline="-25000" dirty="0"/>
          </a:p>
        </p:txBody>
      </p:sp>
      <p:sp>
        <p:nvSpPr>
          <p:cNvPr id="42" name="Прямоугольник 70"/>
          <p:cNvSpPr>
            <a:spLocks noChangeArrowheads="1"/>
          </p:cNvSpPr>
          <p:nvPr/>
        </p:nvSpPr>
        <p:spPr bwMode="auto">
          <a:xfrm>
            <a:off x="5376041" y="2085447"/>
            <a:ext cx="3208122" cy="92333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если</a:t>
            </a:r>
            <a:r>
              <a:rPr lang="en-US" altLang="ru-RU" b="0" dirty="0" smtClean="0">
                <a:sym typeface="Symbol"/>
              </a:rPr>
              <a:t> </a:t>
            </a:r>
            <a:r>
              <a:rPr lang="en-US" altLang="ru-RU" b="0" dirty="0">
                <a:sym typeface="Symbol"/>
              </a:rPr>
              <a:t>ε=</a:t>
            </a:r>
            <a:r>
              <a:rPr lang="el-GR" altLang="ru-RU" b="0" dirty="0">
                <a:sym typeface="Symbol"/>
              </a:rPr>
              <a:t>σ</a:t>
            </a:r>
            <a:r>
              <a:rPr lang="en-US" altLang="ru-RU" b="0" baseline="30000" dirty="0" smtClean="0">
                <a:sym typeface="Symbol"/>
              </a:rPr>
              <a:t>n</a:t>
            </a:r>
            <a:endParaRPr lang="ru-RU" altLang="ru-RU" b="0" dirty="0"/>
          </a:p>
          <a:p>
            <a:pPr algn="ctr">
              <a:defRPr/>
            </a:pPr>
            <a:r>
              <a:rPr lang="ru-RU" altLang="ru-RU" b="0" dirty="0">
                <a:sym typeface="Symbol"/>
              </a:rPr>
              <a:t>т</a:t>
            </a:r>
            <a:r>
              <a:rPr lang="ru-RU" altLang="ru-RU" b="0" dirty="0" smtClean="0">
                <a:sym typeface="Symbol"/>
              </a:rPr>
              <a:t>о пороговая деформация </a:t>
            </a:r>
            <a:endParaRPr lang="en-US" altLang="ru-RU" b="0" dirty="0" smtClean="0">
              <a:sym typeface="Symbol"/>
            </a:endParaRPr>
          </a:p>
          <a:p>
            <a:pPr algn="ctr">
              <a:defRPr/>
            </a:pPr>
            <a:r>
              <a:rPr lang="en-US" altLang="ru-RU" b="0" dirty="0" err="1" smtClean="0">
                <a:sym typeface="Symbol"/>
              </a:rPr>
              <a:t>ε</a:t>
            </a:r>
            <a:r>
              <a:rPr lang="en-US" altLang="ru-RU" b="0" baseline="-25000" dirty="0" err="1" smtClean="0">
                <a:sym typeface="Symbol"/>
              </a:rPr>
              <a:t>fr</a:t>
            </a:r>
            <a:r>
              <a:rPr lang="en-US" altLang="ru-RU" b="0" dirty="0" smtClean="0">
                <a:sym typeface="Symbol"/>
              </a:rPr>
              <a:t>(n)</a:t>
            </a:r>
            <a:r>
              <a:rPr lang="ru-RU" altLang="ru-RU" b="0" dirty="0" smtClean="0">
                <a:sym typeface="Symbol"/>
              </a:rPr>
              <a:t> -</a:t>
            </a:r>
            <a:r>
              <a:rPr lang="en-US" altLang="ru-RU" b="0" dirty="0" smtClean="0">
                <a:sym typeface="Symbol"/>
              </a:rPr>
              <a:t> </a:t>
            </a:r>
            <a:r>
              <a:rPr lang="ru-RU" altLang="ru-RU" b="0" dirty="0" smtClean="0">
                <a:sym typeface="Symbol"/>
              </a:rPr>
              <a:t>критерий Хилла</a:t>
            </a:r>
            <a:endParaRPr lang="ru-RU" altLang="ru-RU" b="0" dirty="0"/>
          </a:p>
        </p:txBody>
      </p:sp>
      <p:sp>
        <p:nvSpPr>
          <p:cNvPr id="45" name="Прямоугольник 70"/>
          <p:cNvSpPr>
            <a:spLocks noChangeArrowheads="1"/>
          </p:cNvSpPr>
          <p:nvPr/>
        </p:nvSpPr>
        <p:spPr bwMode="auto">
          <a:xfrm>
            <a:off x="5008179" y="3103051"/>
            <a:ext cx="2955123" cy="646331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эмпирика для эволюции радиуса кривизны шейки</a:t>
            </a:r>
            <a:endParaRPr lang="ru-RU" altLang="ru-RU" b="0" baseline="30000" dirty="0"/>
          </a:p>
        </p:txBody>
      </p:sp>
      <p:sp>
        <p:nvSpPr>
          <p:cNvPr id="50" name="Прямоугольник 70"/>
          <p:cNvSpPr>
            <a:spLocks noChangeArrowheads="1"/>
          </p:cNvSpPr>
          <p:nvPr/>
        </p:nvSpPr>
        <p:spPr bwMode="auto">
          <a:xfrm>
            <a:off x="1725197" y="1672072"/>
            <a:ext cx="1538265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процесс</a:t>
            </a:r>
            <a:endParaRPr lang="ru-RU" altLang="ru-RU" b="0" baseline="30000" dirty="0"/>
          </a:p>
        </p:txBody>
      </p:sp>
      <p:sp>
        <p:nvSpPr>
          <p:cNvPr id="51" name="Прямоугольник 70"/>
          <p:cNvSpPr>
            <a:spLocks noChangeArrowheads="1"/>
          </p:cNvSpPr>
          <p:nvPr/>
        </p:nvSpPr>
        <p:spPr bwMode="auto">
          <a:xfrm>
            <a:off x="6291943" y="1635286"/>
            <a:ext cx="1060580" cy="369332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модель</a:t>
            </a:r>
            <a:endParaRPr lang="ru-RU" altLang="ru-RU" b="0" baseline="30000" dirty="0"/>
          </a:p>
        </p:txBody>
      </p:sp>
      <p:sp>
        <p:nvSpPr>
          <p:cNvPr id="52" name="Прямоугольник 70"/>
          <p:cNvSpPr>
            <a:spLocks noChangeArrowheads="1"/>
          </p:cNvSpPr>
          <p:nvPr/>
        </p:nvSpPr>
        <p:spPr bwMode="auto">
          <a:xfrm>
            <a:off x="558550" y="4290227"/>
            <a:ext cx="5528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ru-RU" dirty="0" smtClean="0">
                <a:solidFill>
                  <a:srgbClr val="C00000"/>
                </a:solidFill>
                <a:sym typeface="Symbol"/>
              </a:rPr>
              <a:t>σ</a:t>
            </a:r>
            <a:r>
              <a:rPr lang="en-US" altLang="ru-RU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altLang="ru-RU" baseline="-25000" dirty="0" smtClean="0">
                <a:solidFill>
                  <a:srgbClr val="C00000"/>
                </a:solidFill>
                <a:sym typeface="Symbol"/>
              </a:rPr>
              <a:t>eq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=2</a:t>
            </a:r>
            <a:r>
              <a:rPr lang="en-US" altLang="ru-RU" dirty="0" smtClean="0">
                <a:solidFill>
                  <a:srgbClr val="C00000"/>
                </a:solidFill>
                <a:sym typeface="Symbol"/>
              </a:rPr>
              <a:t>/3[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(</a:t>
            </a:r>
            <a:r>
              <a:rPr lang="el-GR" altLang="ru-RU" dirty="0" smtClean="0">
                <a:solidFill>
                  <a:srgbClr val="C00000"/>
                </a:solidFill>
                <a:sym typeface="Symbol"/>
              </a:rPr>
              <a:t>σ</a:t>
            </a:r>
            <a:r>
              <a:rPr lang="en-US" altLang="ru-RU" baseline="-25000" dirty="0" smtClean="0">
                <a:solidFill>
                  <a:srgbClr val="C00000"/>
                </a:solidFill>
                <a:sym typeface="Symbol"/>
              </a:rPr>
              <a:t>x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-</a:t>
            </a:r>
            <a:r>
              <a:rPr lang="el-GR" altLang="ru-RU" dirty="0" smtClean="0">
                <a:solidFill>
                  <a:srgbClr val="C00000"/>
                </a:solidFill>
                <a:sym typeface="Symbol"/>
              </a:rPr>
              <a:t>σ</a:t>
            </a:r>
            <a:r>
              <a:rPr lang="en-US" altLang="ru-RU" baseline="-25000" dirty="0" smtClean="0">
                <a:solidFill>
                  <a:srgbClr val="C00000"/>
                </a:solidFill>
                <a:sym typeface="Symbol"/>
              </a:rPr>
              <a:t>y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US" altLang="ru-RU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+(</a:t>
            </a:r>
            <a:r>
              <a:rPr lang="el-GR" altLang="ru-RU" dirty="0" smtClean="0">
                <a:solidFill>
                  <a:srgbClr val="C00000"/>
                </a:solidFill>
                <a:sym typeface="Symbol"/>
              </a:rPr>
              <a:t>σ</a:t>
            </a:r>
            <a:r>
              <a:rPr lang="en-US" altLang="ru-RU" baseline="-25000" dirty="0" smtClean="0">
                <a:solidFill>
                  <a:srgbClr val="C00000"/>
                </a:solidFill>
                <a:sym typeface="Symbol"/>
              </a:rPr>
              <a:t>y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-</a:t>
            </a:r>
            <a:r>
              <a:rPr lang="el-GR" altLang="ru-RU" dirty="0" smtClean="0">
                <a:solidFill>
                  <a:srgbClr val="C00000"/>
                </a:solidFill>
                <a:sym typeface="Symbol"/>
              </a:rPr>
              <a:t>σ</a:t>
            </a:r>
            <a:r>
              <a:rPr lang="en-US" altLang="ru-RU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US" altLang="ru-RU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+(</a:t>
            </a:r>
            <a:r>
              <a:rPr lang="el-GR" altLang="ru-RU" dirty="0" smtClean="0">
                <a:solidFill>
                  <a:srgbClr val="C00000"/>
                </a:solidFill>
                <a:sym typeface="Symbol"/>
              </a:rPr>
              <a:t>σ</a:t>
            </a:r>
            <a:r>
              <a:rPr lang="en-US" altLang="ru-RU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-</a:t>
            </a:r>
            <a:r>
              <a:rPr lang="el-GR" altLang="ru-RU" dirty="0" smtClean="0">
                <a:solidFill>
                  <a:srgbClr val="C00000"/>
                </a:solidFill>
                <a:sym typeface="Symbol"/>
              </a:rPr>
              <a:t>σ</a:t>
            </a:r>
            <a:r>
              <a:rPr lang="en-US" altLang="ru-RU" baseline="-25000" dirty="0" smtClean="0">
                <a:solidFill>
                  <a:srgbClr val="C00000"/>
                </a:solidFill>
                <a:sym typeface="Symbol"/>
              </a:rPr>
              <a:t>x</a:t>
            </a:r>
            <a:r>
              <a:rPr lang="ru-RU" altLang="ru-RU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US" altLang="ru-RU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altLang="ru-RU" dirty="0" smtClean="0">
                <a:solidFill>
                  <a:srgbClr val="C00000"/>
                </a:solidFill>
                <a:sym typeface="Symbol"/>
              </a:rPr>
              <a:t>]=const!</a:t>
            </a:r>
            <a:endParaRPr lang="ru-RU" altLang="ru-RU" baseline="30000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70"/>
          <p:cNvSpPr>
            <a:spLocks noChangeArrowheads="1"/>
          </p:cNvSpPr>
          <p:nvPr/>
        </p:nvSpPr>
        <p:spPr bwMode="auto">
          <a:xfrm>
            <a:off x="2939145" y="4002480"/>
            <a:ext cx="965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olidFill>
                  <a:srgbClr val="C00000"/>
                </a:solidFill>
                <a:sym typeface="Symbol"/>
              </a:rPr>
              <a:t>Но!</a:t>
            </a:r>
            <a:endParaRPr lang="ru-RU" altLang="ru-RU" b="0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70"/>
          <p:cNvSpPr>
            <a:spLocks noChangeArrowheads="1"/>
          </p:cNvSpPr>
          <p:nvPr/>
        </p:nvSpPr>
        <p:spPr bwMode="auto">
          <a:xfrm>
            <a:off x="2254470" y="4680396"/>
            <a:ext cx="6255048" cy="369332"/>
          </a:xfrm>
          <a:prstGeom prst="rect">
            <a:avLst/>
          </a:prstGeom>
          <a:solidFill>
            <a:srgbClr val="2B548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0" dirty="0" smtClean="0">
                <a:sym typeface="Symbol"/>
              </a:rPr>
              <a:t>Появление </a:t>
            </a:r>
            <a:r>
              <a:rPr lang="el-GR" altLang="ru-RU" b="0" dirty="0" smtClean="0">
                <a:sym typeface="Symbol"/>
              </a:rPr>
              <a:t>σ</a:t>
            </a:r>
            <a:r>
              <a:rPr lang="ru-RU" altLang="ru-RU" b="0" baseline="-25000" dirty="0" smtClean="0">
                <a:sym typeface="Symbol"/>
              </a:rPr>
              <a:t>2 </a:t>
            </a:r>
            <a:r>
              <a:rPr lang="ru-RU" altLang="ru-RU" b="0" dirty="0" smtClean="0">
                <a:sym typeface="Symbol"/>
              </a:rPr>
              <a:t> и рост </a:t>
            </a:r>
            <a:r>
              <a:rPr lang="ru-RU" altLang="ru-RU" b="0" dirty="0" err="1" smtClean="0">
                <a:sym typeface="Symbol"/>
              </a:rPr>
              <a:t>трехосности</a:t>
            </a:r>
            <a:r>
              <a:rPr lang="en-US" altLang="ru-RU" b="0" dirty="0" smtClean="0">
                <a:sym typeface="Symbol"/>
              </a:rPr>
              <a:t> </a:t>
            </a:r>
            <a:r>
              <a:rPr lang="en-US" altLang="ru-RU" dirty="0" err="1" smtClean="0">
                <a:sym typeface="Symbol"/>
              </a:rPr>
              <a:t>Tr</a:t>
            </a:r>
            <a:r>
              <a:rPr lang="en-US" altLang="ru-RU" dirty="0" smtClean="0">
                <a:sym typeface="Symbol"/>
              </a:rPr>
              <a:t>=(</a:t>
            </a:r>
            <a:r>
              <a:rPr lang="el-GR" altLang="ru-RU" dirty="0" smtClean="0">
                <a:sym typeface="Symbol"/>
              </a:rPr>
              <a:t>σ</a:t>
            </a:r>
            <a:r>
              <a:rPr lang="en-US" altLang="ru-RU" baseline="-25000" dirty="0" smtClean="0">
                <a:sym typeface="Symbol"/>
              </a:rPr>
              <a:t>x</a:t>
            </a:r>
            <a:r>
              <a:rPr lang="en-US" altLang="ru-RU" dirty="0" smtClean="0">
                <a:sym typeface="Symbol"/>
              </a:rPr>
              <a:t>+</a:t>
            </a:r>
            <a:r>
              <a:rPr lang="el-GR" altLang="ru-RU" dirty="0" smtClean="0">
                <a:sym typeface="Symbol"/>
              </a:rPr>
              <a:t>σ</a:t>
            </a:r>
            <a:r>
              <a:rPr lang="en-US" altLang="ru-RU" baseline="-25000" dirty="0" smtClean="0">
                <a:sym typeface="Symbol"/>
              </a:rPr>
              <a:t>y</a:t>
            </a:r>
            <a:r>
              <a:rPr lang="en-US" altLang="ru-RU" dirty="0" smtClean="0">
                <a:sym typeface="Symbol"/>
              </a:rPr>
              <a:t>+</a:t>
            </a:r>
            <a:r>
              <a:rPr lang="el-GR" altLang="ru-RU" dirty="0" smtClean="0">
                <a:sym typeface="Symbol"/>
              </a:rPr>
              <a:t>σ</a:t>
            </a:r>
            <a:r>
              <a:rPr lang="en-US" altLang="ru-RU" baseline="-25000" dirty="0" smtClean="0">
                <a:sym typeface="Symbol"/>
              </a:rPr>
              <a:t>z</a:t>
            </a:r>
            <a:r>
              <a:rPr lang="en-US" altLang="ru-RU" dirty="0" smtClean="0">
                <a:sym typeface="Symbol"/>
              </a:rPr>
              <a:t>)/</a:t>
            </a:r>
            <a:r>
              <a:rPr lang="ru-RU" altLang="ru-RU" dirty="0" smtClean="0">
                <a:sym typeface="Symbol"/>
              </a:rPr>
              <a:t>(3</a:t>
            </a:r>
            <a:r>
              <a:rPr lang="el-GR" altLang="ru-RU" dirty="0" smtClean="0">
                <a:sym typeface="Symbol"/>
              </a:rPr>
              <a:t> σ</a:t>
            </a:r>
            <a:r>
              <a:rPr lang="en-US" altLang="ru-RU" baseline="-25000" dirty="0" err="1" smtClean="0">
                <a:sym typeface="Symbol"/>
              </a:rPr>
              <a:t>eq</a:t>
            </a:r>
            <a:r>
              <a:rPr lang="ru-RU" altLang="ru-RU" dirty="0" smtClean="0">
                <a:sym typeface="Symbol"/>
              </a:rPr>
              <a:t>)</a:t>
            </a:r>
            <a:endParaRPr lang="ru-RU" alt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1965434" y="5231718"/>
            <a:ext cx="6085490" cy="1056291"/>
            <a:chOff x="1040524" y="5023875"/>
            <a:chExt cx="7402426" cy="1566112"/>
          </a:xfrm>
        </p:grpSpPr>
        <p:pic>
          <p:nvPicPr>
            <p:cNvPr id="60" name="Picture 2" descr="C:\Users\trak74\Desktop\Teymur\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0524" y="5023875"/>
              <a:ext cx="7402426" cy="1566112"/>
            </a:xfrm>
            <a:prstGeom prst="rect">
              <a:avLst/>
            </a:prstGeom>
            <a:noFill/>
          </p:spPr>
        </p:pic>
        <p:sp>
          <p:nvSpPr>
            <p:cNvPr id="61" name="Двойная стрелка влево/вправо 60"/>
            <p:cNvSpPr/>
            <p:nvPr/>
          </p:nvSpPr>
          <p:spPr bwMode="auto">
            <a:xfrm>
              <a:off x="2396359" y="5754415"/>
              <a:ext cx="520264" cy="268013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Счетверенная стрелка 61"/>
            <p:cNvSpPr/>
            <p:nvPr/>
          </p:nvSpPr>
          <p:spPr bwMode="auto">
            <a:xfrm>
              <a:off x="6400797" y="5659820"/>
              <a:ext cx="472967" cy="504498"/>
            </a:xfrm>
            <a:prstGeom prst="quad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72358" y="5183410"/>
            <a:ext cx="926788" cy="1312016"/>
            <a:chOff x="872358" y="5183410"/>
            <a:chExt cx="926788" cy="1312016"/>
          </a:xfrm>
        </p:grpSpPr>
        <p:cxnSp>
          <p:nvCxnSpPr>
            <p:cNvPr id="64" name="Прямая со стрелкой 63"/>
            <p:cNvCxnSpPr/>
            <p:nvPr/>
          </p:nvCxnSpPr>
          <p:spPr bwMode="auto">
            <a:xfrm flipV="1">
              <a:off x="903997" y="5211693"/>
              <a:ext cx="15765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Прямая со стрелкой 65"/>
            <p:cNvCxnSpPr/>
            <p:nvPr/>
          </p:nvCxnSpPr>
          <p:spPr bwMode="auto">
            <a:xfrm>
              <a:off x="924910" y="6118053"/>
              <a:ext cx="7882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Прямоугольник 70"/>
            <p:cNvSpPr>
              <a:spLocks noChangeArrowheads="1"/>
            </p:cNvSpPr>
            <p:nvPr/>
          </p:nvSpPr>
          <p:spPr bwMode="auto">
            <a:xfrm>
              <a:off x="872358" y="5183410"/>
              <a:ext cx="4031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ru-RU" b="0" dirty="0" smtClean="0">
                  <a:solidFill>
                    <a:srgbClr val="C00000"/>
                  </a:solidFill>
                  <a:sym typeface="Symbol"/>
                </a:rPr>
                <a:t>y</a:t>
              </a:r>
              <a:endParaRPr lang="ru-RU" altLang="ru-RU" b="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74" name="Прямоугольник 70"/>
            <p:cNvSpPr>
              <a:spLocks noChangeArrowheads="1"/>
            </p:cNvSpPr>
            <p:nvPr/>
          </p:nvSpPr>
          <p:spPr bwMode="auto">
            <a:xfrm>
              <a:off x="1396001" y="6126094"/>
              <a:ext cx="4031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ru-RU" b="0" dirty="0" smtClean="0">
                  <a:solidFill>
                    <a:srgbClr val="C00000"/>
                  </a:solidFill>
                  <a:sym typeface="Symbol"/>
                </a:rPr>
                <a:t>x</a:t>
              </a:r>
              <a:endParaRPr lang="ru-RU" altLang="ru-RU" b="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 bwMode="auto">
          <a:xfrm>
            <a:off x="726716" y="3062054"/>
            <a:ext cx="7857447" cy="2033752"/>
          </a:xfrm>
          <a:prstGeom prst="rect">
            <a:avLst/>
          </a:prstGeom>
          <a:noFill/>
          <a:ln w="19050" cap="flat" cmpd="sng" algn="ctr">
            <a:solidFill>
              <a:srgbClr val="33629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Стрелка вправо 78"/>
          <p:cNvSpPr/>
          <p:nvPr/>
        </p:nvSpPr>
        <p:spPr bwMode="auto">
          <a:xfrm rot="5400000">
            <a:off x="2391102" y="2671720"/>
            <a:ext cx="254876" cy="3126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Стрелка вправо 79"/>
          <p:cNvSpPr/>
          <p:nvPr/>
        </p:nvSpPr>
        <p:spPr bwMode="auto">
          <a:xfrm rot="5400000">
            <a:off x="2523232" y="3516409"/>
            <a:ext cx="254876" cy="3126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Стрелка вправо 81"/>
          <p:cNvSpPr/>
          <p:nvPr/>
        </p:nvSpPr>
        <p:spPr bwMode="auto">
          <a:xfrm>
            <a:off x="4598276" y="2260473"/>
            <a:ext cx="409903" cy="2680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Стрелка вправо 82"/>
          <p:cNvSpPr/>
          <p:nvPr/>
        </p:nvSpPr>
        <p:spPr bwMode="auto">
          <a:xfrm>
            <a:off x="4500429" y="3192737"/>
            <a:ext cx="409903" cy="2680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23644</TotalTime>
  <Words>1172</Words>
  <Application>Microsoft Office PowerPoint</Application>
  <PresentationFormat>Экран (4:3)</PresentationFormat>
  <Paragraphs>252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Times New Roman</vt:lpstr>
      <vt:lpstr>Symbol</vt:lpstr>
      <vt:lpstr>SimSun</vt:lpstr>
      <vt:lpstr>Arial</vt:lpstr>
      <vt:lpstr>Tahoma</vt:lpstr>
      <vt:lpstr>Wingdings 2</vt:lpstr>
      <vt:lpstr>Wingdings</vt:lpstr>
      <vt:lpstr>Текстура</vt:lpstr>
      <vt:lpstr>Equation</vt:lpstr>
      <vt:lpstr>Презентация PowerPoint</vt:lpstr>
      <vt:lpstr>Условия хранения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TRINITI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 A. Evdokimov</dc:creator>
  <cp:lastModifiedBy>Пользователь</cp:lastModifiedBy>
  <cp:revision>1644</cp:revision>
  <cp:lastPrinted>2019-04-26T07:08:49Z</cp:lastPrinted>
  <dcterms:created xsi:type="dcterms:W3CDTF">2005-08-15T09:18:22Z</dcterms:created>
  <dcterms:modified xsi:type="dcterms:W3CDTF">2019-05-24T12:03:47Z</dcterms:modified>
</cp:coreProperties>
</file>