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6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8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9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0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1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2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3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</p:sldMasterIdLst>
  <p:notesMasterIdLst>
    <p:notesMasterId r:id="rId16"/>
  </p:notesMasterIdLst>
  <p:handoutMasterIdLst>
    <p:handoutMasterId r:id="rId17"/>
  </p:handoutMasterIdLst>
  <p:sldIdLst>
    <p:sldId id="262" r:id="rId2"/>
    <p:sldId id="302" r:id="rId3"/>
    <p:sldId id="273" r:id="rId4"/>
    <p:sldId id="305" r:id="rId5"/>
    <p:sldId id="306" r:id="rId6"/>
    <p:sldId id="314" r:id="rId7"/>
    <p:sldId id="307" r:id="rId8"/>
    <p:sldId id="312" r:id="rId9"/>
    <p:sldId id="313" r:id="rId10"/>
    <p:sldId id="303" r:id="rId11"/>
    <p:sldId id="310" r:id="rId12"/>
    <p:sldId id="311" r:id="rId13"/>
    <p:sldId id="315" r:id="rId14"/>
    <p:sldId id="308" r:id="rId15"/>
  </p:sldIdLst>
  <p:sldSz cx="10688638" cy="7562850"/>
  <p:notesSz cx="6797675" cy="9928225"/>
  <p:defaultTextStyle>
    <a:defPPr>
      <a:defRPr lang="en-US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>
      <p:cViewPr>
        <p:scale>
          <a:sx n="110" d="100"/>
          <a:sy n="110" d="100"/>
        </p:scale>
        <p:origin x="-1320" y="-198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000" b="1" dirty="0"/>
            <a:t>Enhancing the lifetime characteristics of the elemental base</a:t>
          </a:r>
        </a:p>
        <a:p>
          <a:r>
            <a:rPr lang="en-US" sz="2000" b="1" dirty="0">
              <a:solidFill>
                <a:srgbClr val="C00000"/>
              </a:solidFill>
              <a:latin typeface="Arial" charset="0"/>
              <a:cs typeface="Arial" charset="0"/>
            </a:rPr>
            <a:t>The important task is to study spent fuel assemblies from the 14-10-3U core of the nuclear-powered icebreaker </a:t>
          </a:r>
          <a:r>
            <a:rPr lang="en-US" sz="2000" b="1" i="1" dirty="0">
              <a:solidFill>
                <a:srgbClr val="C00000"/>
              </a:solidFill>
              <a:latin typeface="Arial" charset="0"/>
              <a:cs typeface="Arial" charset="0"/>
            </a:rPr>
            <a:t>Taymyr.</a:t>
          </a: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000" b="1" dirty="0"/>
            <a:t>Exceeded design stored energy</a:t>
          </a:r>
        </a:p>
        <a:p>
          <a:r>
            <a:rPr lang="en-US" sz="2000" b="1" dirty="0"/>
            <a:t>According to the evaluations made based upon the operating data, the stored energy with the CCG fully withdrawn will be </a:t>
          </a:r>
          <a:r>
            <a:rPr lang="en-US" sz="2000" b="1" dirty="0">
              <a:solidFill>
                <a:srgbClr val="C00000"/>
              </a:solidFill>
            </a:rPr>
            <a:t>2.85</a:t>
          </a:r>
          <a:r>
            <a:rPr lang="en-US" sz="2000" b="1" dirty="0">
              <a:solidFill>
                <a:schemeClr val="bg2">
                  <a:lumMod val="75000"/>
                </a:schemeClr>
              </a:solidFill>
            </a:rPr>
            <a:t> TW·h</a:t>
          </a: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Unique fuel rod burnup</a:t>
          </a:r>
        </a:p>
        <a:p>
          <a:r>
            <a:rPr lang="en-US" sz="2400" b="1" dirty="0"/>
            <a:t>At the </a:t>
          </a:r>
          <a:r>
            <a:rPr lang="en-US" sz="2400" b="1" dirty="0">
              <a:solidFill>
                <a:srgbClr val="C00000"/>
              </a:solidFill>
            </a:rPr>
            <a:t>2.85</a:t>
          </a:r>
          <a:r>
            <a:rPr lang="en-US" sz="2400" b="1" dirty="0">
              <a:solidFill>
                <a:schemeClr val="bg2">
                  <a:lumMod val="75000"/>
                </a:schemeClr>
              </a:solidFill>
            </a:rPr>
            <a:t> TW·h of generated energy, the burnup will be </a:t>
          </a:r>
          <a:r>
            <a:rPr lang="en-US" sz="2400" b="1" dirty="0">
              <a:solidFill>
                <a:srgbClr val="C00000"/>
              </a:solidFill>
            </a:rPr>
            <a:t>1.47</a:t>
          </a:r>
          <a:r>
            <a:rPr lang="en-US" sz="2400" b="1" dirty="0">
              <a:solidFill>
                <a:schemeClr val="bg2">
                  <a:lumMod val="75000"/>
                </a:schemeClr>
              </a:solidFill>
            </a:rPr>
            <a:t> g/cm</a:t>
          </a:r>
          <a:r>
            <a:rPr lang="en-US" sz="2400" b="1" baseline="30000" dirty="0">
              <a:solidFill>
                <a:schemeClr val="bg2">
                  <a:lumMod val="75000"/>
                </a:schemeClr>
              </a:solidFill>
            </a:rPr>
            <a:t>3</a:t>
          </a: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35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5D832D37-CB68-4AEA-8E55-DBD7CEDC6198}" type="presOf" srcId="{AA25679F-CF4F-43DF-BD61-7C7EE68C23F6}" destId="{0DFAB70E-3D1D-435A-B9EE-BC02C52C3374}" srcOrd="0" destOrd="0" presId="urn:microsoft.com/office/officeart/2008/layout/VerticalCurvedList"/>
    <dgm:cxn modelId="{9A81969E-5283-4E13-9742-6CA638F471BF}" type="presOf" srcId="{E4450420-4CE0-48D2-A5A5-B03F8C8A5326}" destId="{3D0C5466-7748-49F1-939D-15448B07BC06}" srcOrd="0" destOrd="0" presId="urn:microsoft.com/office/officeart/2008/layout/VerticalCurvedList"/>
    <dgm:cxn modelId="{95A35087-3605-4758-9772-6E90AEDA180A}" type="presOf" srcId="{9CF9F289-4295-4C1E-9C35-12A332048AB4}" destId="{B963CAFB-A459-48C0-AE3A-FF18FCFFF805}" srcOrd="0" destOrd="0" presId="urn:microsoft.com/office/officeart/2008/layout/VerticalCurvedList"/>
    <dgm:cxn modelId="{AC35EBEA-184B-44CE-9890-7235239368F5}" type="presOf" srcId="{7D384631-A88F-4B8F-8B11-1696AE1E80AF}" destId="{7269024B-7DA4-4392-AA49-49CD68739470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7B9ECEE4-B326-42A9-B4BA-802E0B591AE3}" type="presOf" srcId="{32E1C51D-6012-451C-B53F-899A7BDD2EE6}" destId="{50DD0929-FDE4-4EC4-85EC-AA05470D7857}" srcOrd="0" destOrd="0" presId="urn:microsoft.com/office/officeart/2008/layout/VerticalCurvedList"/>
    <dgm:cxn modelId="{87CE7BA6-C7FA-4075-A2AA-ECA41E95AF78}" type="presParOf" srcId="{0DFAB70E-3D1D-435A-B9EE-BC02C52C3374}" destId="{141E1244-46EC-4A55-8722-D42A3D27118C}" srcOrd="0" destOrd="0" presId="urn:microsoft.com/office/officeart/2008/layout/VerticalCurvedList"/>
    <dgm:cxn modelId="{627EE780-1402-498E-8874-8BFD8E608AD9}" type="presParOf" srcId="{141E1244-46EC-4A55-8722-D42A3D27118C}" destId="{1D3B2FB6-6394-4B1D-9761-547FD0D8B2C2}" srcOrd="0" destOrd="0" presId="urn:microsoft.com/office/officeart/2008/layout/VerticalCurvedList"/>
    <dgm:cxn modelId="{E94E1202-F6B5-4B6E-A7C8-99EA3CA40F74}" type="presParOf" srcId="{1D3B2FB6-6394-4B1D-9761-547FD0D8B2C2}" destId="{A687E695-38CD-4E99-8F16-79396A22F67D}" srcOrd="0" destOrd="0" presId="urn:microsoft.com/office/officeart/2008/layout/VerticalCurvedList"/>
    <dgm:cxn modelId="{6186E723-0F5F-40DE-9150-14432FF7D796}" type="presParOf" srcId="{1D3B2FB6-6394-4B1D-9761-547FD0D8B2C2}" destId="{3D0C5466-7748-49F1-939D-15448B07BC06}" srcOrd="1" destOrd="0" presId="urn:microsoft.com/office/officeart/2008/layout/VerticalCurvedList"/>
    <dgm:cxn modelId="{B250A257-F907-4206-A599-AFFE6502286C}" type="presParOf" srcId="{1D3B2FB6-6394-4B1D-9761-547FD0D8B2C2}" destId="{D5CD1860-9662-4811-B9E8-E39E4D8C66E4}" srcOrd="2" destOrd="0" presId="urn:microsoft.com/office/officeart/2008/layout/VerticalCurvedList"/>
    <dgm:cxn modelId="{7470F553-005E-484B-BDE3-661ADC5215F3}" type="presParOf" srcId="{1D3B2FB6-6394-4B1D-9761-547FD0D8B2C2}" destId="{4BAEAA0B-3960-4EAD-8C23-FE855467C56B}" srcOrd="3" destOrd="0" presId="urn:microsoft.com/office/officeart/2008/layout/VerticalCurvedList"/>
    <dgm:cxn modelId="{9A561EE0-AAD6-4318-814B-CA4630782962}" type="presParOf" srcId="{141E1244-46EC-4A55-8722-D42A3D27118C}" destId="{B963CAFB-A459-48C0-AE3A-FF18FCFFF805}" srcOrd="1" destOrd="0" presId="urn:microsoft.com/office/officeart/2008/layout/VerticalCurvedList"/>
    <dgm:cxn modelId="{C45F33E9-A6EE-4FB6-BFA1-5A0E627922BD}" type="presParOf" srcId="{141E1244-46EC-4A55-8722-D42A3D27118C}" destId="{1D4A4F13-E76E-45E5-9CA0-0CB28A802DEA}" srcOrd="2" destOrd="0" presId="urn:microsoft.com/office/officeart/2008/layout/VerticalCurvedList"/>
    <dgm:cxn modelId="{B98A0462-9A77-4AFC-9CF4-AD3EAA917D3C}" type="presParOf" srcId="{1D4A4F13-E76E-45E5-9CA0-0CB28A802DEA}" destId="{C328F773-E6D2-4DF8-8EE2-27F9A86B050C}" srcOrd="0" destOrd="0" presId="urn:microsoft.com/office/officeart/2008/layout/VerticalCurvedList"/>
    <dgm:cxn modelId="{B27DEB97-7F64-4024-8E62-B39C9FA779A6}" type="presParOf" srcId="{141E1244-46EC-4A55-8722-D42A3D27118C}" destId="{50DD0929-FDE4-4EC4-85EC-AA05470D7857}" srcOrd="3" destOrd="0" presId="urn:microsoft.com/office/officeart/2008/layout/VerticalCurvedList"/>
    <dgm:cxn modelId="{601AD461-3FE2-446B-A6EF-E4D6B5010A42}" type="presParOf" srcId="{141E1244-46EC-4A55-8722-D42A3D27118C}" destId="{300CEB7C-4787-4FAA-9920-DDF9CEE9D358}" srcOrd="4" destOrd="0" presId="urn:microsoft.com/office/officeart/2008/layout/VerticalCurvedList"/>
    <dgm:cxn modelId="{04CC2269-F79F-40DD-8643-1C63294FD546}" type="presParOf" srcId="{300CEB7C-4787-4FAA-9920-DDF9CEE9D358}" destId="{620133CB-D913-4979-9FBD-07B732087533}" srcOrd="0" destOrd="0" presId="urn:microsoft.com/office/officeart/2008/layout/VerticalCurvedList"/>
    <dgm:cxn modelId="{79AD84AE-1944-4E41-8146-24E154D70170}" type="presParOf" srcId="{141E1244-46EC-4A55-8722-D42A3D27118C}" destId="{7269024B-7DA4-4392-AA49-49CD68739470}" srcOrd="5" destOrd="0" presId="urn:microsoft.com/office/officeart/2008/layout/VerticalCurvedList"/>
    <dgm:cxn modelId="{05AA5CB0-2489-4D91-969B-15BBC1F9B120}" type="presParOf" srcId="{141E1244-46EC-4A55-8722-D42A3D27118C}" destId="{A67971B9-91A3-4C7E-AE9E-35EA36C3AA1E}" srcOrd="6" destOrd="0" presId="urn:microsoft.com/office/officeart/2008/layout/VerticalCurvedList"/>
    <dgm:cxn modelId="{E07E915E-19E7-4CEE-B8F8-1D808EFC539E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rgbClr val="000066"/>
              </a:solidFill>
              <a:latin typeface="Arial" charset="0"/>
            </a:rPr>
            <a:t>Rated power </a:t>
          </a: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rPr>
            <a:t>Assigned 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rPr>
            <a:t>stored energy</a:t>
          </a:r>
          <a:endParaRPr lang="en-US" sz="2400" b="1" dirty="0">
            <a:solidFill>
              <a:schemeClr val="tx2">
                <a:lumMod val="75000"/>
              </a:schemeClr>
            </a:solidFill>
            <a:latin typeface="Arial" charset="0"/>
          </a:endParaRP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 smtClean="0">
              <a:latin typeface="Arial" charset="0"/>
            </a:rPr>
            <a:t>Assigned cycle </a:t>
          </a:r>
          <a:r>
            <a:rPr lang="en-US" sz="2400" b="1" dirty="0">
              <a:latin typeface="Arial" charset="0"/>
            </a:rPr>
            <a:t>of </a:t>
          </a:r>
          <a:r>
            <a:rPr lang="en-US" sz="2400" b="1" dirty="0" smtClean="0">
              <a:latin typeface="Arial" charset="0"/>
            </a:rPr>
            <a:t>operation</a:t>
          </a:r>
        </a:p>
        <a:p>
          <a:r>
            <a:rPr lang="en-US" sz="2400" b="1" dirty="0" smtClean="0">
              <a:latin typeface="Arial" charset="0"/>
            </a:rPr>
            <a:t>Refueling interval: 10</a:t>
          </a:r>
          <a:r>
            <a:rPr lang="en-US" sz="2400" b="1" dirty="0">
              <a:latin typeface="Arial" charset="0"/>
            </a:rPr>
            <a:t> years</a:t>
          </a: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26793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FC85355A-295F-4CE2-98C0-CFB218DE747F}" type="presOf" srcId="{E4450420-4CE0-48D2-A5A5-B03F8C8A5326}" destId="{3D0C5466-7748-49F1-939D-15448B07BC06}" srcOrd="0" destOrd="0" presId="urn:microsoft.com/office/officeart/2008/layout/VerticalCurvedList"/>
    <dgm:cxn modelId="{92C8F1D9-743A-45D4-BA48-1E18DD870FC3}" type="presOf" srcId="{AA25679F-CF4F-43DF-BD61-7C7EE68C23F6}" destId="{0DFAB70E-3D1D-435A-B9EE-BC02C52C3374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C4D67C77-7767-4E7F-A132-BF91332768CB}" type="presOf" srcId="{9CF9F289-4295-4C1E-9C35-12A332048AB4}" destId="{B963CAFB-A459-48C0-AE3A-FF18FCFFF805}" srcOrd="0" destOrd="0" presId="urn:microsoft.com/office/officeart/2008/layout/VerticalCurvedList"/>
    <dgm:cxn modelId="{DB213CB3-93EF-46A3-8EBB-7AE5A6945850}" type="presOf" srcId="{32E1C51D-6012-451C-B53F-899A7BDD2EE6}" destId="{50DD0929-FDE4-4EC4-85EC-AA05470D7857}" srcOrd="0" destOrd="0" presId="urn:microsoft.com/office/officeart/2008/layout/VerticalCurvedList"/>
    <dgm:cxn modelId="{D7C0C9E5-26F3-42D0-A8CF-10A2C44F56D6}" type="presOf" srcId="{7D384631-A88F-4B8F-8B11-1696AE1E80AF}" destId="{7269024B-7DA4-4392-AA49-49CD68739470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C8C1592-489C-415A-825C-1B5328B5864B}" type="presParOf" srcId="{0DFAB70E-3D1D-435A-B9EE-BC02C52C3374}" destId="{141E1244-46EC-4A55-8722-D42A3D27118C}" srcOrd="0" destOrd="0" presId="urn:microsoft.com/office/officeart/2008/layout/VerticalCurvedList"/>
    <dgm:cxn modelId="{33CF23B7-EF51-4878-B692-E166259D9206}" type="presParOf" srcId="{141E1244-46EC-4A55-8722-D42A3D27118C}" destId="{1D3B2FB6-6394-4B1D-9761-547FD0D8B2C2}" srcOrd="0" destOrd="0" presId="urn:microsoft.com/office/officeart/2008/layout/VerticalCurvedList"/>
    <dgm:cxn modelId="{93CB4F0D-79C6-4B4B-B71A-C9FAC493F36A}" type="presParOf" srcId="{1D3B2FB6-6394-4B1D-9761-547FD0D8B2C2}" destId="{A687E695-38CD-4E99-8F16-79396A22F67D}" srcOrd="0" destOrd="0" presId="urn:microsoft.com/office/officeart/2008/layout/VerticalCurvedList"/>
    <dgm:cxn modelId="{8B24A84F-2768-4B88-98B8-76BE9CFD73EC}" type="presParOf" srcId="{1D3B2FB6-6394-4B1D-9761-547FD0D8B2C2}" destId="{3D0C5466-7748-49F1-939D-15448B07BC06}" srcOrd="1" destOrd="0" presId="urn:microsoft.com/office/officeart/2008/layout/VerticalCurvedList"/>
    <dgm:cxn modelId="{4CB8FA8C-63E8-414E-BD99-1ADF136ED4FA}" type="presParOf" srcId="{1D3B2FB6-6394-4B1D-9761-547FD0D8B2C2}" destId="{D5CD1860-9662-4811-B9E8-E39E4D8C66E4}" srcOrd="2" destOrd="0" presId="urn:microsoft.com/office/officeart/2008/layout/VerticalCurvedList"/>
    <dgm:cxn modelId="{6EE9456B-E132-42AC-92E0-270A27D95CA3}" type="presParOf" srcId="{1D3B2FB6-6394-4B1D-9761-547FD0D8B2C2}" destId="{4BAEAA0B-3960-4EAD-8C23-FE855467C56B}" srcOrd="3" destOrd="0" presId="urn:microsoft.com/office/officeart/2008/layout/VerticalCurvedList"/>
    <dgm:cxn modelId="{8A4CC1DF-9292-425B-AA98-296FABAA6BA8}" type="presParOf" srcId="{141E1244-46EC-4A55-8722-D42A3D27118C}" destId="{B963CAFB-A459-48C0-AE3A-FF18FCFFF805}" srcOrd="1" destOrd="0" presId="urn:microsoft.com/office/officeart/2008/layout/VerticalCurvedList"/>
    <dgm:cxn modelId="{CD66F578-049E-44CA-8307-F2BD8A4FF238}" type="presParOf" srcId="{141E1244-46EC-4A55-8722-D42A3D27118C}" destId="{1D4A4F13-E76E-45E5-9CA0-0CB28A802DEA}" srcOrd="2" destOrd="0" presId="urn:microsoft.com/office/officeart/2008/layout/VerticalCurvedList"/>
    <dgm:cxn modelId="{346D421F-C94C-444A-83F5-C7511ADEEA10}" type="presParOf" srcId="{1D4A4F13-E76E-45E5-9CA0-0CB28A802DEA}" destId="{C328F773-E6D2-4DF8-8EE2-27F9A86B050C}" srcOrd="0" destOrd="0" presId="urn:microsoft.com/office/officeart/2008/layout/VerticalCurvedList"/>
    <dgm:cxn modelId="{C93A4E22-5A9A-402E-A365-38957506209A}" type="presParOf" srcId="{141E1244-46EC-4A55-8722-D42A3D27118C}" destId="{50DD0929-FDE4-4EC4-85EC-AA05470D7857}" srcOrd="3" destOrd="0" presId="urn:microsoft.com/office/officeart/2008/layout/VerticalCurvedList"/>
    <dgm:cxn modelId="{D274CD8B-5158-40BE-8948-495B554B7271}" type="presParOf" srcId="{141E1244-46EC-4A55-8722-D42A3D27118C}" destId="{300CEB7C-4787-4FAA-9920-DDF9CEE9D358}" srcOrd="4" destOrd="0" presId="urn:microsoft.com/office/officeart/2008/layout/VerticalCurvedList"/>
    <dgm:cxn modelId="{711CF047-4BC9-4A85-98CA-40F0BA838784}" type="presParOf" srcId="{300CEB7C-4787-4FAA-9920-DDF9CEE9D358}" destId="{620133CB-D913-4979-9FBD-07B732087533}" srcOrd="0" destOrd="0" presId="urn:microsoft.com/office/officeart/2008/layout/VerticalCurvedList"/>
    <dgm:cxn modelId="{2860111D-D6D9-4A23-BE2C-BBC46920C722}" type="presParOf" srcId="{141E1244-46EC-4A55-8722-D42A3D27118C}" destId="{7269024B-7DA4-4392-AA49-49CD68739470}" srcOrd="5" destOrd="0" presId="urn:microsoft.com/office/officeart/2008/layout/VerticalCurvedList"/>
    <dgm:cxn modelId="{23FD4695-0CC6-4571-A5D6-88ACE504855D}" type="presParOf" srcId="{141E1244-46EC-4A55-8722-D42A3D27118C}" destId="{A67971B9-91A3-4C7E-AE9E-35EA36C3AA1E}" srcOrd="6" destOrd="0" presId="urn:microsoft.com/office/officeart/2008/layout/VerticalCurvedList"/>
    <dgm:cxn modelId="{34A86142-6777-4C37-AFFF-21D4D6BB974C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Verifying the lifetime reliability of the elemental base</a:t>
          </a: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With 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exceeded 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design value</a:t>
          </a: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The pilot core became 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a basis for the unique reactor 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core 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14-5/04UM </a:t>
          </a: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269024B-7DA4-4392-AA49-49CD68739470}" type="pres">
      <dgm:prSet presAssocID="{7D384631-A88F-4B8F-8B11-1696AE1E80AF}" presName="text_3" presStyleLbl="node1" presStyleIdx="2" presStyleCnt="3" custScaleY="12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171EC65-C311-49AF-B420-9FA3EDF07B49}" type="presOf" srcId="{9CF9F289-4295-4C1E-9C35-12A332048AB4}" destId="{B963CAFB-A459-48C0-AE3A-FF18FCFFF805}" srcOrd="0" destOrd="0" presId="urn:microsoft.com/office/officeart/2008/layout/VerticalCurvedList"/>
    <dgm:cxn modelId="{1F7A4171-7ED5-478C-9C01-3632B46BE4C0}" type="presOf" srcId="{32E1C51D-6012-451C-B53F-899A7BDD2EE6}" destId="{50DD0929-FDE4-4EC4-85EC-AA05470D7857}" srcOrd="0" destOrd="0" presId="urn:microsoft.com/office/officeart/2008/layout/VerticalCurvedList"/>
    <dgm:cxn modelId="{2FF3F1AA-EF68-4AA4-9B48-5DD57D22F3A9}" type="presOf" srcId="{AA25679F-CF4F-43DF-BD61-7C7EE68C23F6}" destId="{0DFAB70E-3D1D-435A-B9EE-BC02C52C3374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DE43E735-E6A9-4DCB-A079-1933D10C6EEA}" type="presOf" srcId="{E4450420-4CE0-48D2-A5A5-B03F8C8A5326}" destId="{3D0C5466-7748-49F1-939D-15448B07BC06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546830A-55D4-4D00-888F-B774CF7D9EA3}" type="presOf" srcId="{7D384631-A88F-4B8F-8B11-1696AE1E80AF}" destId="{7269024B-7DA4-4392-AA49-49CD68739470}" srcOrd="0" destOrd="0" presId="urn:microsoft.com/office/officeart/2008/layout/VerticalCurvedList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A2470ACF-EE99-4C44-B716-F0C71CD7C2AC}" type="presParOf" srcId="{0DFAB70E-3D1D-435A-B9EE-BC02C52C3374}" destId="{141E1244-46EC-4A55-8722-D42A3D27118C}" srcOrd="0" destOrd="0" presId="urn:microsoft.com/office/officeart/2008/layout/VerticalCurvedList"/>
    <dgm:cxn modelId="{D12E0D5F-0567-4EAB-A7A4-2DE7DFCBCC57}" type="presParOf" srcId="{141E1244-46EC-4A55-8722-D42A3D27118C}" destId="{1D3B2FB6-6394-4B1D-9761-547FD0D8B2C2}" srcOrd="0" destOrd="0" presId="urn:microsoft.com/office/officeart/2008/layout/VerticalCurvedList"/>
    <dgm:cxn modelId="{3D17E819-7935-4190-A823-C96AD445A30C}" type="presParOf" srcId="{1D3B2FB6-6394-4B1D-9761-547FD0D8B2C2}" destId="{A687E695-38CD-4E99-8F16-79396A22F67D}" srcOrd="0" destOrd="0" presId="urn:microsoft.com/office/officeart/2008/layout/VerticalCurvedList"/>
    <dgm:cxn modelId="{860D94FF-4DC7-4210-B47C-669AB17E1C86}" type="presParOf" srcId="{1D3B2FB6-6394-4B1D-9761-547FD0D8B2C2}" destId="{3D0C5466-7748-49F1-939D-15448B07BC06}" srcOrd="1" destOrd="0" presId="urn:microsoft.com/office/officeart/2008/layout/VerticalCurvedList"/>
    <dgm:cxn modelId="{C25150AA-A4E7-4849-AEAC-C4B8337F6238}" type="presParOf" srcId="{1D3B2FB6-6394-4B1D-9761-547FD0D8B2C2}" destId="{D5CD1860-9662-4811-B9E8-E39E4D8C66E4}" srcOrd="2" destOrd="0" presId="urn:microsoft.com/office/officeart/2008/layout/VerticalCurvedList"/>
    <dgm:cxn modelId="{825D557D-3508-40F3-9216-4C571A6C85A7}" type="presParOf" srcId="{1D3B2FB6-6394-4B1D-9761-547FD0D8B2C2}" destId="{4BAEAA0B-3960-4EAD-8C23-FE855467C56B}" srcOrd="3" destOrd="0" presId="urn:microsoft.com/office/officeart/2008/layout/VerticalCurvedList"/>
    <dgm:cxn modelId="{50D1B808-FC9A-4619-800B-46FA0FBBBEC3}" type="presParOf" srcId="{141E1244-46EC-4A55-8722-D42A3D27118C}" destId="{B963CAFB-A459-48C0-AE3A-FF18FCFFF805}" srcOrd="1" destOrd="0" presId="urn:microsoft.com/office/officeart/2008/layout/VerticalCurvedList"/>
    <dgm:cxn modelId="{B5D18D6A-AB7B-415D-AF91-50E7C7883BA9}" type="presParOf" srcId="{141E1244-46EC-4A55-8722-D42A3D27118C}" destId="{1D4A4F13-E76E-45E5-9CA0-0CB28A802DEA}" srcOrd="2" destOrd="0" presId="urn:microsoft.com/office/officeart/2008/layout/VerticalCurvedList"/>
    <dgm:cxn modelId="{AC97A9F5-579F-497E-B977-D1C7EE7B2D35}" type="presParOf" srcId="{1D4A4F13-E76E-45E5-9CA0-0CB28A802DEA}" destId="{C328F773-E6D2-4DF8-8EE2-27F9A86B050C}" srcOrd="0" destOrd="0" presId="urn:microsoft.com/office/officeart/2008/layout/VerticalCurvedList"/>
    <dgm:cxn modelId="{93EC709D-1C32-402F-9259-D9F4F940A336}" type="presParOf" srcId="{141E1244-46EC-4A55-8722-D42A3D27118C}" destId="{50DD0929-FDE4-4EC4-85EC-AA05470D7857}" srcOrd="3" destOrd="0" presId="urn:microsoft.com/office/officeart/2008/layout/VerticalCurvedList"/>
    <dgm:cxn modelId="{EBB1982D-E577-44A4-BED4-70198972BBCF}" type="presParOf" srcId="{141E1244-46EC-4A55-8722-D42A3D27118C}" destId="{300CEB7C-4787-4FAA-9920-DDF9CEE9D358}" srcOrd="4" destOrd="0" presId="urn:microsoft.com/office/officeart/2008/layout/VerticalCurvedList"/>
    <dgm:cxn modelId="{A2D087FB-5F33-44A2-A12A-7A837B21245D}" type="presParOf" srcId="{300CEB7C-4787-4FAA-9920-DDF9CEE9D358}" destId="{620133CB-D913-4979-9FBD-07B732087533}" srcOrd="0" destOrd="0" presId="urn:microsoft.com/office/officeart/2008/layout/VerticalCurvedList"/>
    <dgm:cxn modelId="{2B42D34F-DCFE-4400-B7F7-821B44825417}" type="presParOf" srcId="{141E1244-46EC-4A55-8722-D42A3D27118C}" destId="{7269024B-7DA4-4392-AA49-49CD68739470}" srcOrd="5" destOrd="0" presId="urn:microsoft.com/office/officeart/2008/layout/VerticalCurvedList"/>
    <dgm:cxn modelId="{3209B933-C23F-47A9-B788-0C8BCAF95944}" type="presParOf" srcId="{141E1244-46EC-4A55-8722-D42A3D27118C}" destId="{A67971B9-91A3-4C7E-AE9E-35EA36C3AA1E}" srcOrd="6" destOrd="0" presId="urn:microsoft.com/office/officeart/2008/layout/VerticalCurvedList"/>
    <dgm:cxn modelId="{0D6759B2-3429-4084-8862-0A9F138D903C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Enhancing the lifetime characteristics of the elemental base</a:t>
          </a: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With </a:t>
          </a:r>
          <a:r>
            <a:rPr lang="en-US" sz="2400" b="1" dirty="0" smtClean="0"/>
            <a:t>exceeded design </a:t>
          </a:r>
          <a:r>
            <a:rPr lang="en-US" sz="2400" b="1" dirty="0"/>
            <a:t>value</a:t>
          </a: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Unique fuel rod burnup</a:t>
          </a: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269024B-7DA4-4392-AA49-49CD68739470}" type="pres">
      <dgm:prSet presAssocID="{7D384631-A88F-4B8F-8B11-1696AE1E80AF}" presName="text_3" presStyleLbl="node1" presStyleIdx="2" presStyleCnt="3" custScaleY="12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30B6D9DB-ABA3-42B3-BE5B-341F32028940}" type="presOf" srcId="{32E1C51D-6012-451C-B53F-899A7BDD2EE6}" destId="{50DD0929-FDE4-4EC4-85EC-AA05470D7857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8BB62B45-16F1-4D57-B08D-C65674B066EF}" type="presOf" srcId="{AA25679F-CF4F-43DF-BD61-7C7EE68C23F6}" destId="{0DFAB70E-3D1D-435A-B9EE-BC02C52C3374}" srcOrd="0" destOrd="0" presId="urn:microsoft.com/office/officeart/2008/layout/VerticalCurvedList"/>
    <dgm:cxn modelId="{0E304482-D90F-41D8-883A-4506184A3A9E}" type="presOf" srcId="{9CF9F289-4295-4C1E-9C35-12A332048AB4}" destId="{B963CAFB-A459-48C0-AE3A-FF18FCFFF805}" srcOrd="0" destOrd="0" presId="urn:microsoft.com/office/officeart/2008/layout/VerticalCurvedList"/>
    <dgm:cxn modelId="{91E6B828-2B52-49CE-A4F8-A505AF93867E}" type="presOf" srcId="{E4450420-4CE0-48D2-A5A5-B03F8C8A5326}" destId="{3D0C5466-7748-49F1-939D-15448B07BC06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2288388A-5A3F-477C-BE30-200F7987847C}" type="presOf" srcId="{7D384631-A88F-4B8F-8B11-1696AE1E80AF}" destId="{7269024B-7DA4-4392-AA49-49CD68739470}" srcOrd="0" destOrd="0" presId="urn:microsoft.com/office/officeart/2008/layout/VerticalCurvedList"/>
    <dgm:cxn modelId="{38FAD329-5344-40E1-BEE2-2BD96ACE5908}" type="presParOf" srcId="{0DFAB70E-3D1D-435A-B9EE-BC02C52C3374}" destId="{141E1244-46EC-4A55-8722-D42A3D27118C}" srcOrd="0" destOrd="0" presId="urn:microsoft.com/office/officeart/2008/layout/VerticalCurvedList"/>
    <dgm:cxn modelId="{1957BB1F-ECEB-4F5A-B764-E24B0C87AE19}" type="presParOf" srcId="{141E1244-46EC-4A55-8722-D42A3D27118C}" destId="{1D3B2FB6-6394-4B1D-9761-547FD0D8B2C2}" srcOrd="0" destOrd="0" presId="urn:microsoft.com/office/officeart/2008/layout/VerticalCurvedList"/>
    <dgm:cxn modelId="{6DE6DABC-A5C5-48E2-849D-4903AA12E65F}" type="presParOf" srcId="{1D3B2FB6-6394-4B1D-9761-547FD0D8B2C2}" destId="{A687E695-38CD-4E99-8F16-79396A22F67D}" srcOrd="0" destOrd="0" presId="urn:microsoft.com/office/officeart/2008/layout/VerticalCurvedList"/>
    <dgm:cxn modelId="{36E3D82C-A6E2-419C-BD28-75794D0BE4C2}" type="presParOf" srcId="{1D3B2FB6-6394-4B1D-9761-547FD0D8B2C2}" destId="{3D0C5466-7748-49F1-939D-15448B07BC06}" srcOrd="1" destOrd="0" presId="urn:microsoft.com/office/officeart/2008/layout/VerticalCurvedList"/>
    <dgm:cxn modelId="{FC5DFE80-2AD4-4D35-B277-9FD067382D04}" type="presParOf" srcId="{1D3B2FB6-6394-4B1D-9761-547FD0D8B2C2}" destId="{D5CD1860-9662-4811-B9E8-E39E4D8C66E4}" srcOrd="2" destOrd="0" presId="urn:microsoft.com/office/officeart/2008/layout/VerticalCurvedList"/>
    <dgm:cxn modelId="{2654E63A-0C9E-4D28-A7C7-F802431A2DFA}" type="presParOf" srcId="{1D3B2FB6-6394-4B1D-9761-547FD0D8B2C2}" destId="{4BAEAA0B-3960-4EAD-8C23-FE855467C56B}" srcOrd="3" destOrd="0" presId="urn:microsoft.com/office/officeart/2008/layout/VerticalCurvedList"/>
    <dgm:cxn modelId="{7F5A1445-9827-4E8D-90DF-EFDDECD73E25}" type="presParOf" srcId="{141E1244-46EC-4A55-8722-D42A3D27118C}" destId="{B963CAFB-A459-48C0-AE3A-FF18FCFFF805}" srcOrd="1" destOrd="0" presId="urn:microsoft.com/office/officeart/2008/layout/VerticalCurvedList"/>
    <dgm:cxn modelId="{8D32D042-76D8-4594-BD0C-BEE46136AB60}" type="presParOf" srcId="{141E1244-46EC-4A55-8722-D42A3D27118C}" destId="{1D4A4F13-E76E-45E5-9CA0-0CB28A802DEA}" srcOrd="2" destOrd="0" presId="urn:microsoft.com/office/officeart/2008/layout/VerticalCurvedList"/>
    <dgm:cxn modelId="{ABD0A277-EC38-4A0F-B845-771089AC0455}" type="presParOf" srcId="{1D4A4F13-E76E-45E5-9CA0-0CB28A802DEA}" destId="{C328F773-E6D2-4DF8-8EE2-27F9A86B050C}" srcOrd="0" destOrd="0" presId="urn:microsoft.com/office/officeart/2008/layout/VerticalCurvedList"/>
    <dgm:cxn modelId="{8A0D80CA-CDAA-46E6-8E7C-47C524AAA0DF}" type="presParOf" srcId="{141E1244-46EC-4A55-8722-D42A3D27118C}" destId="{50DD0929-FDE4-4EC4-85EC-AA05470D7857}" srcOrd="3" destOrd="0" presId="urn:microsoft.com/office/officeart/2008/layout/VerticalCurvedList"/>
    <dgm:cxn modelId="{F7D50169-1022-4402-BD5D-9F2D24C1CB67}" type="presParOf" srcId="{141E1244-46EC-4A55-8722-D42A3D27118C}" destId="{300CEB7C-4787-4FAA-9920-DDF9CEE9D358}" srcOrd="4" destOrd="0" presId="urn:microsoft.com/office/officeart/2008/layout/VerticalCurvedList"/>
    <dgm:cxn modelId="{50A9008D-E2F0-413F-B12E-9DB1557875F2}" type="presParOf" srcId="{300CEB7C-4787-4FAA-9920-DDF9CEE9D358}" destId="{620133CB-D913-4979-9FBD-07B732087533}" srcOrd="0" destOrd="0" presId="urn:microsoft.com/office/officeart/2008/layout/VerticalCurvedList"/>
    <dgm:cxn modelId="{02B0AF47-C2C7-496B-AF3F-891B30B3F728}" type="presParOf" srcId="{141E1244-46EC-4A55-8722-D42A3D27118C}" destId="{7269024B-7DA4-4392-AA49-49CD68739470}" srcOrd="5" destOrd="0" presId="urn:microsoft.com/office/officeart/2008/layout/VerticalCurvedList"/>
    <dgm:cxn modelId="{8AA2A121-B8CC-44AD-8133-0D1B613F9E86}" type="presParOf" srcId="{141E1244-46EC-4A55-8722-D42A3D27118C}" destId="{A67971B9-91A3-4C7E-AE9E-35EA36C3AA1E}" srcOrd="6" destOrd="0" presId="urn:microsoft.com/office/officeart/2008/layout/VerticalCurvedList"/>
    <dgm:cxn modelId="{6B121B64-8891-4D7B-8D30-14824E514650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Increasing the design stored energy starting from the second set (by 0.2 TW·h with limitations; and by 0.16 TW·h without limitations)</a:t>
          </a: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Increasing the design stored energy starting from the 4</a:t>
          </a:r>
          <a:r>
            <a:rPr lang="en-US" sz="2400" b="1" baseline="30000" dirty="0"/>
            <a:t>th</a:t>
          </a:r>
          <a:r>
            <a:rPr lang="en-US" sz="2400" b="1" dirty="0"/>
            <a:t>–5</a:t>
          </a:r>
          <a:r>
            <a:rPr lang="en-US" sz="2400" b="1" baseline="30000" dirty="0"/>
            <a:t>th</a:t>
          </a:r>
          <a:r>
            <a:rPr lang="en-US" sz="2400" b="1" dirty="0"/>
            <a:t> set by 0.25 TW·h without limitations</a:t>
          </a: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Increasing the design stored energy starting from the 4</a:t>
          </a:r>
          <a:r>
            <a:rPr lang="en-US" sz="2400" b="1" baseline="30000" dirty="0"/>
            <a:t>th</a:t>
          </a:r>
          <a:r>
            <a:rPr lang="en-US" sz="2400" b="1" dirty="0"/>
            <a:t>–5</a:t>
          </a:r>
          <a:r>
            <a:rPr lang="en-US" sz="2400" b="1" baseline="30000" dirty="0"/>
            <a:t>th</a:t>
          </a:r>
          <a:r>
            <a:rPr lang="en-US" sz="2400" b="1" dirty="0"/>
            <a:t> set by 0.25 TW·h without limitations</a:t>
          </a: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28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269024B-7DA4-4392-AA49-49CD68739470}" type="pres">
      <dgm:prSet presAssocID="{7D384631-A88F-4B8F-8B11-1696AE1E80AF}" presName="text_3" presStyleLbl="node1" presStyleIdx="2" presStyleCnt="3" custScaleY="12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A9895A35-A8F0-4161-AF61-FAEAEA50F7E4}" type="presOf" srcId="{7D384631-A88F-4B8F-8B11-1696AE1E80AF}" destId="{7269024B-7DA4-4392-AA49-49CD68739470}" srcOrd="0" destOrd="0" presId="urn:microsoft.com/office/officeart/2008/layout/VerticalCurvedList"/>
    <dgm:cxn modelId="{24563394-AEA0-4358-A8EA-DF1C6B6A4D39}" type="presOf" srcId="{32E1C51D-6012-451C-B53F-899A7BDD2EE6}" destId="{50DD0929-FDE4-4EC4-85EC-AA05470D7857}" srcOrd="0" destOrd="0" presId="urn:microsoft.com/office/officeart/2008/layout/VerticalCurvedList"/>
    <dgm:cxn modelId="{66B0DEE4-54D7-46E6-BBA6-07D7B17A2CF2}" type="presOf" srcId="{E4450420-4CE0-48D2-A5A5-B03F8C8A5326}" destId="{3D0C5466-7748-49F1-939D-15448B07BC06}" srcOrd="0" destOrd="0" presId="urn:microsoft.com/office/officeart/2008/layout/VerticalCurvedList"/>
    <dgm:cxn modelId="{4B70D78D-721E-4D00-909D-6F92449CCB8B}" type="presOf" srcId="{9CF9F289-4295-4C1E-9C35-12A332048AB4}" destId="{B963CAFB-A459-48C0-AE3A-FF18FCFFF805}" srcOrd="0" destOrd="0" presId="urn:microsoft.com/office/officeart/2008/layout/VerticalCurvedList"/>
    <dgm:cxn modelId="{D9D71938-8CF4-4C57-9108-F6EA22B3D305}" type="presOf" srcId="{AA25679F-CF4F-43DF-BD61-7C7EE68C23F6}" destId="{0DFAB70E-3D1D-435A-B9EE-BC02C52C3374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A4360FFA-F4F2-443D-AAB4-EF7F25FFE311}" type="presParOf" srcId="{0DFAB70E-3D1D-435A-B9EE-BC02C52C3374}" destId="{141E1244-46EC-4A55-8722-D42A3D27118C}" srcOrd="0" destOrd="0" presId="urn:microsoft.com/office/officeart/2008/layout/VerticalCurvedList"/>
    <dgm:cxn modelId="{C7FDB340-3463-420A-AFD1-69DD381E8CC3}" type="presParOf" srcId="{141E1244-46EC-4A55-8722-D42A3D27118C}" destId="{1D3B2FB6-6394-4B1D-9761-547FD0D8B2C2}" srcOrd="0" destOrd="0" presId="urn:microsoft.com/office/officeart/2008/layout/VerticalCurvedList"/>
    <dgm:cxn modelId="{84254D6F-CFAF-4447-9D9A-501AEBBFC2EE}" type="presParOf" srcId="{1D3B2FB6-6394-4B1D-9761-547FD0D8B2C2}" destId="{A687E695-38CD-4E99-8F16-79396A22F67D}" srcOrd="0" destOrd="0" presId="urn:microsoft.com/office/officeart/2008/layout/VerticalCurvedList"/>
    <dgm:cxn modelId="{59746276-CD52-484C-B107-388E12978757}" type="presParOf" srcId="{1D3B2FB6-6394-4B1D-9761-547FD0D8B2C2}" destId="{3D0C5466-7748-49F1-939D-15448B07BC06}" srcOrd="1" destOrd="0" presId="urn:microsoft.com/office/officeart/2008/layout/VerticalCurvedList"/>
    <dgm:cxn modelId="{2CE698BE-8476-4CEC-8BC1-F0794349A68F}" type="presParOf" srcId="{1D3B2FB6-6394-4B1D-9761-547FD0D8B2C2}" destId="{D5CD1860-9662-4811-B9E8-E39E4D8C66E4}" srcOrd="2" destOrd="0" presId="urn:microsoft.com/office/officeart/2008/layout/VerticalCurvedList"/>
    <dgm:cxn modelId="{5409F2A4-47D5-42FC-8203-02C70C93EDA6}" type="presParOf" srcId="{1D3B2FB6-6394-4B1D-9761-547FD0D8B2C2}" destId="{4BAEAA0B-3960-4EAD-8C23-FE855467C56B}" srcOrd="3" destOrd="0" presId="urn:microsoft.com/office/officeart/2008/layout/VerticalCurvedList"/>
    <dgm:cxn modelId="{EFB3918D-29B3-45D7-9196-603A8EAD23BB}" type="presParOf" srcId="{141E1244-46EC-4A55-8722-D42A3D27118C}" destId="{B963CAFB-A459-48C0-AE3A-FF18FCFFF805}" srcOrd="1" destOrd="0" presId="urn:microsoft.com/office/officeart/2008/layout/VerticalCurvedList"/>
    <dgm:cxn modelId="{276EBD7D-5B29-47A7-B5D0-6A32701E33F5}" type="presParOf" srcId="{141E1244-46EC-4A55-8722-D42A3D27118C}" destId="{1D4A4F13-E76E-45E5-9CA0-0CB28A802DEA}" srcOrd="2" destOrd="0" presId="urn:microsoft.com/office/officeart/2008/layout/VerticalCurvedList"/>
    <dgm:cxn modelId="{E2AFADCE-E5BE-44D2-B5BD-B99273969FE8}" type="presParOf" srcId="{1D4A4F13-E76E-45E5-9CA0-0CB28A802DEA}" destId="{C328F773-E6D2-4DF8-8EE2-27F9A86B050C}" srcOrd="0" destOrd="0" presId="urn:microsoft.com/office/officeart/2008/layout/VerticalCurvedList"/>
    <dgm:cxn modelId="{E066CB12-C141-43BF-9BC1-5E9AB9B5C519}" type="presParOf" srcId="{141E1244-46EC-4A55-8722-D42A3D27118C}" destId="{50DD0929-FDE4-4EC4-85EC-AA05470D7857}" srcOrd="3" destOrd="0" presId="urn:microsoft.com/office/officeart/2008/layout/VerticalCurvedList"/>
    <dgm:cxn modelId="{57F1D334-801B-43E5-80FD-B39F8C0BC73D}" type="presParOf" srcId="{141E1244-46EC-4A55-8722-D42A3D27118C}" destId="{300CEB7C-4787-4FAA-9920-DDF9CEE9D358}" srcOrd="4" destOrd="0" presId="urn:microsoft.com/office/officeart/2008/layout/VerticalCurvedList"/>
    <dgm:cxn modelId="{422B0B76-3265-41B5-9421-2895313F872F}" type="presParOf" srcId="{300CEB7C-4787-4FAA-9920-DDF9CEE9D358}" destId="{620133CB-D913-4979-9FBD-07B732087533}" srcOrd="0" destOrd="0" presId="urn:microsoft.com/office/officeart/2008/layout/VerticalCurvedList"/>
    <dgm:cxn modelId="{912F5A81-22FF-40D3-AF38-F01900498114}" type="presParOf" srcId="{141E1244-46EC-4A55-8722-D42A3D27118C}" destId="{7269024B-7DA4-4392-AA49-49CD68739470}" srcOrd="5" destOrd="0" presId="urn:microsoft.com/office/officeart/2008/layout/VerticalCurvedList"/>
    <dgm:cxn modelId="{29FBBA5F-C395-43B2-9035-CBCE918BBF6A}" type="presParOf" srcId="{141E1244-46EC-4A55-8722-D42A3D27118C}" destId="{A67971B9-91A3-4C7E-AE9E-35EA36C3AA1E}" srcOrd="6" destOrd="0" presId="urn:microsoft.com/office/officeart/2008/layout/VerticalCurvedList"/>
    <dgm:cxn modelId="{D1B7CBDC-A284-44C6-BD98-451CDEC7F08D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rgbClr val="000066"/>
              </a:solidFill>
              <a:latin typeface="Arial" charset="0"/>
            </a:rPr>
            <a:t>Rated power </a:t>
          </a: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rgbClr val="000066"/>
              </a:solidFill>
              <a:latin typeface="Arial" charset="0"/>
            </a:rPr>
            <a:t>Assigned </a:t>
          </a:r>
          <a:r>
            <a:rPr lang="en-US" sz="2400" b="1" dirty="0" smtClean="0">
              <a:solidFill>
                <a:srgbClr val="000066"/>
              </a:solidFill>
              <a:latin typeface="Arial" charset="0"/>
            </a:rPr>
            <a:t>stored energy</a:t>
          </a:r>
          <a:endParaRPr lang="en-US" sz="2400" b="1" dirty="0">
            <a:solidFill>
              <a:srgbClr val="000066"/>
            </a:solidFill>
            <a:latin typeface="Arial" charset="0"/>
          </a:endParaRP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rgbClr val="000066"/>
              </a:solidFill>
              <a:latin typeface="Arial" charset="0"/>
            </a:rPr>
            <a:t>Operating time at the service life of 12 years</a:t>
          </a: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9464" custLinFactNeighborX="-547" custLinFactNeighborY="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7165FFAB-8471-4B85-A16C-B361C2F723FB}" type="presOf" srcId="{E4450420-4CE0-48D2-A5A5-B03F8C8A5326}" destId="{3D0C5466-7748-49F1-939D-15448B07BC06}" srcOrd="0" destOrd="0" presId="urn:microsoft.com/office/officeart/2008/layout/VerticalCurvedList"/>
    <dgm:cxn modelId="{079B5ACB-422D-4963-814F-E577238BF0A5}" type="presOf" srcId="{AA25679F-CF4F-43DF-BD61-7C7EE68C23F6}" destId="{0DFAB70E-3D1D-435A-B9EE-BC02C52C3374}" srcOrd="0" destOrd="0" presId="urn:microsoft.com/office/officeart/2008/layout/VerticalCurvedList"/>
    <dgm:cxn modelId="{5353EEB5-4336-4275-B847-FB7EDD09CD46}" type="presOf" srcId="{7D384631-A88F-4B8F-8B11-1696AE1E80AF}" destId="{7269024B-7DA4-4392-AA49-49CD68739470}" srcOrd="0" destOrd="0" presId="urn:microsoft.com/office/officeart/2008/layout/VerticalCurvedList"/>
    <dgm:cxn modelId="{C78C91D7-9E4A-41D7-8093-E24BB1A5078A}" type="presOf" srcId="{32E1C51D-6012-451C-B53F-899A7BDD2EE6}" destId="{50DD0929-FDE4-4EC4-85EC-AA05470D7857}" srcOrd="0" destOrd="0" presId="urn:microsoft.com/office/officeart/2008/layout/VerticalCurvedList"/>
    <dgm:cxn modelId="{7222CB93-BE34-488E-8EA7-D4A5BB9B4B14}" type="presOf" srcId="{9CF9F289-4295-4C1E-9C35-12A332048AB4}" destId="{B963CAFB-A459-48C0-AE3A-FF18FCFFF805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4C8BCABE-7B1B-4767-9538-BE3FC4050E15}" type="presParOf" srcId="{0DFAB70E-3D1D-435A-B9EE-BC02C52C3374}" destId="{141E1244-46EC-4A55-8722-D42A3D27118C}" srcOrd="0" destOrd="0" presId="urn:microsoft.com/office/officeart/2008/layout/VerticalCurvedList"/>
    <dgm:cxn modelId="{968AA5A4-8F76-4F07-B9DF-D99A05FB8D84}" type="presParOf" srcId="{141E1244-46EC-4A55-8722-D42A3D27118C}" destId="{1D3B2FB6-6394-4B1D-9761-547FD0D8B2C2}" srcOrd="0" destOrd="0" presId="urn:microsoft.com/office/officeart/2008/layout/VerticalCurvedList"/>
    <dgm:cxn modelId="{3E7B4E88-E24F-4A14-BB24-8BFBCDBE5800}" type="presParOf" srcId="{1D3B2FB6-6394-4B1D-9761-547FD0D8B2C2}" destId="{A687E695-38CD-4E99-8F16-79396A22F67D}" srcOrd="0" destOrd="0" presId="urn:microsoft.com/office/officeart/2008/layout/VerticalCurvedList"/>
    <dgm:cxn modelId="{F091ACB8-53AB-4B9D-B9BB-DDDD2FB7FF6E}" type="presParOf" srcId="{1D3B2FB6-6394-4B1D-9761-547FD0D8B2C2}" destId="{3D0C5466-7748-49F1-939D-15448B07BC06}" srcOrd="1" destOrd="0" presId="urn:microsoft.com/office/officeart/2008/layout/VerticalCurvedList"/>
    <dgm:cxn modelId="{6F2A5B82-9D9D-419C-B8D8-6E2BE5C0E27E}" type="presParOf" srcId="{1D3B2FB6-6394-4B1D-9761-547FD0D8B2C2}" destId="{D5CD1860-9662-4811-B9E8-E39E4D8C66E4}" srcOrd="2" destOrd="0" presId="urn:microsoft.com/office/officeart/2008/layout/VerticalCurvedList"/>
    <dgm:cxn modelId="{16D42F81-7600-46CE-B274-513795976373}" type="presParOf" srcId="{1D3B2FB6-6394-4B1D-9761-547FD0D8B2C2}" destId="{4BAEAA0B-3960-4EAD-8C23-FE855467C56B}" srcOrd="3" destOrd="0" presId="urn:microsoft.com/office/officeart/2008/layout/VerticalCurvedList"/>
    <dgm:cxn modelId="{07CBCC2D-23B0-40F5-B7F4-98CA842C42F0}" type="presParOf" srcId="{141E1244-46EC-4A55-8722-D42A3D27118C}" destId="{B963CAFB-A459-48C0-AE3A-FF18FCFFF805}" srcOrd="1" destOrd="0" presId="urn:microsoft.com/office/officeart/2008/layout/VerticalCurvedList"/>
    <dgm:cxn modelId="{3D62EBDC-8102-4959-8898-CE928155EC82}" type="presParOf" srcId="{141E1244-46EC-4A55-8722-D42A3D27118C}" destId="{1D4A4F13-E76E-45E5-9CA0-0CB28A802DEA}" srcOrd="2" destOrd="0" presId="urn:microsoft.com/office/officeart/2008/layout/VerticalCurvedList"/>
    <dgm:cxn modelId="{1F2D00CB-47AC-4515-8599-868D80F5729D}" type="presParOf" srcId="{1D4A4F13-E76E-45E5-9CA0-0CB28A802DEA}" destId="{C328F773-E6D2-4DF8-8EE2-27F9A86B050C}" srcOrd="0" destOrd="0" presId="urn:microsoft.com/office/officeart/2008/layout/VerticalCurvedList"/>
    <dgm:cxn modelId="{60694B19-1F9B-4457-9B73-4C6D9C42A6D5}" type="presParOf" srcId="{141E1244-46EC-4A55-8722-D42A3D27118C}" destId="{50DD0929-FDE4-4EC4-85EC-AA05470D7857}" srcOrd="3" destOrd="0" presId="urn:microsoft.com/office/officeart/2008/layout/VerticalCurvedList"/>
    <dgm:cxn modelId="{BF7CDFA5-64EF-4E2A-94C6-975D5F39CA83}" type="presParOf" srcId="{141E1244-46EC-4A55-8722-D42A3D27118C}" destId="{300CEB7C-4787-4FAA-9920-DDF9CEE9D358}" srcOrd="4" destOrd="0" presId="urn:microsoft.com/office/officeart/2008/layout/VerticalCurvedList"/>
    <dgm:cxn modelId="{131D373C-BA94-497F-B417-A422A2D6E915}" type="presParOf" srcId="{300CEB7C-4787-4FAA-9920-DDF9CEE9D358}" destId="{620133CB-D913-4979-9FBD-07B732087533}" srcOrd="0" destOrd="0" presId="urn:microsoft.com/office/officeart/2008/layout/VerticalCurvedList"/>
    <dgm:cxn modelId="{A55CF653-AE11-4402-AB7E-644B34496B59}" type="presParOf" srcId="{141E1244-46EC-4A55-8722-D42A3D27118C}" destId="{7269024B-7DA4-4392-AA49-49CD68739470}" srcOrd="5" destOrd="0" presId="urn:microsoft.com/office/officeart/2008/layout/VerticalCurvedList"/>
    <dgm:cxn modelId="{3A27BFD7-DB20-44FA-B39E-3E030E2199B8}" type="presParOf" srcId="{141E1244-46EC-4A55-8722-D42A3D27118C}" destId="{A67971B9-91A3-4C7E-AE9E-35EA36C3AA1E}" srcOrd="6" destOrd="0" presId="urn:microsoft.com/office/officeart/2008/layout/VerticalCurvedList"/>
    <dgm:cxn modelId="{78F58EB1-54DD-43F4-B189-09B997DD8ED7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rgbClr val="000066"/>
              </a:solidFill>
              <a:latin typeface="Arial" charset="0"/>
            </a:rPr>
            <a:t>Rated power </a:t>
          </a: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rgbClr val="000066"/>
              </a:solidFill>
              <a:latin typeface="Arial" charset="0"/>
            </a:rPr>
            <a:t>Assigned </a:t>
          </a:r>
          <a:r>
            <a:rPr lang="en-US" sz="2400" b="1" dirty="0" smtClean="0">
              <a:solidFill>
                <a:srgbClr val="000066"/>
              </a:solidFill>
              <a:latin typeface="Arial" charset="0"/>
            </a:rPr>
            <a:t>stored energy</a:t>
          </a:r>
          <a:endParaRPr lang="en-US" sz="2400" b="1" dirty="0">
            <a:solidFill>
              <a:srgbClr val="000066"/>
            </a:solidFill>
            <a:latin typeface="Arial" charset="0"/>
          </a:endParaRP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rgbClr val="000066"/>
              </a:solidFill>
              <a:latin typeface="Arial" charset="0"/>
            </a:rPr>
            <a:t>Operating time at the service life of 10 years</a:t>
          </a: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2135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19D9225-43C3-405C-8844-B8E52541D761}" type="presOf" srcId="{7D384631-A88F-4B8F-8B11-1696AE1E80AF}" destId="{7269024B-7DA4-4392-AA49-49CD68739470}" srcOrd="0" destOrd="0" presId="urn:microsoft.com/office/officeart/2008/layout/VerticalCurvedList"/>
    <dgm:cxn modelId="{15C437B8-3853-4C04-BFE5-0E72DA1B5975}" type="presOf" srcId="{E4450420-4CE0-48D2-A5A5-B03F8C8A5326}" destId="{3D0C5466-7748-49F1-939D-15448B07BC06}" srcOrd="0" destOrd="0" presId="urn:microsoft.com/office/officeart/2008/layout/VerticalCurvedList"/>
    <dgm:cxn modelId="{991E69B2-28BA-4D95-A6BF-0E2A6EA9F8CD}" type="presOf" srcId="{9CF9F289-4295-4C1E-9C35-12A332048AB4}" destId="{B963CAFB-A459-48C0-AE3A-FF18FCFFF805}" srcOrd="0" destOrd="0" presId="urn:microsoft.com/office/officeart/2008/layout/VerticalCurvedList"/>
    <dgm:cxn modelId="{7FC5AAFD-302F-4A27-9578-EBB20A3F3995}" type="presOf" srcId="{32E1C51D-6012-451C-B53F-899A7BDD2EE6}" destId="{50DD0929-FDE4-4EC4-85EC-AA05470D7857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9C40079B-6FD5-48F3-A93C-873F55258E3A}" type="presOf" srcId="{AA25679F-CF4F-43DF-BD61-7C7EE68C23F6}" destId="{0DFAB70E-3D1D-435A-B9EE-BC02C52C3374}" srcOrd="0" destOrd="0" presId="urn:microsoft.com/office/officeart/2008/layout/VerticalCurvedList"/>
    <dgm:cxn modelId="{2F67E98D-C739-4813-BD6D-3C0A6936F6C5}" type="presParOf" srcId="{0DFAB70E-3D1D-435A-B9EE-BC02C52C3374}" destId="{141E1244-46EC-4A55-8722-D42A3D27118C}" srcOrd="0" destOrd="0" presId="urn:microsoft.com/office/officeart/2008/layout/VerticalCurvedList"/>
    <dgm:cxn modelId="{7F5CBB09-5318-4152-A58E-871FF83F4CF5}" type="presParOf" srcId="{141E1244-46EC-4A55-8722-D42A3D27118C}" destId="{1D3B2FB6-6394-4B1D-9761-547FD0D8B2C2}" srcOrd="0" destOrd="0" presId="urn:microsoft.com/office/officeart/2008/layout/VerticalCurvedList"/>
    <dgm:cxn modelId="{A0BBC210-D1AF-42FE-91C2-6465F43F7646}" type="presParOf" srcId="{1D3B2FB6-6394-4B1D-9761-547FD0D8B2C2}" destId="{A687E695-38CD-4E99-8F16-79396A22F67D}" srcOrd="0" destOrd="0" presId="urn:microsoft.com/office/officeart/2008/layout/VerticalCurvedList"/>
    <dgm:cxn modelId="{1EA44ED9-F2C0-458E-94B3-37FDE84DE12A}" type="presParOf" srcId="{1D3B2FB6-6394-4B1D-9761-547FD0D8B2C2}" destId="{3D0C5466-7748-49F1-939D-15448B07BC06}" srcOrd="1" destOrd="0" presId="urn:microsoft.com/office/officeart/2008/layout/VerticalCurvedList"/>
    <dgm:cxn modelId="{776794AF-8B05-455B-B042-FD2162FF4CC7}" type="presParOf" srcId="{1D3B2FB6-6394-4B1D-9761-547FD0D8B2C2}" destId="{D5CD1860-9662-4811-B9E8-E39E4D8C66E4}" srcOrd="2" destOrd="0" presId="urn:microsoft.com/office/officeart/2008/layout/VerticalCurvedList"/>
    <dgm:cxn modelId="{B88D792A-BF04-4928-B30D-B805586F8889}" type="presParOf" srcId="{1D3B2FB6-6394-4B1D-9761-547FD0D8B2C2}" destId="{4BAEAA0B-3960-4EAD-8C23-FE855467C56B}" srcOrd="3" destOrd="0" presId="urn:microsoft.com/office/officeart/2008/layout/VerticalCurvedList"/>
    <dgm:cxn modelId="{B0F77916-A955-494F-9909-FD8A786B6CDA}" type="presParOf" srcId="{141E1244-46EC-4A55-8722-D42A3D27118C}" destId="{B963CAFB-A459-48C0-AE3A-FF18FCFFF805}" srcOrd="1" destOrd="0" presId="urn:microsoft.com/office/officeart/2008/layout/VerticalCurvedList"/>
    <dgm:cxn modelId="{707B5981-C92B-44B0-A16F-A16E02094970}" type="presParOf" srcId="{141E1244-46EC-4A55-8722-D42A3D27118C}" destId="{1D4A4F13-E76E-45E5-9CA0-0CB28A802DEA}" srcOrd="2" destOrd="0" presId="urn:microsoft.com/office/officeart/2008/layout/VerticalCurvedList"/>
    <dgm:cxn modelId="{D3488699-B3CB-47F7-89AD-900D6DD44222}" type="presParOf" srcId="{1D4A4F13-E76E-45E5-9CA0-0CB28A802DEA}" destId="{C328F773-E6D2-4DF8-8EE2-27F9A86B050C}" srcOrd="0" destOrd="0" presId="urn:microsoft.com/office/officeart/2008/layout/VerticalCurvedList"/>
    <dgm:cxn modelId="{F2B981EC-FFAD-4841-93B8-B31F685319ED}" type="presParOf" srcId="{141E1244-46EC-4A55-8722-D42A3D27118C}" destId="{50DD0929-FDE4-4EC4-85EC-AA05470D7857}" srcOrd="3" destOrd="0" presId="urn:microsoft.com/office/officeart/2008/layout/VerticalCurvedList"/>
    <dgm:cxn modelId="{05956042-6379-4912-B796-FE988ADD076B}" type="presParOf" srcId="{141E1244-46EC-4A55-8722-D42A3D27118C}" destId="{300CEB7C-4787-4FAA-9920-DDF9CEE9D358}" srcOrd="4" destOrd="0" presId="urn:microsoft.com/office/officeart/2008/layout/VerticalCurvedList"/>
    <dgm:cxn modelId="{0BFD142B-E406-4BA4-A1C8-513A42ACA102}" type="presParOf" srcId="{300CEB7C-4787-4FAA-9920-DDF9CEE9D358}" destId="{620133CB-D913-4979-9FBD-07B732087533}" srcOrd="0" destOrd="0" presId="urn:microsoft.com/office/officeart/2008/layout/VerticalCurvedList"/>
    <dgm:cxn modelId="{D15FDBE2-900F-48E6-8282-DE42694C691A}" type="presParOf" srcId="{141E1244-46EC-4A55-8722-D42A3D27118C}" destId="{7269024B-7DA4-4392-AA49-49CD68739470}" srcOrd="5" destOrd="0" presId="urn:microsoft.com/office/officeart/2008/layout/VerticalCurvedList"/>
    <dgm:cxn modelId="{38012A73-D8E0-463D-B43F-4A6B0FCACA3A}" type="presParOf" srcId="{141E1244-46EC-4A55-8722-D42A3D27118C}" destId="{A67971B9-91A3-4C7E-AE9E-35EA36C3AA1E}" srcOrd="6" destOrd="0" presId="urn:microsoft.com/office/officeart/2008/layout/VerticalCurvedList"/>
    <dgm:cxn modelId="{5C56D24A-DBF9-47D4-AC4E-26FB30E42106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The 14-14 core has been </a:t>
          </a:r>
          <a:r>
            <a:rPr lang="en-US" sz="2400" b="1" dirty="0" smtClean="0"/>
            <a:t>fuelled.</a:t>
          </a:r>
          <a:endParaRPr lang="en-US" sz="2400" b="1" dirty="0"/>
        </a:p>
        <a:p>
          <a:r>
            <a:rPr lang="en-US" sz="2400" b="1" dirty="0"/>
            <a:t>The first criticality </a:t>
          </a:r>
          <a:r>
            <a:rPr lang="en-US" sz="2400" b="1" dirty="0" smtClean="0"/>
            <a:t>has been achieved </a:t>
          </a:r>
          <a:r>
            <a:rPr lang="en-US" sz="2400" b="1" dirty="0"/>
            <a:t>and </a:t>
          </a:r>
          <a:r>
            <a:rPr lang="en-US" sz="2400" b="1" dirty="0" smtClean="0"/>
            <a:t>first power has been </a:t>
          </a:r>
          <a:r>
            <a:rPr lang="en-US" sz="2400" b="1" dirty="0"/>
            <a:t>generated.</a:t>
          </a: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Transportation to Pevek </a:t>
          </a:r>
          <a:r>
            <a:rPr lang="en-US" sz="2400" b="1" dirty="0" smtClean="0"/>
            <a:t>city is underway.</a:t>
          </a:r>
          <a:endParaRPr lang="en-US" sz="2400" b="1" dirty="0"/>
        </a:p>
        <a:p>
          <a:r>
            <a:rPr lang="en-US" sz="2400" b="1" dirty="0"/>
            <a:t>Completion date: </a:t>
          </a:r>
          <a:r>
            <a:rPr lang="en-US" sz="2400" b="1" dirty="0" smtClean="0"/>
            <a:t>August—September </a:t>
          </a:r>
          <a:r>
            <a:rPr lang="en-US" sz="2400" b="1" dirty="0"/>
            <a:t>2019</a:t>
          </a: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Developing a reactor core with increased stored energy (form the baseline 2.1 TW·h</a:t>
          </a:r>
          <a:r>
            <a:rPr lang="en-US" sz="2400" b="1" dirty="0" smtClean="0"/>
            <a:t>) underway  </a:t>
          </a:r>
          <a:endParaRPr lang="en-US" sz="2400" b="1" dirty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18748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X="106772" custScaleY="121212" custLinFactNeighborX="891" custLinFactNeighborY="-3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E06027C8-952E-459A-A58A-59B3C02F4C16}" type="presOf" srcId="{AA25679F-CF4F-43DF-BD61-7C7EE68C23F6}" destId="{0DFAB70E-3D1D-435A-B9EE-BC02C52C3374}" srcOrd="0" destOrd="0" presId="urn:microsoft.com/office/officeart/2008/layout/VerticalCurvedList"/>
    <dgm:cxn modelId="{C5E30F0F-07F7-48DA-971A-9B389EE77101}" type="presOf" srcId="{E4450420-4CE0-48D2-A5A5-B03F8C8A5326}" destId="{3D0C5466-7748-49F1-939D-15448B07BC06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6029938B-D6CF-4264-AB69-1AAEB45342EC}" type="presOf" srcId="{32E1C51D-6012-451C-B53F-899A7BDD2EE6}" destId="{50DD0929-FDE4-4EC4-85EC-AA05470D7857}" srcOrd="0" destOrd="0" presId="urn:microsoft.com/office/officeart/2008/layout/VerticalCurvedList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F64D78C6-4FC4-493F-AA62-EC37AEA496D7}" type="presOf" srcId="{9CF9F289-4295-4C1E-9C35-12A332048AB4}" destId="{B963CAFB-A459-48C0-AE3A-FF18FCFFF805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B22DCAE2-5811-4CB2-A23C-D98173A52A38}" type="presOf" srcId="{7D384631-A88F-4B8F-8B11-1696AE1E80AF}" destId="{7269024B-7DA4-4392-AA49-49CD68739470}" srcOrd="0" destOrd="0" presId="urn:microsoft.com/office/officeart/2008/layout/VerticalCurvedList"/>
    <dgm:cxn modelId="{65D513AD-17AB-4F09-A585-110C9E8C7E87}" type="presParOf" srcId="{0DFAB70E-3D1D-435A-B9EE-BC02C52C3374}" destId="{141E1244-46EC-4A55-8722-D42A3D27118C}" srcOrd="0" destOrd="0" presId="urn:microsoft.com/office/officeart/2008/layout/VerticalCurvedList"/>
    <dgm:cxn modelId="{DB4AA8FC-E521-4121-9683-2308275B14A4}" type="presParOf" srcId="{141E1244-46EC-4A55-8722-D42A3D27118C}" destId="{1D3B2FB6-6394-4B1D-9761-547FD0D8B2C2}" srcOrd="0" destOrd="0" presId="urn:microsoft.com/office/officeart/2008/layout/VerticalCurvedList"/>
    <dgm:cxn modelId="{39C5B8E2-2DC1-482E-A5B8-FAAA65645479}" type="presParOf" srcId="{1D3B2FB6-6394-4B1D-9761-547FD0D8B2C2}" destId="{A687E695-38CD-4E99-8F16-79396A22F67D}" srcOrd="0" destOrd="0" presId="urn:microsoft.com/office/officeart/2008/layout/VerticalCurvedList"/>
    <dgm:cxn modelId="{F2FA8000-80BB-4204-9DF0-622AF41462FB}" type="presParOf" srcId="{1D3B2FB6-6394-4B1D-9761-547FD0D8B2C2}" destId="{3D0C5466-7748-49F1-939D-15448B07BC06}" srcOrd="1" destOrd="0" presId="urn:microsoft.com/office/officeart/2008/layout/VerticalCurvedList"/>
    <dgm:cxn modelId="{EFB90D89-B8DB-4E54-ACC5-55BAE639D653}" type="presParOf" srcId="{1D3B2FB6-6394-4B1D-9761-547FD0D8B2C2}" destId="{D5CD1860-9662-4811-B9E8-E39E4D8C66E4}" srcOrd="2" destOrd="0" presId="urn:microsoft.com/office/officeart/2008/layout/VerticalCurvedList"/>
    <dgm:cxn modelId="{039411E7-F23D-4FD4-8D8B-549BE4FD7778}" type="presParOf" srcId="{1D3B2FB6-6394-4B1D-9761-547FD0D8B2C2}" destId="{4BAEAA0B-3960-4EAD-8C23-FE855467C56B}" srcOrd="3" destOrd="0" presId="urn:microsoft.com/office/officeart/2008/layout/VerticalCurvedList"/>
    <dgm:cxn modelId="{A1630337-EE60-4527-8ED4-B143611EAD84}" type="presParOf" srcId="{141E1244-46EC-4A55-8722-D42A3D27118C}" destId="{B963CAFB-A459-48C0-AE3A-FF18FCFFF805}" srcOrd="1" destOrd="0" presId="urn:microsoft.com/office/officeart/2008/layout/VerticalCurvedList"/>
    <dgm:cxn modelId="{86055641-7D11-4043-9FB6-D6223474DD10}" type="presParOf" srcId="{141E1244-46EC-4A55-8722-D42A3D27118C}" destId="{1D4A4F13-E76E-45E5-9CA0-0CB28A802DEA}" srcOrd="2" destOrd="0" presId="urn:microsoft.com/office/officeart/2008/layout/VerticalCurvedList"/>
    <dgm:cxn modelId="{924236FB-BD22-4E21-B8C1-E0F43C8761C9}" type="presParOf" srcId="{1D4A4F13-E76E-45E5-9CA0-0CB28A802DEA}" destId="{C328F773-E6D2-4DF8-8EE2-27F9A86B050C}" srcOrd="0" destOrd="0" presId="urn:microsoft.com/office/officeart/2008/layout/VerticalCurvedList"/>
    <dgm:cxn modelId="{9FAA4CF6-9074-41D0-A5A7-EC5DAF49C946}" type="presParOf" srcId="{141E1244-46EC-4A55-8722-D42A3D27118C}" destId="{50DD0929-FDE4-4EC4-85EC-AA05470D7857}" srcOrd="3" destOrd="0" presId="urn:microsoft.com/office/officeart/2008/layout/VerticalCurvedList"/>
    <dgm:cxn modelId="{62399459-164F-498A-BE0A-D6FF6C114C72}" type="presParOf" srcId="{141E1244-46EC-4A55-8722-D42A3D27118C}" destId="{300CEB7C-4787-4FAA-9920-DDF9CEE9D358}" srcOrd="4" destOrd="0" presId="urn:microsoft.com/office/officeart/2008/layout/VerticalCurvedList"/>
    <dgm:cxn modelId="{67277185-C015-4DF0-B7A8-C7AF25520CEC}" type="presParOf" srcId="{300CEB7C-4787-4FAA-9920-DDF9CEE9D358}" destId="{620133CB-D913-4979-9FBD-07B732087533}" srcOrd="0" destOrd="0" presId="urn:microsoft.com/office/officeart/2008/layout/VerticalCurvedList"/>
    <dgm:cxn modelId="{8DFEEBC3-6EF2-4C6B-AD58-BFA2ACB8A100}" type="presParOf" srcId="{141E1244-46EC-4A55-8722-D42A3D27118C}" destId="{7269024B-7DA4-4392-AA49-49CD68739470}" srcOrd="5" destOrd="0" presId="urn:microsoft.com/office/officeart/2008/layout/VerticalCurvedList"/>
    <dgm:cxn modelId="{BA11D746-6152-48F2-81C7-55A613E464B2}" type="presParOf" srcId="{141E1244-46EC-4A55-8722-D42A3D27118C}" destId="{A67971B9-91A3-4C7E-AE9E-35EA36C3AA1E}" srcOrd="6" destOrd="0" presId="urn:microsoft.com/office/officeart/2008/layout/VerticalCurvedList"/>
    <dgm:cxn modelId="{08C1F262-D73D-473E-AF0C-73F5B35706E5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rgbClr val="000066"/>
              </a:solidFill>
              <a:latin typeface="Arial" charset="0"/>
            </a:rPr>
            <a:t>Rated power </a:t>
          </a:r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>
              <a:solidFill>
                <a:srgbClr val="000066"/>
              </a:solidFill>
              <a:latin typeface="Arial" charset="0"/>
            </a:rPr>
            <a:t>Assigned </a:t>
          </a:r>
          <a:r>
            <a:rPr lang="en-US" sz="2400" b="1" dirty="0" smtClean="0">
              <a:solidFill>
                <a:srgbClr val="000066"/>
              </a:solidFill>
              <a:latin typeface="Arial" charset="0"/>
            </a:rPr>
            <a:t>stored energy</a:t>
          </a:r>
          <a:endParaRPr lang="en-US" sz="2400" b="1" dirty="0">
            <a:solidFill>
              <a:srgbClr val="000066"/>
            </a:solidFill>
            <a:latin typeface="Arial" charset="0"/>
          </a:endParaRPr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66"/>
              </a:solidFill>
              <a:latin typeface="Arial" charset="0"/>
            </a:rPr>
            <a:t>Assigned cycle </a:t>
          </a:r>
          <a:r>
            <a:rPr lang="en-US" sz="2400" b="1" dirty="0">
              <a:solidFill>
                <a:srgbClr val="000066"/>
              </a:solidFill>
              <a:latin typeface="Arial" charset="0"/>
            </a:rPr>
            <a:t>of </a:t>
          </a:r>
          <a:r>
            <a:rPr lang="en-US" sz="2400" b="1" dirty="0" smtClean="0">
              <a:solidFill>
                <a:srgbClr val="000066"/>
              </a:solidFill>
              <a:latin typeface="Arial" charset="0"/>
            </a:rPr>
            <a:t>operation </a:t>
          </a:r>
        </a:p>
        <a:p>
          <a:r>
            <a:rPr lang="en-US" sz="2400" b="1" dirty="0" smtClean="0">
              <a:solidFill>
                <a:srgbClr val="000066"/>
              </a:solidFill>
              <a:latin typeface="Arial" charset="0"/>
            </a:rPr>
            <a:t>Refueling interval: 6–7</a:t>
          </a:r>
          <a:r>
            <a:rPr lang="en-US" sz="2400" b="1" dirty="0">
              <a:solidFill>
                <a:srgbClr val="000066"/>
              </a:solidFill>
              <a:latin typeface="Arial" charset="0"/>
            </a:rPr>
            <a:t> years</a:t>
          </a:r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26793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E597D471-3B07-49F0-960C-1E793BC6B7E3}" type="presOf" srcId="{32E1C51D-6012-451C-B53F-899A7BDD2EE6}" destId="{50DD0929-FDE4-4EC4-85EC-AA05470D7857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497DD797-657F-4F04-A0C2-A8A828C7309A}" type="presOf" srcId="{AA25679F-CF4F-43DF-BD61-7C7EE68C23F6}" destId="{0DFAB70E-3D1D-435A-B9EE-BC02C52C3374}" srcOrd="0" destOrd="0" presId="urn:microsoft.com/office/officeart/2008/layout/VerticalCurvedList"/>
    <dgm:cxn modelId="{EB5CDAAA-D970-43D3-8C56-18D570C9B152}" type="presOf" srcId="{7D384631-A88F-4B8F-8B11-1696AE1E80AF}" destId="{7269024B-7DA4-4392-AA49-49CD68739470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43C2EB0-65CB-4648-8DD7-E5534BEDA8DD}" type="presOf" srcId="{E4450420-4CE0-48D2-A5A5-B03F8C8A5326}" destId="{3D0C5466-7748-49F1-939D-15448B07BC06}" srcOrd="0" destOrd="0" presId="urn:microsoft.com/office/officeart/2008/layout/VerticalCurvedList"/>
    <dgm:cxn modelId="{789EF72D-D2B1-4911-8059-13E3042A1F9C}" type="presOf" srcId="{9CF9F289-4295-4C1E-9C35-12A332048AB4}" destId="{B963CAFB-A459-48C0-AE3A-FF18FCFFF805}" srcOrd="0" destOrd="0" presId="urn:microsoft.com/office/officeart/2008/layout/VerticalCurvedList"/>
    <dgm:cxn modelId="{EC082136-5709-4D68-A4FE-0A71ADF6DE80}" type="presParOf" srcId="{0DFAB70E-3D1D-435A-B9EE-BC02C52C3374}" destId="{141E1244-46EC-4A55-8722-D42A3D27118C}" srcOrd="0" destOrd="0" presId="urn:microsoft.com/office/officeart/2008/layout/VerticalCurvedList"/>
    <dgm:cxn modelId="{ED704C25-47B3-449E-A08D-428F3DC66A80}" type="presParOf" srcId="{141E1244-46EC-4A55-8722-D42A3D27118C}" destId="{1D3B2FB6-6394-4B1D-9761-547FD0D8B2C2}" srcOrd="0" destOrd="0" presId="urn:microsoft.com/office/officeart/2008/layout/VerticalCurvedList"/>
    <dgm:cxn modelId="{B09B34B8-506D-49C2-BC25-0A169BF11EAE}" type="presParOf" srcId="{1D3B2FB6-6394-4B1D-9761-547FD0D8B2C2}" destId="{A687E695-38CD-4E99-8F16-79396A22F67D}" srcOrd="0" destOrd="0" presId="urn:microsoft.com/office/officeart/2008/layout/VerticalCurvedList"/>
    <dgm:cxn modelId="{7E4C4971-7A4F-4418-B656-83DEAE6464E0}" type="presParOf" srcId="{1D3B2FB6-6394-4B1D-9761-547FD0D8B2C2}" destId="{3D0C5466-7748-49F1-939D-15448B07BC06}" srcOrd="1" destOrd="0" presId="urn:microsoft.com/office/officeart/2008/layout/VerticalCurvedList"/>
    <dgm:cxn modelId="{291D4B76-35EC-433F-9D1B-8A6806A77D5A}" type="presParOf" srcId="{1D3B2FB6-6394-4B1D-9761-547FD0D8B2C2}" destId="{D5CD1860-9662-4811-B9E8-E39E4D8C66E4}" srcOrd="2" destOrd="0" presId="urn:microsoft.com/office/officeart/2008/layout/VerticalCurvedList"/>
    <dgm:cxn modelId="{8AD07D0B-E82E-48DB-AD2E-7CAAAA48B9AD}" type="presParOf" srcId="{1D3B2FB6-6394-4B1D-9761-547FD0D8B2C2}" destId="{4BAEAA0B-3960-4EAD-8C23-FE855467C56B}" srcOrd="3" destOrd="0" presId="urn:microsoft.com/office/officeart/2008/layout/VerticalCurvedList"/>
    <dgm:cxn modelId="{7B846A36-F177-4978-B2E5-D97B394BEAC9}" type="presParOf" srcId="{141E1244-46EC-4A55-8722-D42A3D27118C}" destId="{B963CAFB-A459-48C0-AE3A-FF18FCFFF805}" srcOrd="1" destOrd="0" presId="urn:microsoft.com/office/officeart/2008/layout/VerticalCurvedList"/>
    <dgm:cxn modelId="{96C74526-CBA9-4BA2-859B-37EAFC1958A3}" type="presParOf" srcId="{141E1244-46EC-4A55-8722-D42A3D27118C}" destId="{1D4A4F13-E76E-45E5-9CA0-0CB28A802DEA}" srcOrd="2" destOrd="0" presId="urn:microsoft.com/office/officeart/2008/layout/VerticalCurvedList"/>
    <dgm:cxn modelId="{7F0C0E3B-5751-4E51-A92D-0415ADBA3FDD}" type="presParOf" srcId="{1D4A4F13-E76E-45E5-9CA0-0CB28A802DEA}" destId="{C328F773-E6D2-4DF8-8EE2-27F9A86B050C}" srcOrd="0" destOrd="0" presId="urn:microsoft.com/office/officeart/2008/layout/VerticalCurvedList"/>
    <dgm:cxn modelId="{97FF9EDE-D5E2-4B92-AEC0-141FBB83AC2C}" type="presParOf" srcId="{141E1244-46EC-4A55-8722-D42A3D27118C}" destId="{50DD0929-FDE4-4EC4-85EC-AA05470D7857}" srcOrd="3" destOrd="0" presId="urn:microsoft.com/office/officeart/2008/layout/VerticalCurvedList"/>
    <dgm:cxn modelId="{54F7E404-D031-442B-989B-22B59138045E}" type="presParOf" srcId="{141E1244-46EC-4A55-8722-D42A3D27118C}" destId="{300CEB7C-4787-4FAA-9920-DDF9CEE9D358}" srcOrd="4" destOrd="0" presId="urn:microsoft.com/office/officeart/2008/layout/VerticalCurvedList"/>
    <dgm:cxn modelId="{2AEE26C3-6ED5-4E54-BAC1-18AE1F16680F}" type="presParOf" srcId="{300CEB7C-4787-4FAA-9920-DDF9CEE9D358}" destId="{620133CB-D913-4979-9FBD-07B732087533}" srcOrd="0" destOrd="0" presId="urn:microsoft.com/office/officeart/2008/layout/VerticalCurvedList"/>
    <dgm:cxn modelId="{EF464515-B419-4CA3-9F44-CBA7A49E5D04}" type="presParOf" srcId="{141E1244-46EC-4A55-8722-D42A3D27118C}" destId="{7269024B-7DA4-4392-AA49-49CD68739470}" srcOrd="5" destOrd="0" presId="urn:microsoft.com/office/officeart/2008/layout/VerticalCurvedList"/>
    <dgm:cxn modelId="{8B4D3A95-5C26-4EDC-A636-D4F2F76C3944}" type="presParOf" srcId="{141E1244-46EC-4A55-8722-D42A3D27118C}" destId="{A67971B9-91A3-4C7E-AE9E-35EA36C3AA1E}" srcOrd="6" destOrd="0" presId="urn:microsoft.com/office/officeart/2008/layout/VerticalCurvedList"/>
    <dgm:cxn modelId="{107132C2-12A2-4D83-B1E7-2A0BB1A78BD9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25679F-CF4F-43DF-BD61-7C7EE68C23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F9F289-4295-4C1E-9C35-12A332048AB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Conduct studies on fuel rods from PTVS-31M loop fuel assembly </a:t>
          </a:r>
          <a:r>
            <a:rPr lang="en-US" sz="2400" b="1" dirty="0" smtClean="0"/>
            <a:t>(not </a:t>
          </a:r>
          <a:r>
            <a:rPr lang="en-US" sz="2400" b="1" dirty="0"/>
            <a:t>covered by </a:t>
          </a:r>
          <a:r>
            <a:rPr lang="en-US" sz="2400" b="1" dirty="0" smtClean="0"/>
            <a:t>studies</a:t>
          </a:r>
          <a:r>
            <a:rPr lang="en-US" sz="2400" b="1" dirty="0"/>
            <a:t>) </a:t>
          </a:r>
          <a:r>
            <a:rPr lang="en-US" sz="2400" b="1" dirty="0" smtClean="0"/>
            <a:t>under accident conditions.</a:t>
          </a:r>
          <a:endParaRPr lang="en-US" sz="2400" b="1" dirty="0"/>
        </a:p>
      </dgm:t>
    </dgm:pt>
    <dgm:pt modelId="{1D279B58-C289-439B-B796-FEE8AAA7BA61}" type="parTrans" cxnId="{BBB3E559-8EE6-4A28-9582-73EF77FFE276}">
      <dgm:prSet/>
      <dgm:spPr/>
      <dgm:t>
        <a:bodyPr/>
        <a:lstStyle/>
        <a:p>
          <a:endParaRPr lang="ru-RU"/>
        </a:p>
      </dgm:t>
    </dgm:pt>
    <dgm:pt modelId="{E4450420-4CE0-48D2-A5A5-B03F8C8A5326}" type="sibTrans" cxnId="{BBB3E559-8EE6-4A28-9582-73EF77FFE27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32E1C51D-6012-451C-B53F-899A7BDD2EE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In the MIR reactor, irradiation testing of the new loop fuel assembly with fuel rods of various </a:t>
          </a:r>
          <a:r>
            <a:rPr lang="en-US" sz="2400" b="1" dirty="0" smtClean="0"/>
            <a:t>designs.</a:t>
          </a:r>
          <a:endParaRPr lang="en-US" sz="2400" b="1" dirty="0"/>
        </a:p>
      </dgm:t>
    </dgm:pt>
    <dgm:pt modelId="{DCD23011-991A-4C7B-AE51-4C68523792FE}" type="parTrans" cxnId="{C277C9B6-D00A-478D-8C4F-782E2D8B9B50}">
      <dgm:prSet/>
      <dgm:spPr/>
      <dgm:t>
        <a:bodyPr/>
        <a:lstStyle/>
        <a:p>
          <a:endParaRPr lang="ru-RU"/>
        </a:p>
      </dgm:t>
    </dgm:pt>
    <dgm:pt modelId="{15A83556-F017-41FF-8345-6A8BD2638245}" type="sibTrans" cxnId="{C277C9B6-D00A-478D-8C4F-782E2D8B9B50}">
      <dgm:prSet/>
      <dgm:spPr/>
      <dgm:t>
        <a:bodyPr/>
        <a:lstStyle/>
        <a:p>
          <a:endParaRPr lang="ru-RU"/>
        </a:p>
      </dgm:t>
    </dgm:pt>
    <dgm:pt modelId="{7D384631-A88F-4B8F-8B11-1696AE1E80A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b="1" dirty="0"/>
            <a:t>In the MIR reactor, irradiation testing of short fuel rods of various designs in the GIRLYANDA (garland) irradiation </a:t>
          </a:r>
          <a:r>
            <a:rPr lang="en-US" sz="2400" b="1" dirty="0" smtClean="0"/>
            <a:t>device.</a:t>
          </a:r>
          <a:endParaRPr lang="en-US" sz="2400" b="1" dirty="0"/>
        </a:p>
      </dgm:t>
    </dgm:pt>
    <dgm:pt modelId="{1C5E1E4C-08AC-4D08-9C98-D0E02579DD19}" type="parTrans" cxnId="{070A0B60-209F-4FDC-AD57-38FE315B267C}">
      <dgm:prSet/>
      <dgm:spPr/>
      <dgm:t>
        <a:bodyPr/>
        <a:lstStyle/>
        <a:p>
          <a:endParaRPr lang="ru-RU"/>
        </a:p>
      </dgm:t>
    </dgm:pt>
    <dgm:pt modelId="{FA71C5BE-7706-44BD-99B7-44BBD3783DB9}" type="sibTrans" cxnId="{070A0B60-209F-4FDC-AD57-38FE315B267C}">
      <dgm:prSet/>
      <dgm:spPr/>
      <dgm:t>
        <a:bodyPr/>
        <a:lstStyle/>
        <a:p>
          <a:endParaRPr lang="ru-RU"/>
        </a:p>
      </dgm:t>
    </dgm:pt>
    <dgm:pt modelId="{0DFAB70E-3D1D-435A-B9EE-BC02C52C3374}" type="pres">
      <dgm:prSet presAssocID="{AA25679F-CF4F-43DF-BD61-7C7EE68C2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1E1244-46EC-4A55-8722-D42A3D27118C}" type="pres">
      <dgm:prSet presAssocID="{AA25679F-CF4F-43DF-BD61-7C7EE68C23F6}" presName="Name1" presStyleCnt="0"/>
      <dgm:spPr/>
    </dgm:pt>
    <dgm:pt modelId="{1D3B2FB6-6394-4B1D-9761-547FD0D8B2C2}" type="pres">
      <dgm:prSet presAssocID="{AA25679F-CF4F-43DF-BD61-7C7EE68C23F6}" presName="cycle" presStyleCnt="0"/>
      <dgm:spPr/>
    </dgm:pt>
    <dgm:pt modelId="{A687E695-38CD-4E99-8F16-79396A22F67D}" type="pres">
      <dgm:prSet presAssocID="{AA25679F-CF4F-43DF-BD61-7C7EE68C23F6}" presName="srcNode" presStyleLbl="node1" presStyleIdx="0" presStyleCnt="3"/>
      <dgm:spPr/>
    </dgm:pt>
    <dgm:pt modelId="{3D0C5466-7748-49F1-939D-15448B07BC06}" type="pres">
      <dgm:prSet presAssocID="{AA25679F-CF4F-43DF-BD61-7C7EE68C2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5CD1860-9662-4811-B9E8-E39E4D8C66E4}" type="pres">
      <dgm:prSet presAssocID="{AA25679F-CF4F-43DF-BD61-7C7EE68C23F6}" presName="extraNode" presStyleLbl="node1" presStyleIdx="0" presStyleCnt="3"/>
      <dgm:spPr/>
    </dgm:pt>
    <dgm:pt modelId="{4BAEAA0B-3960-4EAD-8C23-FE855467C56B}" type="pres">
      <dgm:prSet presAssocID="{AA25679F-CF4F-43DF-BD61-7C7EE68C23F6}" presName="dstNode" presStyleLbl="node1" presStyleIdx="0" presStyleCnt="3"/>
      <dgm:spPr/>
    </dgm:pt>
    <dgm:pt modelId="{B963CAFB-A459-48C0-AE3A-FF18FCFFF805}" type="pres">
      <dgm:prSet presAssocID="{9CF9F289-4295-4C1E-9C35-12A332048AB4}" presName="text_1" presStyleLbl="node1" presStyleIdx="0" presStyleCnt="3" custScaleY="126793" custLinFactNeighborX="-547" custLinFactNeighborY="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4F13-E76E-45E5-9CA0-0CB28A802DEA}" type="pres">
      <dgm:prSet presAssocID="{9CF9F289-4295-4C1E-9C35-12A332048AB4}" presName="accent_1" presStyleCnt="0"/>
      <dgm:spPr/>
    </dgm:pt>
    <dgm:pt modelId="{C328F773-E6D2-4DF8-8EE2-27F9A86B050C}" type="pres">
      <dgm:prSet presAssocID="{9CF9F289-4295-4C1E-9C35-12A332048AB4}" presName="accentRepeatNode" presStyleLbl="solidFgAcc1" presStyleIdx="0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DD0929-FDE4-4EC4-85EC-AA05470D7857}" type="pres">
      <dgm:prSet presAssocID="{32E1C51D-6012-451C-B53F-899A7BDD2EE6}" presName="text_2" presStyleLbl="node1" presStyleIdx="1" presStyleCnt="3" custScaleY="1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CEB7C-4787-4FAA-9920-DDF9CEE9D358}" type="pres">
      <dgm:prSet presAssocID="{32E1C51D-6012-451C-B53F-899A7BDD2EE6}" presName="accent_2" presStyleCnt="0"/>
      <dgm:spPr/>
    </dgm:pt>
    <dgm:pt modelId="{620133CB-D913-4979-9FBD-07B732087533}" type="pres">
      <dgm:prSet presAssocID="{32E1C51D-6012-451C-B53F-899A7BDD2EE6}" presName="accentRepeatNode" presStyleLbl="solidFgAcc1" presStyleIdx="1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269024B-7DA4-4392-AA49-49CD68739470}" type="pres">
      <dgm:prSet presAssocID="{7D384631-A88F-4B8F-8B11-1696AE1E80AF}" presName="text_3" presStyleLbl="node1" presStyleIdx="2" presStyleCnt="3" custScaleY="124243" custLinFactNeighborY="-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71B9-91A3-4C7E-AE9E-35EA36C3AA1E}" type="pres">
      <dgm:prSet presAssocID="{7D384631-A88F-4B8F-8B11-1696AE1E80AF}" presName="accent_3" presStyleCnt="0"/>
      <dgm:spPr/>
    </dgm:pt>
    <dgm:pt modelId="{C161C9DD-F495-44C4-91B6-1E8C4C7BD2F4}" type="pres">
      <dgm:prSet presAssocID="{7D384631-A88F-4B8F-8B11-1696AE1E80AF}" presName="accentRepeatNode" presStyleLbl="solidFgAcc1" presStyleIdx="2" presStyleCnt="3"/>
      <dgm:spPr>
        <a:solidFill>
          <a:srgbClr val="69C6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BEA7A26-6FA9-4F3A-9B34-D7B99E62A653}" type="presOf" srcId="{9CF9F289-4295-4C1E-9C35-12A332048AB4}" destId="{B963CAFB-A459-48C0-AE3A-FF18FCFFF805}" srcOrd="0" destOrd="0" presId="urn:microsoft.com/office/officeart/2008/layout/VerticalCurvedList"/>
    <dgm:cxn modelId="{BA9E9704-506B-4D1E-93FC-56F6DD6C953D}" type="presOf" srcId="{AA25679F-CF4F-43DF-BD61-7C7EE68C23F6}" destId="{0DFAB70E-3D1D-435A-B9EE-BC02C52C3374}" srcOrd="0" destOrd="0" presId="urn:microsoft.com/office/officeart/2008/layout/VerticalCurvedList"/>
    <dgm:cxn modelId="{BBB3E559-8EE6-4A28-9582-73EF77FFE276}" srcId="{AA25679F-CF4F-43DF-BD61-7C7EE68C23F6}" destId="{9CF9F289-4295-4C1E-9C35-12A332048AB4}" srcOrd="0" destOrd="0" parTransId="{1D279B58-C289-439B-B796-FEE8AAA7BA61}" sibTransId="{E4450420-4CE0-48D2-A5A5-B03F8C8A5326}"/>
    <dgm:cxn modelId="{070A0B60-209F-4FDC-AD57-38FE315B267C}" srcId="{AA25679F-CF4F-43DF-BD61-7C7EE68C23F6}" destId="{7D384631-A88F-4B8F-8B11-1696AE1E80AF}" srcOrd="2" destOrd="0" parTransId="{1C5E1E4C-08AC-4D08-9C98-D0E02579DD19}" sibTransId="{FA71C5BE-7706-44BD-99B7-44BBD3783DB9}"/>
    <dgm:cxn modelId="{D3D7D956-DF0F-43ED-B7F1-A3AE4C06BBB6}" type="presOf" srcId="{E4450420-4CE0-48D2-A5A5-B03F8C8A5326}" destId="{3D0C5466-7748-49F1-939D-15448B07BC06}" srcOrd="0" destOrd="0" presId="urn:microsoft.com/office/officeart/2008/layout/VerticalCurvedList"/>
    <dgm:cxn modelId="{290382E0-4E45-4739-9BAE-29090B87E5C3}" type="presOf" srcId="{32E1C51D-6012-451C-B53F-899A7BDD2EE6}" destId="{50DD0929-FDE4-4EC4-85EC-AA05470D7857}" srcOrd="0" destOrd="0" presId="urn:microsoft.com/office/officeart/2008/layout/VerticalCurvedList"/>
    <dgm:cxn modelId="{0E4F3F00-F3AC-4BC9-A942-B4F1D8F9D1C6}" type="presOf" srcId="{7D384631-A88F-4B8F-8B11-1696AE1E80AF}" destId="{7269024B-7DA4-4392-AA49-49CD68739470}" srcOrd="0" destOrd="0" presId="urn:microsoft.com/office/officeart/2008/layout/VerticalCurvedList"/>
    <dgm:cxn modelId="{C277C9B6-D00A-478D-8C4F-782E2D8B9B50}" srcId="{AA25679F-CF4F-43DF-BD61-7C7EE68C23F6}" destId="{32E1C51D-6012-451C-B53F-899A7BDD2EE6}" srcOrd="1" destOrd="0" parTransId="{DCD23011-991A-4C7B-AE51-4C68523792FE}" sibTransId="{15A83556-F017-41FF-8345-6A8BD2638245}"/>
    <dgm:cxn modelId="{5D7F9645-57ED-42AE-8109-849436D96AD6}" type="presParOf" srcId="{0DFAB70E-3D1D-435A-B9EE-BC02C52C3374}" destId="{141E1244-46EC-4A55-8722-D42A3D27118C}" srcOrd="0" destOrd="0" presId="urn:microsoft.com/office/officeart/2008/layout/VerticalCurvedList"/>
    <dgm:cxn modelId="{B0F2C105-B475-46CB-9703-B7C295B351C6}" type="presParOf" srcId="{141E1244-46EC-4A55-8722-D42A3D27118C}" destId="{1D3B2FB6-6394-4B1D-9761-547FD0D8B2C2}" srcOrd="0" destOrd="0" presId="urn:microsoft.com/office/officeart/2008/layout/VerticalCurvedList"/>
    <dgm:cxn modelId="{457FA009-7B57-4885-B8A0-0EA3D3252003}" type="presParOf" srcId="{1D3B2FB6-6394-4B1D-9761-547FD0D8B2C2}" destId="{A687E695-38CD-4E99-8F16-79396A22F67D}" srcOrd="0" destOrd="0" presId="urn:microsoft.com/office/officeart/2008/layout/VerticalCurvedList"/>
    <dgm:cxn modelId="{30163FD0-7643-49C4-9AA5-29B62E430626}" type="presParOf" srcId="{1D3B2FB6-6394-4B1D-9761-547FD0D8B2C2}" destId="{3D0C5466-7748-49F1-939D-15448B07BC06}" srcOrd="1" destOrd="0" presId="urn:microsoft.com/office/officeart/2008/layout/VerticalCurvedList"/>
    <dgm:cxn modelId="{5F265EAD-5B0F-4C05-9F29-B6BBD80E06ED}" type="presParOf" srcId="{1D3B2FB6-6394-4B1D-9761-547FD0D8B2C2}" destId="{D5CD1860-9662-4811-B9E8-E39E4D8C66E4}" srcOrd="2" destOrd="0" presId="urn:microsoft.com/office/officeart/2008/layout/VerticalCurvedList"/>
    <dgm:cxn modelId="{CFA67115-330F-418D-ACE4-29A245F54E9A}" type="presParOf" srcId="{1D3B2FB6-6394-4B1D-9761-547FD0D8B2C2}" destId="{4BAEAA0B-3960-4EAD-8C23-FE855467C56B}" srcOrd="3" destOrd="0" presId="urn:microsoft.com/office/officeart/2008/layout/VerticalCurvedList"/>
    <dgm:cxn modelId="{D86C48FE-E321-41D5-A26A-B9079E2160E8}" type="presParOf" srcId="{141E1244-46EC-4A55-8722-D42A3D27118C}" destId="{B963CAFB-A459-48C0-AE3A-FF18FCFFF805}" srcOrd="1" destOrd="0" presId="urn:microsoft.com/office/officeart/2008/layout/VerticalCurvedList"/>
    <dgm:cxn modelId="{EEFF7CFA-A6B5-4839-A3D3-CD71C92C1812}" type="presParOf" srcId="{141E1244-46EC-4A55-8722-D42A3D27118C}" destId="{1D4A4F13-E76E-45E5-9CA0-0CB28A802DEA}" srcOrd="2" destOrd="0" presId="urn:microsoft.com/office/officeart/2008/layout/VerticalCurvedList"/>
    <dgm:cxn modelId="{8A253544-5B9E-47C7-B633-7D2F3C2AC3D6}" type="presParOf" srcId="{1D4A4F13-E76E-45E5-9CA0-0CB28A802DEA}" destId="{C328F773-E6D2-4DF8-8EE2-27F9A86B050C}" srcOrd="0" destOrd="0" presId="urn:microsoft.com/office/officeart/2008/layout/VerticalCurvedList"/>
    <dgm:cxn modelId="{1E853FEA-7811-410B-8487-6D3B84892F87}" type="presParOf" srcId="{141E1244-46EC-4A55-8722-D42A3D27118C}" destId="{50DD0929-FDE4-4EC4-85EC-AA05470D7857}" srcOrd="3" destOrd="0" presId="urn:microsoft.com/office/officeart/2008/layout/VerticalCurvedList"/>
    <dgm:cxn modelId="{C34E336C-046D-4185-B361-92EAF3A7669D}" type="presParOf" srcId="{141E1244-46EC-4A55-8722-D42A3D27118C}" destId="{300CEB7C-4787-4FAA-9920-DDF9CEE9D358}" srcOrd="4" destOrd="0" presId="urn:microsoft.com/office/officeart/2008/layout/VerticalCurvedList"/>
    <dgm:cxn modelId="{B05384A4-264E-41BE-85E2-012E1508C5B3}" type="presParOf" srcId="{300CEB7C-4787-4FAA-9920-DDF9CEE9D358}" destId="{620133CB-D913-4979-9FBD-07B732087533}" srcOrd="0" destOrd="0" presId="urn:microsoft.com/office/officeart/2008/layout/VerticalCurvedList"/>
    <dgm:cxn modelId="{F1381949-5B97-4027-8081-A99726B75E60}" type="presParOf" srcId="{141E1244-46EC-4A55-8722-D42A3D27118C}" destId="{7269024B-7DA4-4392-AA49-49CD68739470}" srcOrd="5" destOrd="0" presId="urn:microsoft.com/office/officeart/2008/layout/VerticalCurvedList"/>
    <dgm:cxn modelId="{9A26ED91-B3F0-4AEE-8F5B-69FF5E247070}" type="presParOf" srcId="{141E1244-46EC-4A55-8722-D42A3D27118C}" destId="{A67971B9-91A3-4C7E-AE9E-35EA36C3AA1E}" srcOrd="6" destOrd="0" presId="urn:microsoft.com/office/officeart/2008/layout/VerticalCurvedList"/>
    <dgm:cxn modelId="{E4AC09B5-FC9F-44ED-818A-A2424CE6B83E}" type="presParOf" srcId="{A67971B9-91A3-4C7E-AE9E-35EA36C3AA1E}" destId="{C161C9DD-F495-44C4-91B6-1E8C4C7BD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407963" y="-980477"/>
          <a:ext cx="7630011" cy="7630011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786864" y="366708"/>
          <a:ext cx="7061066" cy="1534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99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Enhancing the lifetime characteristics of the elemental base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C00000"/>
              </a:solidFill>
              <a:latin typeface="Arial" charset="0"/>
              <a:cs typeface="Arial" charset="0"/>
            </a:rPr>
            <a:t>The important task is to study spent fuel assemblies from the 14-10-3U core of the nuclear-powered icebreaker </a:t>
          </a:r>
          <a:r>
            <a:rPr lang="en-US" sz="2000" b="1" i="1" kern="1200" dirty="0">
              <a:solidFill>
                <a:srgbClr val="C00000"/>
              </a:solidFill>
              <a:latin typeface="Arial" charset="0"/>
              <a:cs typeface="Arial" charset="0"/>
            </a:rPr>
            <a:t>Taymyr.</a:t>
          </a:r>
        </a:p>
      </dsp:txBody>
      <dsp:txXfrm>
        <a:off x="786864" y="366708"/>
        <a:ext cx="7061066" cy="1534205"/>
      </dsp:txXfrm>
    </dsp:sp>
    <dsp:sp modelId="{C328F773-E6D2-4DF8-8EE2-27F9A86B050C}">
      <dsp:nvSpPr>
        <dsp:cNvPr id="0" name=""/>
        <dsp:cNvSpPr/>
      </dsp:nvSpPr>
      <dsp:spPr>
        <a:xfrm>
          <a:off x="78232" y="425179"/>
          <a:ext cx="1417264" cy="1417264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199005" y="2147370"/>
          <a:ext cx="6648925" cy="1374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99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Exceeded design stored energy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According to the evaluations made based upon the operating data, the stored energy with the CCG fully withdrawn will be </a:t>
          </a:r>
          <a:r>
            <a:rPr lang="en-US" sz="2000" b="1" kern="1200" dirty="0">
              <a:solidFill>
                <a:srgbClr val="C00000"/>
              </a:solidFill>
            </a:rPr>
            <a:t>2.85</a:t>
          </a:r>
          <a:r>
            <a:rPr lang="en-US" sz="2000" b="1" kern="1200" dirty="0">
              <a:solidFill>
                <a:schemeClr val="bg2">
                  <a:lumMod val="75000"/>
                </a:schemeClr>
              </a:solidFill>
            </a:rPr>
            <a:t> TW·h</a:t>
          </a:r>
        </a:p>
      </dsp:txBody>
      <dsp:txXfrm>
        <a:off x="1199005" y="2147370"/>
        <a:ext cx="6648925" cy="1374315"/>
      </dsp:txXfrm>
    </dsp:sp>
    <dsp:sp modelId="{620133CB-D913-4979-9FBD-07B732087533}">
      <dsp:nvSpPr>
        <dsp:cNvPr id="0" name=""/>
        <dsp:cNvSpPr/>
      </dsp:nvSpPr>
      <dsp:spPr>
        <a:xfrm>
          <a:off x="490373" y="2125896"/>
          <a:ext cx="1417264" cy="1417264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786864" y="3830904"/>
          <a:ext cx="7061066" cy="1408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99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Unique fuel rod burnup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At the </a:t>
          </a:r>
          <a:r>
            <a:rPr lang="en-US" sz="2400" b="1" kern="1200" dirty="0">
              <a:solidFill>
                <a:srgbClr val="C00000"/>
              </a:solidFill>
            </a:rPr>
            <a:t>2.85</a:t>
          </a:r>
          <a:r>
            <a:rPr lang="en-US" sz="2400" b="1" kern="1200" dirty="0">
              <a:solidFill>
                <a:schemeClr val="bg2">
                  <a:lumMod val="75000"/>
                </a:schemeClr>
              </a:solidFill>
            </a:rPr>
            <a:t> TW·h of generated energy, the burnup will be </a:t>
          </a:r>
          <a:r>
            <a:rPr lang="en-US" sz="2400" b="1" kern="1200" dirty="0">
              <a:solidFill>
                <a:srgbClr val="C00000"/>
              </a:solidFill>
            </a:rPr>
            <a:t>1.47</a:t>
          </a:r>
          <a:r>
            <a:rPr lang="en-US" sz="2400" b="1" kern="1200" dirty="0">
              <a:solidFill>
                <a:schemeClr val="bg2">
                  <a:lumMod val="75000"/>
                </a:schemeClr>
              </a:solidFill>
            </a:rPr>
            <a:t> g/cm</a:t>
          </a:r>
          <a:r>
            <a:rPr lang="en-US" sz="2400" b="1" kern="1200" baseline="30000" dirty="0">
              <a:solidFill>
                <a:schemeClr val="bg2">
                  <a:lumMod val="75000"/>
                </a:schemeClr>
              </a:solidFill>
            </a:rPr>
            <a:t>3</a:t>
          </a:r>
        </a:p>
      </dsp:txBody>
      <dsp:txXfrm>
        <a:off x="786864" y="3830904"/>
        <a:ext cx="7061066" cy="1408681"/>
      </dsp:txXfrm>
    </dsp:sp>
    <dsp:sp modelId="{C161C9DD-F495-44C4-91B6-1E8C4C7BD2F4}">
      <dsp:nvSpPr>
        <dsp:cNvPr id="0" name=""/>
        <dsp:cNvSpPr/>
      </dsp:nvSpPr>
      <dsp:spPr>
        <a:xfrm>
          <a:off x="78232" y="3826612"/>
          <a:ext cx="1417264" cy="1417264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779451" y="456648"/>
          <a:ext cx="6474454" cy="1488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Rated power </a:t>
          </a:r>
        </a:p>
      </dsp:txBody>
      <dsp:txXfrm>
        <a:off x="779451" y="456648"/>
        <a:ext cx="6474454" cy="1488752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  <a:latin typeface="Arial" charset="0"/>
            </a:rPr>
            <a:t>Assigned 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  <a:latin typeface="Arial" charset="0"/>
            </a:rPr>
            <a:t>stored energy</a:t>
          </a:r>
          <a:endParaRPr lang="en-US" sz="2400" b="1" kern="1200" dirty="0">
            <a:solidFill>
              <a:schemeClr val="tx2">
                <a:lumMod val="75000"/>
              </a:schemeClr>
            </a:solidFill>
            <a:latin typeface="Arial" charset="0"/>
          </a:endParaRPr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56477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charset="0"/>
            </a:rPr>
            <a:t>Assigned cycle </a:t>
          </a:r>
          <a:r>
            <a:rPr lang="en-US" sz="2400" b="1" kern="1200" dirty="0">
              <a:latin typeface="Arial" charset="0"/>
            </a:rPr>
            <a:t>of </a:t>
          </a:r>
          <a:r>
            <a:rPr lang="en-US" sz="2400" b="1" kern="1200" dirty="0" smtClean="0">
              <a:latin typeface="Arial" charset="0"/>
            </a:rPr>
            <a:t>operation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charset="0"/>
            </a:rPr>
            <a:t>Refueling interval: 10</a:t>
          </a:r>
          <a:r>
            <a:rPr lang="en-US" sz="2400" b="1" kern="1200" dirty="0">
              <a:latin typeface="Arial" charset="0"/>
            </a:rPr>
            <a:t> years</a:t>
          </a:r>
        </a:p>
      </dsp:txBody>
      <dsp:txXfrm>
        <a:off x="814866" y="3956477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814866" y="480336"/>
          <a:ext cx="6474454" cy="1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Verifying the lifetime reliability of the elemental base</a:t>
          </a:r>
        </a:p>
      </dsp:txBody>
      <dsp:txXfrm>
        <a:off x="814866" y="480336"/>
        <a:ext cx="6474454" cy="1387645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With 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exceeded 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design value</a:t>
          </a:r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67232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The pilot core became 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a basis for the unique reactor 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core 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14-5/04UM </a:t>
          </a:r>
        </a:p>
      </dsp:txBody>
      <dsp:txXfrm>
        <a:off x="814866" y="3967232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814866" y="480336"/>
          <a:ext cx="6474454" cy="1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Enhancing the lifetime characteristics of the elemental base</a:t>
          </a:r>
        </a:p>
      </dsp:txBody>
      <dsp:txXfrm>
        <a:off x="814866" y="480336"/>
        <a:ext cx="6474454" cy="1387645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With </a:t>
          </a:r>
          <a:r>
            <a:rPr lang="en-US" sz="2400" b="1" kern="1200" dirty="0" smtClean="0"/>
            <a:t>exceeded design </a:t>
          </a:r>
          <a:r>
            <a:rPr lang="en-US" sz="2400" b="1" kern="1200" dirty="0"/>
            <a:t>value</a:t>
          </a:r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67232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Unique fuel rod burnup</a:t>
          </a:r>
        </a:p>
      </dsp:txBody>
      <dsp:txXfrm>
        <a:off x="814866" y="3967232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814866" y="416897"/>
          <a:ext cx="6474454" cy="15145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Increasing the design stored energy starting from the second set (by 0.2 TW·h with limitations; and by 0.16 TW·h without limitations)</a:t>
          </a:r>
        </a:p>
      </dsp:txBody>
      <dsp:txXfrm>
        <a:off x="814866" y="416897"/>
        <a:ext cx="6474454" cy="1514524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Increasing the design stored energy starting from the 4</a:t>
          </a:r>
          <a:r>
            <a:rPr lang="en-US" sz="2400" b="1" kern="1200" baseline="30000" dirty="0"/>
            <a:t>th</a:t>
          </a:r>
          <a:r>
            <a:rPr lang="en-US" sz="2400" b="1" kern="1200" dirty="0"/>
            <a:t>–5</a:t>
          </a:r>
          <a:r>
            <a:rPr lang="en-US" sz="2400" b="1" kern="1200" baseline="30000" dirty="0"/>
            <a:t>th</a:t>
          </a:r>
          <a:r>
            <a:rPr lang="en-US" sz="2400" b="1" kern="1200" dirty="0"/>
            <a:t> set by 0.25 TW·h without limitations</a:t>
          </a:r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67232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Increasing the design stored energy starting from the 4</a:t>
          </a:r>
          <a:r>
            <a:rPr lang="en-US" sz="2400" b="1" kern="1200" baseline="30000" dirty="0"/>
            <a:t>th</a:t>
          </a:r>
          <a:r>
            <a:rPr lang="en-US" sz="2400" b="1" kern="1200" dirty="0"/>
            <a:t>–5</a:t>
          </a:r>
          <a:r>
            <a:rPr lang="en-US" sz="2400" b="1" kern="1200" baseline="30000" dirty="0"/>
            <a:t>th</a:t>
          </a:r>
          <a:r>
            <a:rPr lang="en-US" sz="2400" b="1" kern="1200" dirty="0"/>
            <a:t> set by 0.25 TW·h without limitations</a:t>
          </a:r>
        </a:p>
      </dsp:txBody>
      <dsp:txXfrm>
        <a:off x="814866" y="3967232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779451" y="478164"/>
          <a:ext cx="6474454" cy="1402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Rated power </a:t>
          </a:r>
        </a:p>
      </dsp:txBody>
      <dsp:txXfrm>
        <a:off x="779451" y="478164"/>
        <a:ext cx="6474454" cy="1402698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Assigned </a:t>
          </a:r>
          <a:r>
            <a:rPr lang="en-US" sz="2400" b="1" kern="1200" dirty="0" smtClean="0">
              <a:solidFill>
                <a:srgbClr val="000066"/>
              </a:solidFill>
              <a:latin typeface="Arial" charset="0"/>
            </a:rPr>
            <a:t>stored energy</a:t>
          </a:r>
          <a:endParaRPr lang="en-US" sz="2400" b="1" kern="1200" dirty="0">
            <a:solidFill>
              <a:srgbClr val="000066"/>
            </a:solidFill>
            <a:latin typeface="Arial" charset="0"/>
          </a:endParaRPr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56477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Operating time at the service life of 12 years</a:t>
          </a:r>
        </a:p>
      </dsp:txBody>
      <dsp:txXfrm>
        <a:off x="814866" y="3956477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779451" y="542702"/>
          <a:ext cx="6474454" cy="1316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Rated power </a:t>
          </a:r>
        </a:p>
      </dsp:txBody>
      <dsp:txXfrm>
        <a:off x="779451" y="542702"/>
        <a:ext cx="6474454" cy="1316643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Assigned </a:t>
          </a:r>
          <a:r>
            <a:rPr lang="en-US" sz="2400" b="1" kern="1200" dirty="0" smtClean="0">
              <a:solidFill>
                <a:srgbClr val="000066"/>
              </a:solidFill>
              <a:latin typeface="Arial" charset="0"/>
            </a:rPr>
            <a:t>stored energy</a:t>
          </a:r>
          <a:endParaRPr lang="en-US" sz="2400" b="1" kern="1200" dirty="0">
            <a:solidFill>
              <a:srgbClr val="000066"/>
            </a:solidFill>
            <a:latin typeface="Arial" charset="0"/>
          </a:endParaRPr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56477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Operating time at the service life of 10 years</a:t>
          </a:r>
        </a:p>
      </dsp:txBody>
      <dsp:txXfrm>
        <a:off x="814866" y="3956477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738194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677064" y="503878"/>
          <a:ext cx="6474454" cy="1394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The 14-14 core has been </a:t>
          </a:r>
          <a:r>
            <a:rPr lang="en-US" sz="2400" b="1" kern="1200" dirty="0" smtClean="0"/>
            <a:t>fuelled.</a:t>
          </a:r>
          <a:endParaRPr lang="en-US" sz="2400" b="1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The first criticality </a:t>
          </a:r>
          <a:r>
            <a:rPr lang="en-US" sz="2400" b="1" kern="1200" dirty="0" smtClean="0"/>
            <a:t>has been achieved </a:t>
          </a:r>
          <a:r>
            <a:rPr lang="en-US" sz="2400" b="1" kern="1200" dirty="0"/>
            <a:t>and </a:t>
          </a:r>
          <a:r>
            <a:rPr lang="en-US" sz="2400" b="1" kern="1200" dirty="0" smtClean="0"/>
            <a:t>first power has been </a:t>
          </a:r>
          <a:r>
            <a:rPr lang="en-US" sz="2400" b="1" kern="1200" dirty="0"/>
            <a:t>generated.</a:t>
          </a:r>
        </a:p>
      </dsp:txBody>
      <dsp:txXfrm>
        <a:off x="677064" y="503878"/>
        <a:ext cx="6474454" cy="1394291"/>
      </dsp:txXfrm>
    </dsp:sp>
    <dsp:sp modelId="{C328F773-E6D2-4DF8-8EE2-27F9A86B050C}">
      <dsp:nvSpPr>
        <dsp:cNvPr id="0" name=""/>
        <dsp:cNvSpPr/>
      </dsp:nvSpPr>
      <dsp:spPr>
        <a:xfrm>
          <a:off x="-21369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934513" y="2180966"/>
          <a:ext cx="6457193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Transportation to Pevek </a:t>
          </a:r>
          <a:r>
            <a:rPr lang="en-US" sz="2400" b="1" kern="1200" dirty="0" smtClean="0"/>
            <a:t>city is underway.</a:t>
          </a:r>
          <a:endParaRPr lang="en-US" sz="2400" b="1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Completion date: </a:t>
          </a:r>
          <a:r>
            <a:rPr lang="en-US" sz="2400" b="1" kern="1200" dirty="0" smtClean="0"/>
            <a:t>August—September </a:t>
          </a:r>
          <a:r>
            <a:rPr lang="en-US" sz="2400" b="1" kern="1200" dirty="0"/>
            <a:t>2019</a:t>
          </a:r>
        </a:p>
      </dsp:txBody>
      <dsp:txXfrm>
        <a:off x="934513" y="2180966"/>
        <a:ext cx="6457193" cy="1423222"/>
      </dsp:txXfrm>
    </dsp:sp>
    <dsp:sp modelId="{620133CB-D913-4979-9FBD-07B732087533}">
      <dsp:nvSpPr>
        <dsp:cNvPr id="0" name=""/>
        <dsp:cNvSpPr/>
      </dsp:nvSpPr>
      <dsp:spPr>
        <a:xfrm>
          <a:off x="405437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712480" y="3956477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Developing a reactor core with increased stored energy (form the baseline 2.1 TW·h</a:t>
          </a:r>
          <a:r>
            <a:rPr lang="en-US" sz="2400" b="1" kern="1200" dirty="0" smtClean="0"/>
            <a:t>) underway  </a:t>
          </a:r>
          <a:endParaRPr lang="en-US" sz="2400" b="1" kern="1200" dirty="0"/>
        </a:p>
      </dsp:txBody>
      <dsp:txXfrm>
        <a:off x="712480" y="3956477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-21369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779451" y="456648"/>
          <a:ext cx="6474454" cy="1488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Rated power </a:t>
          </a:r>
        </a:p>
      </dsp:txBody>
      <dsp:txXfrm>
        <a:off x="779451" y="456648"/>
        <a:ext cx="6474454" cy="1488752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Assigned </a:t>
          </a:r>
          <a:r>
            <a:rPr lang="en-US" sz="2400" b="1" kern="1200" dirty="0" smtClean="0">
              <a:solidFill>
                <a:srgbClr val="000066"/>
              </a:solidFill>
              <a:latin typeface="Arial" charset="0"/>
            </a:rPr>
            <a:t>stored energy</a:t>
          </a:r>
          <a:endParaRPr lang="en-US" sz="2400" b="1" kern="1200" dirty="0">
            <a:solidFill>
              <a:srgbClr val="000066"/>
            </a:solidFill>
            <a:latin typeface="Arial" charset="0"/>
          </a:endParaRPr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56477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66"/>
              </a:solidFill>
              <a:latin typeface="Arial" charset="0"/>
            </a:rPr>
            <a:t>Assigned cycle </a:t>
          </a: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of </a:t>
          </a:r>
          <a:r>
            <a:rPr lang="en-US" sz="2400" b="1" kern="1200" dirty="0" smtClean="0">
              <a:solidFill>
                <a:srgbClr val="000066"/>
              </a:solidFill>
              <a:latin typeface="Arial" charset="0"/>
            </a:rPr>
            <a:t>operation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66"/>
              </a:solidFill>
              <a:latin typeface="Arial" charset="0"/>
            </a:rPr>
            <a:t>Refueling interval: 6–7</a:t>
          </a:r>
          <a:r>
            <a:rPr lang="en-US" sz="2400" b="1" kern="1200" dirty="0">
              <a:solidFill>
                <a:srgbClr val="000066"/>
              </a:solidFill>
              <a:latin typeface="Arial" charset="0"/>
            </a:rPr>
            <a:t> years</a:t>
          </a:r>
        </a:p>
      </dsp:txBody>
      <dsp:txXfrm>
        <a:off x="814866" y="3956477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5466-7748-49F1-939D-15448B07BC06}">
      <dsp:nvSpPr>
        <dsp:cNvPr id="0" name=""/>
        <dsp:cNvSpPr/>
      </dsp:nvSpPr>
      <dsp:spPr>
        <a:xfrm>
          <a:off x="-6635808" y="-1015177"/>
          <a:ext cx="7901152" cy="7901152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3CAFB-A459-48C0-AE3A-FF18FCFFF805}">
      <dsp:nvSpPr>
        <dsp:cNvPr id="0" name=""/>
        <dsp:cNvSpPr/>
      </dsp:nvSpPr>
      <dsp:spPr>
        <a:xfrm>
          <a:off x="779451" y="456648"/>
          <a:ext cx="6474454" cy="1488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Conduct studies on fuel rods from PTVS-31M loop fuel assembly </a:t>
          </a:r>
          <a:r>
            <a:rPr lang="en-US" sz="2400" b="1" kern="1200" dirty="0" smtClean="0"/>
            <a:t>(not </a:t>
          </a:r>
          <a:r>
            <a:rPr lang="en-US" sz="2400" b="1" kern="1200" dirty="0"/>
            <a:t>covered by </a:t>
          </a:r>
          <a:r>
            <a:rPr lang="en-US" sz="2400" b="1" kern="1200" dirty="0" smtClean="0"/>
            <a:t>studies</a:t>
          </a:r>
          <a:r>
            <a:rPr lang="en-US" sz="2400" b="1" kern="1200" dirty="0"/>
            <a:t>) </a:t>
          </a:r>
          <a:r>
            <a:rPr lang="en-US" sz="2400" b="1" kern="1200" dirty="0" smtClean="0"/>
            <a:t>under accident conditions.</a:t>
          </a:r>
          <a:endParaRPr lang="en-US" sz="2400" b="1" kern="1200" dirty="0"/>
        </a:p>
      </dsp:txBody>
      <dsp:txXfrm>
        <a:off x="779451" y="456648"/>
        <a:ext cx="6474454" cy="1488752"/>
      </dsp:txXfrm>
    </dsp:sp>
    <dsp:sp modelId="{C328F773-E6D2-4DF8-8EE2-27F9A86B050C}">
      <dsp:nvSpPr>
        <dsp:cNvPr id="0" name=""/>
        <dsp:cNvSpPr/>
      </dsp:nvSpPr>
      <dsp:spPr>
        <a:xfrm>
          <a:off x="81017" y="44030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0929-FDE4-4EC4-85EC-AA05470D7857}">
      <dsp:nvSpPr>
        <dsp:cNvPr id="0" name=""/>
        <dsp:cNvSpPr/>
      </dsp:nvSpPr>
      <dsp:spPr>
        <a:xfrm>
          <a:off x="1241673" y="2223787"/>
          <a:ext cx="6047647" cy="1423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In the MIR reactor, irradiation testing of the new loop fuel assembly with fuel rods of various </a:t>
          </a:r>
          <a:r>
            <a:rPr lang="en-US" sz="2400" b="1" kern="1200" dirty="0" smtClean="0"/>
            <a:t>designs.</a:t>
          </a:r>
          <a:endParaRPr lang="en-US" sz="2400" b="1" kern="1200" dirty="0"/>
        </a:p>
      </dsp:txBody>
      <dsp:txXfrm>
        <a:off x="1241673" y="2223787"/>
        <a:ext cx="6047647" cy="1423222"/>
      </dsp:txXfrm>
    </dsp:sp>
    <dsp:sp modelId="{620133CB-D913-4979-9FBD-07B732087533}">
      <dsp:nvSpPr>
        <dsp:cNvPr id="0" name=""/>
        <dsp:cNvSpPr/>
      </dsp:nvSpPr>
      <dsp:spPr>
        <a:xfrm>
          <a:off x="507824" y="2201549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024B-7DA4-4392-AA49-49CD68739470}">
      <dsp:nvSpPr>
        <dsp:cNvPr id="0" name=""/>
        <dsp:cNvSpPr/>
      </dsp:nvSpPr>
      <dsp:spPr>
        <a:xfrm>
          <a:off x="814866" y="3956477"/>
          <a:ext cx="6474454" cy="145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19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In the MIR reactor, irradiation testing of short fuel rods of various designs in the GIRLYANDA (garland) irradiation </a:t>
          </a:r>
          <a:r>
            <a:rPr lang="en-US" sz="2400" b="1" kern="1200" dirty="0" smtClean="0"/>
            <a:t>device.</a:t>
          </a:r>
          <a:endParaRPr lang="en-US" sz="2400" b="1" kern="1200" dirty="0"/>
        </a:p>
      </dsp:txBody>
      <dsp:txXfrm>
        <a:off x="814866" y="3956477"/>
        <a:ext cx="6474454" cy="1458811"/>
      </dsp:txXfrm>
    </dsp:sp>
    <dsp:sp modelId="{C161C9DD-F495-44C4-91B6-1E8C4C7BD2F4}">
      <dsp:nvSpPr>
        <dsp:cNvPr id="0" name=""/>
        <dsp:cNvSpPr/>
      </dsp:nvSpPr>
      <dsp:spPr>
        <a:xfrm>
          <a:off x="81017" y="3962788"/>
          <a:ext cx="1467699" cy="1467699"/>
        </a:xfrm>
        <a:prstGeom prst="ellipse">
          <a:avLst/>
        </a:prstGeom>
        <a:solidFill>
          <a:srgbClr val="69C6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D5A41F2-FDC2-4946-AC76-C0D8428542E3}" type="datetimeFigureOut">
              <a:rPr lang="ru-RU" altLang="ru-RU"/>
              <a:pPr>
                <a:defRPr/>
              </a:pPr>
              <a:t>17.05.2019</a:t>
            </a:fld>
            <a:endParaRPr lang="ru-RU" altLang="ru-RU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586C0D7-BB2A-4969-B3F0-BDB870C9C8E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7669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A57D63-50B6-4318-905F-DC1058357DFC}" type="datetimeFigureOut">
              <a:rPr lang="ru-RU"/>
              <a:pPr>
                <a:defRPr/>
              </a:pPr>
              <a:t>17.05.2019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1EB306-708F-40F8-861F-899492113D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783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EB306-708F-40F8-861F-899492113D5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29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9A8B7-1793-40FE-B2CA-44D769ADFB87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DF805-041F-4AD2-ADD8-147857FBFD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5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6F645-E879-46C1-B1E3-036C6DECF2FA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98826-93E2-4229-97B7-CB8A013DB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5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D043F-581C-4997-852F-AAD59449BBB3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88FE-5A14-42D2-84E2-7A3DA16F44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4C3B0-3DBE-4A3C-AA3B-E98846B95DBC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4B0A3-D30B-4607-A38D-C545935E96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8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07418-730D-4015-8100-1B02C2A553AA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5B05A-B274-43DE-AAC1-48F2DFB92B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4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63D79-A378-4D22-B95C-7386B182E880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0EEB0-2111-452E-A4A9-1685F78116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1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1D76C-6107-448D-9C66-44046FB938A7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7CF0A-F28D-4D83-B400-3A3EC47A5E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4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6D240-E1FB-4C7F-B4E0-7ECD58E0BCFF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8DE07-21F0-44FE-8BDC-8DCDF796D4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3B955-4F30-4DE0-96EC-BEA73B6BD976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48925-250C-4647-B4C2-5F063777B0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8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0E159-1AFF-4829-BA73-77801C9DE54C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D0C62-4F46-453E-BB52-FE241C2F6F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F08490-2304-41DC-90BA-C3CDA03D6D3F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35AD3-5AE0-4F11-984D-64F1C144F1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2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A54555-D368-423D-9E76-2B9509719DD1}" type="datetimeFigureOut">
              <a:rPr lang="en-US" smtClean="0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2B43C3-7668-4D0A-802B-0EFDF2830E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3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diagramData" Target="../diagrams/data7.xml"/><Relationship Id="rId11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microsoft.com/office/2007/relationships/diagramDrawing" Target="../diagrams/drawing7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diagramData" Target="../diagrams/data9.xml"/><Relationship Id="rId11" Type="http://schemas.openxmlformats.org/officeDocument/2006/relationships/image" Target="../media/image6.png"/><Relationship Id="rId5" Type="http://schemas.openxmlformats.org/officeDocument/2006/relationships/image" Target="../media/image15.jpeg"/><Relationship Id="rId10" Type="http://schemas.microsoft.com/office/2007/relationships/diagramDrawing" Target="../diagrams/drawing9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png"/><Relationship Id="rId5" Type="http://schemas.openxmlformats.org/officeDocument/2006/relationships/image" Target="../media/image7.jpe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9.png"/><Relationship Id="rId5" Type="http://schemas.openxmlformats.org/officeDocument/2006/relationships/diagramData" Target="../diagrams/data5.xml"/><Relationship Id="rId10" Type="http://schemas.openxmlformats.org/officeDocument/2006/relationships/image" Target="../media/image6.png"/><Relationship Id="rId4" Type="http://schemas.openxmlformats.org/officeDocument/2006/relationships/image" Target="../media/image8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0" y="3124661"/>
            <a:ext cx="87997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Status </a:t>
            </a:r>
            <a:r>
              <a:rPr lang="en-US" b="1" dirty="0">
                <a:solidFill>
                  <a:srgbClr val="C00000"/>
                </a:solidFill>
              </a:rPr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Development Areas of </a:t>
            </a:r>
            <a:r>
              <a:rPr lang="en-US" b="1" dirty="0">
                <a:solidFill>
                  <a:srgbClr val="C00000"/>
                </a:solidFill>
              </a:rPr>
              <a:t>Reactor Cores for Icebreaker Nuclear Propulsion Plants and Small-Sized </a:t>
            </a:r>
            <a:r>
              <a:rPr lang="en-US" b="1" dirty="0" smtClean="0">
                <a:solidFill>
                  <a:srgbClr val="C00000"/>
                </a:solidFill>
              </a:rPr>
              <a:t>NPPs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308440" y="5287740"/>
            <a:ext cx="68095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</a:rPr>
              <a:t>Authors: V.V. </a:t>
            </a:r>
            <a:r>
              <a:rPr lang="en-US" sz="2000" b="1" dirty="0">
                <a:solidFill>
                  <a:schemeClr val="tx2"/>
                </a:solidFill>
              </a:rPr>
              <a:t>Petrunin</a:t>
            </a:r>
            <a:r>
              <a:rPr lang="en-US" sz="2000" b="1" dirty="0">
                <a:solidFill>
                  <a:schemeClr val="tx2"/>
                </a:solidFill>
              </a:rPr>
              <a:t>, A.I.  Romanov, V.Yu.  Papotin,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A.N. </a:t>
            </a:r>
            <a:r>
              <a:rPr lang="en-US" sz="2000" b="1" dirty="0">
                <a:solidFill>
                  <a:schemeClr val="tx2"/>
                </a:solidFill>
              </a:rPr>
              <a:t>Lepekhin</a:t>
            </a:r>
            <a:r>
              <a:rPr lang="en-US" sz="2000" b="1" dirty="0">
                <a:solidFill>
                  <a:schemeClr val="tx2"/>
                </a:solidFill>
              </a:rPr>
              <a:t>, A.A. Zakharychev, S.G. </a:t>
            </a:r>
            <a:r>
              <a:rPr lang="en-US" sz="2000" b="1" dirty="0">
                <a:solidFill>
                  <a:schemeClr val="tx2"/>
                </a:solidFill>
              </a:rPr>
              <a:t>Petrov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</a:rPr>
              <a:t>JSC “Afrikantov OKBM”, Nizhny Novgorod, Russia</a:t>
            </a:r>
          </a:p>
          <a:p>
            <a:pPr>
              <a:buNone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0" y="1878015"/>
            <a:ext cx="8224639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73">
              <a:buNone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anose="02020603050405020304" pitchFamily="18" charset="0"/>
              </a:rPr>
              <a:t> </a:t>
            </a:r>
            <a:r>
              <a:rPr lang="en-US" alt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11</a:t>
            </a:r>
            <a:r>
              <a:rPr lang="en-US" altLang="ru-RU" sz="21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Conference on Reactor</a:t>
            </a:r>
            <a:r>
              <a:rPr lang="ru-RU" alt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Science at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JSC SSC RIAR </a:t>
            </a:r>
          </a:p>
          <a:p>
            <a:pPr algn="ctr" defTabSz="914173">
              <a:buNone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27–31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endParaRPr lang="ru-RU" alt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ИАР\DjHYU0YX0AAvOk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" y="4165309"/>
            <a:ext cx="3752321" cy="25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1928" y="3550593"/>
            <a:ext cx="534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Development of the 14-5/04UM Cores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Development of the 14-14 Cores for Floating Power Units (FPUs)</a:t>
            </a:r>
          </a:p>
        </p:txBody>
      </p:sp>
      <p:pic>
        <p:nvPicPr>
          <p:cNvPr id="7" name="Picture 2" descr="D:\НИИАР\18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6603"/>
            <a:ext cx="3717949" cy="26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98995257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45769" y="2416587"/>
            <a:ext cx="100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14-14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44987" y="4094236"/>
            <a:ext cx="1214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Pevek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540843" y="5696332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3.1 </a:t>
            </a:r>
            <a:endParaRPr lang="en-US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9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ИИАР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" y="2878252"/>
            <a:ext cx="4089930" cy="27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Reactor Core for Small-Sized </a:t>
            </a:r>
            <a:r>
              <a:rPr lang="en-US" sz="2800" b="1" dirty="0" smtClean="0">
                <a:solidFill>
                  <a:schemeClr val="bg1"/>
                </a:solidFill>
              </a:rPr>
              <a:t>land-based Nuclear </a:t>
            </a:r>
            <a:r>
              <a:rPr lang="en-US" sz="2800" b="1" dirty="0">
                <a:solidFill>
                  <a:schemeClr val="bg1"/>
                </a:solidFill>
              </a:rPr>
              <a:t>Power Plants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4046637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256088" y="2212191"/>
            <a:ext cx="144016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165–175</a:t>
            </a:r>
            <a:r>
              <a:rPr lang="en-US" sz="2300" b="1" dirty="0">
                <a:solidFill>
                  <a:srgbClr val="C00000"/>
                </a:solidFill>
                <a:latin typeface="Arial" charset="0"/>
                <a:cs typeface="Arial" charset="0"/>
              </a:rPr>
              <a:t> </a:t>
            </a:r>
            <a:endParaRPr lang="en-US" sz="23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MW</a:t>
            </a:r>
            <a:endParaRPr lang="en-US" sz="23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928118" y="3932077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8.0 </a:t>
            </a:r>
            <a:endParaRPr lang="en-US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256089" y="5897157"/>
            <a:ext cx="1488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48,500 h</a:t>
            </a:r>
          </a:p>
        </p:txBody>
      </p:sp>
    </p:spTree>
    <p:extLst>
      <p:ext uri="{BB962C8B-B14F-4D97-AF65-F5344CB8AC3E}">
        <p14:creationId xmlns:p14="http://schemas.microsoft.com/office/powerpoint/2010/main" val="3217074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НИИАР\Ледоколы\5701c177ee5380babb38c3ae692ae3e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6950"/>
          <a:stretch/>
        </p:blipFill>
        <p:spPr bwMode="auto">
          <a:xfrm>
            <a:off x="248102" y="1753318"/>
            <a:ext cx="346846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НИИАР\bfc8348fb5c9ab85087cd44bdbdd81f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2" y="4325068"/>
            <a:ext cx="3459032" cy="25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3481769" y="109017"/>
            <a:ext cx="755118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mall-Sized NPP </a:t>
            </a:r>
            <a:r>
              <a:rPr lang="en-US" sz="2400" b="1" dirty="0" smtClean="0">
                <a:solidFill>
                  <a:schemeClr val="bg1"/>
                </a:solidFill>
              </a:rPr>
              <a:t>Reactor Core Development. 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Irradiation testing in the MIR reactor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95564062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16076" y="2208196"/>
            <a:ext cx="10898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PTVS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31M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44987" y="4094236"/>
            <a:ext cx="1214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PTVS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227295" y="5852160"/>
            <a:ext cx="1667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GIRLYANDA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564419" y="5036372"/>
            <a:ext cx="1667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Or</a:t>
            </a:r>
            <a:endParaRPr lang="en-US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9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ИИАР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" y="2878252"/>
            <a:ext cx="4089930" cy="27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Reactor Core for the Optimized Floating Power Unit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67950519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329492" y="2404299"/>
            <a:ext cx="1516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38.5 MW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928118" y="3932077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11.0 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305983" y="5897157"/>
            <a:ext cx="1504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57,000 h</a:t>
            </a:r>
          </a:p>
        </p:txBody>
      </p:sp>
    </p:spTree>
    <p:extLst>
      <p:ext uri="{BB962C8B-B14F-4D97-AF65-F5344CB8AC3E}">
        <p14:creationId xmlns:p14="http://schemas.microsoft.com/office/powerpoint/2010/main" val="61107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00088" y="3390900"/>
            <a:ext cx="9563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598488" indent="-325438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303338" indent="-26035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24038" indent="-26035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46325" indent="-26035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8035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607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179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751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sz="4800" b="1" dirty="0">
                <a:solidFill>
                  <a:srgbClr val="0000CC"/>
                </a:solidFill>
                <a:latin typeface="Arial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94564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67200" y="783431"/>
            <a:ext cx="6421438" cy="37306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Reactor Plants for Nuclear-Powered Civil Ships (since 1954)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678738" y="7067550"/>
            <a:ext cx="2743200" cy="40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207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5628ADB-C215-41DA-AE51-B77ED25D971F}" type="slidenum">
              <a:rPr lang="en-US" altLang="ru-RU" sz="1400" b="1" smtClean="0">
                <a:solidFill>
                  <a:srgbClr val="858890"/>
                </a:solidFill>
                <a:latin typeface="Arial" charset="0"/>
                <a:cs typeface="Arial" charset="0"/>
              </a:rPr>
              <a:pPr defTabSz="5207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ru-RU" sz="1400" b="1" dirty="0" smtClean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t="48665" r="31177" b="15570"/>
          <a:stretch/>
        </p:blipFill>
        <p:spPr bwMode="auto">
          <a:xfrm>
            <a:off x="571948" y="1506071"/>
            <a:ext cx="9701605" cy="529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640463" y="2125241"/>
            <a:ext cx="3456384" cy="28803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 lIns="36000" tIns="108000" rIns="36000" bIns="108000" anchor="ctr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46138" indent="-325438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303338" indent="-26035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24038" indent="-26035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46325" indent="-26035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8035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607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179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75125" indent="-260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125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 smtClean="0">
                <a:solidFill>
                  <a:srgbClr val="0070C0"/>
                </a:solidFill>
              </a:rPr>
              <a:t>9</a:t>
            </a:r>
            <a:r>
              <a:rPr lang="en-US" altLang="ru-RU" sz="3000" b="1" dirty="0" smtClean="0">
                <a:solidFill>
                  <a:srgbClr val="0070C0"/>
                </a:solidFill>
              </a:rPr>
              <a:t> </a:t>
            </a:r>
            <a:r>
              <a:rPr lang="en-US" altLang="ru-RU" sz="1800" b="1" dirty="0" smtClean="0">
                <a:solidFill>
                  <a:schemeClr val="accent6">
                    <a:lumMod val="85000"/>
                    <a:lumOff val="15000"/>
                  </a:schemeClr>
                </a:solidFill>
              </a:rPr>
              <a:t>nuclear icebreakers; </a:t>
            </a:r>
            <a:r>
              <a:rPr lang="en-US" altLang="ru-RU" sz="3200" b="1" dirty="0">
                <a:solidFill>
                  <a:srgbClr val="0070C0"/>
                </a:solidFill>
              </a:rPr>
              <a:t>1</a:t>
            </a:r>
            <a:r>
              <a:rPr lang="en-US" altLang="ru-RU" sz="2000" b="1" dirty="0" smtClean="0">
                <a:solidFill>
                  <a:schemeClr val="accent6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ru-RU" sz="1800" b="1" dirty="0" smtClean="0">
                <a:solidFill>
                  <a:schemeClr val="accent6">
                    <a:lumMod val="85000"/>
                    <a:lumOff val="15000"/>
                  </a:schemeClr>
                </a:solidFill>
              </a:rPr>
              <a:t>LASH carrier; </a:t>
            </a:r>
            <a:r>
              <a:rPr lang="ru-RU" altLang="ru-RU" sz="1800" b="1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 </a:t>
            </a:r>
            <a:endParaRPr lang="en-US" altLang="ru-RU" sz="1800" b="1" dirty="0" smtClean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algn="ctr" defTabSz="801257" eaLnBrk="1" hangingPunct="1"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rgbClr val="0070C0"/>
                </a:solidFill>
              </a:rPr>
              <a:t>20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 </a:t>
            </a:r>
            <a:r>
              <a:rPr lang="en-US" altLang="ru-RU" sz="1800" b="1" dirty="0" smtClean="0">
                <a:solidFill>
                  <a:schemeClr val="accent6">
                    <a:lumMod val="85000"/>
                    <a:lumOff val="15000"/>
                  </a:schemeClr>
                </a:solidFill>
              </a:rPr>
              <a:t>reactor plants;</a:t>
            </a:r>
            <a:r>
              <a:rPr lang="ru-RU" altLang="ru-RU" sz="1800" b="1" dirty="0" smtClean="0">
                <a:solidFill>
                  <a:schemeClr val="accent6">
                    <a:lumMod val="85000"/>
                    <a:lumOff val="15000"/>
                  </a:schemeClr>
                </a:solidFill>
              </a:rPr>
              <a:t> </a:t>
            </a:r>
            <a:br>
              <a:rPr lang="ru-RU" altLang="ru-RU" sz="1800" b="1" dirty="0" smtClean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altLang="ru-RU" sz="18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&gt;</a:t>
            </a:r>
            <a:r>
              <a:rPr lang="ru-RU" altLang="ru-RU" sz="18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50 </a:t>
            </a:r>
            <a:r>
              <a:rPr lang="en-US" altLang="ru-RU" sz="18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years of operation for </a:t>
            </a:r>
            <a:r>
              <a:rPr lang="ru-RU" altLang="ru-RU" sz="18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3</a:t>
            </a:r>
            <a:r>
              <a:rPr lang="en-US" altLang="ru-RU" sz="18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generations of </a:t>
            </a:r>
            <a:r>
              <a:rPr lang="ru-RU" altLang="ru-RU" sz="18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ru-RU" sz="1800" b="1" kern="0" dirty="0">
                <a:solidFill>
                  <a:schemeClr val="accent6">
                    <a:lumMod val="85000"/>
                    <a:lumOff val="15000"/>
                  </a:schemeClr>
                </a:solidFill>
                <a:cs typeface="Calibri" pitchFamily="34" charset="0"/>
              </a:rPr>
              <a:t>nuclear icebreakers in the Arctic Region;</a:t>
            </a:r>
          </a:p>
          <a:p>
            <a:pPr algn="ctr" defTabSz="80125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800" b="1" kern="0" dirty="0">
                <a:solidFill>
                  <a:schemeClr val="accent6">
                    <a:lumMod val="85000"/>
                    <a:lumOff val="15000"/>
                  </a:schemeClr>
                </a:solidFill>
                <a:cs typeface="Calibri" pitchFamily="34" charset="0"/>
              </a:rPr>
              <a:t>the total operating time is </a:t>
            </a:r>
            <a:br>
              <a:rPr lang="en-US" altLang="ru-RU" sz="1800" b="1" kern="0" dirty="0">
                <a:solidFill>
                  <a:schemeClr val="accent6">
                    <a:lumMod val="85000"/>
                    <a:lumOff val="15000"/>
                  </a:schemeClr>
                </a:solidFill>
                <a:cs typeface="Calibri" pitchFamily="34" charset="0"/>
              </a:rPr>
            </a:br>
            <a:r>
              <a:rPr lang="en-US" altLang="ru-RU" sz="3200" b="1" kern="0" dirty="0">
                <a:solidFill>
                  <a:srgbClr val="0070C0"/>
                </a:solidFill>
                <a:latin typeface="Arial" pitchFamily="34" charset="0"/>
              </a:rPr>
              <a:t>≈ 400 </a:t>
            </a:r>
            <a:r>
              <a:rPr lang="en-US" altLang="ru-RU" sz="1800" b="1" kern="0" dirty="0">
                <a:solidFill>
                  <a:srgbClr val="262626"/>
                </a:solidFill>
                <a:latin typeface="Arial" pitchFamily="34" charset="0"/>
              </a:rPr>
              <a:t>reactor years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3799" y="2170083"/>
            <a:ext cx="3168352" cy="254744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anchor="ctr" anchorCtr="1"/>
          <a:lstStyle>
            <a:lvl1pPr indent="174625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846138" indent="-325438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303338" indent="-26035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24038" indent="-26035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46325" indent="-26035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8035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607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179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75125" indent="-26035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en-US" altLang="ru-RU" sz="1800" b="1" kern="0" dirty="0">
                <a:solidFill>
                  <a:srgbClr val="262626"/>
                </a:solidFill>
                <a:cs typeface="Calibri" pitchFamily="34" charset="0"/>
              </a:rPr>
              <a:t>Designing and complete delivery of reactor plant equipment</a:t>
            </a:r>
            <a:r>
              <a:rPr lang="ru-RU" altLang="ru-RU" sz="1800" b="1" kern="0" dirty="0">
                <a:solidFill>
                  <a:srgbClr val="262626"/>
                </a:solidFill>
                <a:cs typeface="Calibri" pitchFamily="34" charset="0"/>
              </a:rPr>
              <a:t> </a:t>
            </a:r>
            <a:endParaRPr lang="en-US" altLang="ru-RU" sz="1800" b="1" kern="0" dirty="0">
              <a:solidFill>
                <a:srgbClr val="262626"/>
              </a:solidFill>
              <a:cs typeface="Calibri" pitchFamily="34" charset="0"/>
            </a:endParaRPr>
          </a:p>
          <a:p>
            <a:pPr indent="174561" defTabSz="456272" eaLnBrk="1" fontAlgn="base" hangingPunct="1">
              <a:spcBef>
                <a:spcPts val="526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en-US" altLang="ru-RU" sz="1800" b="1" kern="0" dirty="0">
                <a:solidFill>
                  <a:srgbClr val="262626"/>
                </a:solidFill>
                <a:cs typeface="Calibri" pitchFamily="34" charset="0"/>
              </a:rPr>
              <a:t>Field supervision, maintenance of reactor plant equipment</a:t>
            </a:r>
          </a:p>
          <a:p>
            <a:pPr indent="174561" defTabSz="456272" eaLnBrk="1" fontAlgn="base" hangingPunct="1">
              <a:spcBef>
                <a:spcPts val="526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en-US" altLang="ru-RU" sz="1800" b="1" kern="0" dirty="0" smtClean="0">
                <a:solidFill>
                  <a:srgbClr val="262626"/>
                </a:solidFill>
                <a:cs typeface="Calibri" pitchFamily="34" charset="0"/>
              </a:rPr>
              <a:t>Extending the reactor plant </a:t>
            </a:r>
            <a:r>
              <a:rPr lang="en-US" altLang="ru-RU" sz="1800" b="1" kern="0" dirty="0">
                <a:solidFill>
                  <a:srgbClr val="262626"/>
                </a:solidFill>
                <a:cs typeface="Calibri" pitchFamily="34" charset="0"/>
              </a:rPr>
              <a:t>lifetime and service </a:t>
            </a:r>
            <a:r>
              <a:rPr lang="en-US" altLang="ru-RU" sz="1800" b="1" kern="0" dirty="0" smtClean="0">
                <a:solidFill>
                  <a:srgbClr val="262626"/>
                </a:solidFill>
                <a:cs typeface="Calibri" pitchFamily="34" charset="0"/>
              </a:rPr>
              <a:t>life</a:t>
            </a:r>
            <a:endParaRPr lang="en-US" altLang="ru-RU" sz="1800" b="1" kern="0" dirty="0">
              <a:solidFill>
                <a:srgbClr val="262626"/>
              </a:solidFill>
              <a:cs typeface="Calibri" pitchFamily="34" charset="0"/>
            </a:endParaRPr>
          </a:p>
        </p:txBody>
      </p:sp>
      <p:sp>
        <p:nvSpPr>
          <p:cNvPr id="8" name="Rectangle 20"/>
          <p:cNvSpPr txBox="1">
            <a:spLocks noChangeArrowheads="1"/>
          </p:cNvSpPr>
          <p:nvPr/>
        </p:nvSpPr>
        <p:spPr bwMode="auto">
          <a:xfrm>
            <a:off x="807815" y="1506071"/>
            <a:ext cx="9073008" cy="539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anchor="ctr" anchorCtr="1"/>
          <a:lstStyle>
            <a:defPPr>
              <a:defRPr lang="ru-RU"/>
            </a:defPPr>
            <a:lvl1pPr algn="ctr">
              <a:defRPr sz="1600" b="1">
                <a:solidFill>
                  <a:srgbClr val="262626"/>
                </a:solidFill>
                <a:latin typeface="Calibri" pitchFamily="34" charset="0"/>
              </a:defRPr>
            </a:lvl1pPr>
          </a:lstStyle>
          <a:p>
            <a:pPr defTabSz="456272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kern="0" dirty="0">
                <a:solidFill>
                  <a:srgbClr val="000000"/>
                </a:solidFill>
              </a:rPr>
              <a:t>JSC “Afrikantov OKBM” is </a:t>
            </a:r>
            <a:r>
              <a:rPr lang="en-US" altLang="ru-RU" kern="0" dirty="0" smtClean="0">
                <a:solidFill>
                  <a:srgbClr val="000000"/>
                </a:solidFill>
              </a:rPr>
              <a:t>the Chief Designer and Complete Supplier of </a:t>
            </a:r>
            <a:r>
              <a:rPr lang="en-US" altLang="ru-RU" kern="0" dirty="0">
                <a:solidFill>
                  <a:srgbClr val="000000"/>
                </a:solidFill>
              </a:rPr>
              <a:t>marine reactor plants for the nuclear icebreaker fleet.</a:t>
            </a:r>
          </a:p>
        </p:txBody>
      </p:sp>
    </p:spTree>
    <p:extLst>
      <p:ext uri="{BB962C8B-B14F-4D97-AF65-F5344CB8AC3E}">
        <p14:creationId xmlns:p14="http://schemas.microsoft.com/office/powerpoint/2010/main" val="185582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336207" y="303214"/>
            <a:ext cx="5976664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bg1"/>
                </a:solidFill>
              </a:rPr>
              <a:t>Reactor </a:t>
            </a:r>
            <a:r>
              <a:rPr lang="en-US" sz="4000" b="1" dirty="0" smtClean="0">
                <a:solidFill>
                  <a:schemeClr val="bg1"/>
                </a:solidFill>
              </a:rPr>
              <a:t>Core </a:t>
            </a:r>
            <a:r>
              <a:rPr lang="en-US" sz="4000" b="1" dirty="0">
                <a:solidFill>
                  <a:schemeClr val="bg1"/>
                </a:solidFill>
              </a:rPr>
              <a:t>14-10-3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07"/>
          <a:stretch>
            <a:fillRect/>
          </a:stretch>
        </p:blipFill>
        <p:spPr bwMode="auto">
          <a:xfrm>
            <a:off x="240688" y="1863056"/>
            <a:ext cx="5275521" cy="4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69781"/>
              </p:ext>
            </p:extLst>
          </p:nvPr>
        </p:nvGraphicFramePr>
        <p:xfrm>
          <a:off x="5536119" y="2485913"/>
          <a:ext cx="4888041" cy="3580513"/>
        </p:xfrm>
        <a:graphic>
          <a:graphicData uri="http://schemas.openxmlformats.org/drawingml/2006/table">
            <a:tbl>
              <a:tblPr/>
              <a:tblGrid>
                <a:gridCol w="2628936"/>
                <a:gridCol w="1269401"/>
                <a:gridCol w="989704"/>
              </a:tblGrid>
              <a:tr h="304800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14-10-3М</a:t>
                      </a:r>
                    </a:p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14-10-3MP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14-10-3U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Stored energy, TWh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2.7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Design lifetime, 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34,000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40,000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Number of FAs: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241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Circumscribed diameter, mm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1212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Core height, mm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920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235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U load, kg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170.4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218.7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Specific consumption of 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235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  <a:sym typeface="Symbol" pitchFamily="18" charset="2"/>
                        </a:rPr>
                        <a:t>U, g/MWday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1.95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1.94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401638"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Maximum burnup, g/cm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5207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520700" defTabSz="520700">
                        <a:lnSpc>
                          <a:spcPct val="110000"/>
                        </a:lnSpc>
                        <a:spcAft>
                          <a:spcPct val="20000"/>
                        </a:spcAft>
                        <a:defRPr sz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042988" defTabSz="520700">
                        <a:spcAft>
                          <a:spcPct val="30000"/>
                        </a:spcAf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563688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85975" defTabSz="520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431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30003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575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914775" defTabSz="52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1.14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latin typeface="Arial" pitchFamily="34" charset="0"/>
                        </a:rPr>
                        <a:t>1.41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8" descr="X:\Dep48\Галицких Владимир Юрьевич\Пароходы\Ice_Break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" y="2963433"/>
            <a:ext cx="3708724" cy="242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Pilot </a:t>
            </a:r>
            <a:r>
              <a:rPr lang="en-US" sz="2800" b="1" dirty="0" smtClean="0">
                <a:solidFill>
                  <a:schemeClr val="bg1"/>
                </a:solidFill>
              </a:rPr>
              <a:t>Core 14-10-3U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738557"/>
              </p:ext>
            </p:extLst>
          </p:nvPr>
        </p:nvGraphicFramePr>
        <p:xfrm>
          <a:off x="2495774" y="1398494"/>
          <a:ext cx="7926164" cy="566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855118" y="2291230"/>
            <a:ext cx="960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E635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141233" y="3822421"/>
            <a:ext cx="1118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2.74 </a:t>
            </a:r>
            <a:endParaRPr lang="en-US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855118" y="5569306"/>
            <a:ext cx="960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1.42 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g/cm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en-US" sz="20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6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old_d\Работа\!КАССЕТА!\УАЛ\Ледоколы\Таймыр\ТАЙМЫР~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5" t="17490" r="10663" b="39691"/>
          <a:stretch>
            <a:fillRect/>
          </a:stretch>
        </p:blipFill>
        <p:spPr bwMode="auto">
          <a:xfrm>
            <a:off x="71043" y="3012141"/>
            <a:ext cx="3396531" cy="21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Pilot </a:t>
            </a:r>
            <a:r>
              <a:rPr lang="en-US" sz="2800" b="1" dirty="0" smtClean="0">
                <a:solidFill>
                  <a:schemeClr val="bg1"/>
                </a:solidFill>
              </a:rPr>
              <a:t>Core 14-5/04U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4974180"/>
              </p:ext>
            </p:extLst>
          </p:nvPr>
        </p:nvGraphicFramePr>
        <p:xfrm>
          <a:off x="2248349" y="1196752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420472" y="5597367"/>
            <a:ext cx="1280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Basis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948809" y="3682570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2.31 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420471" y="2082315"/>
            <a:ext cx="1280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1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1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42CrNiMo</a:t>
            </a:r>
          </a:p>
        </p:txBody>
      </p:sp>
    </p:spTree>
    <p:extLst>
      <p:ext uri="{BB962C8B-B14F-4D97-AF65-F5344CB8AC3E}">
        <p14:creationId xmlns:p14="http://schemas.microsoft.com/office/powerpoint/2010/main" val="44966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old_d\Работа\!КАССЕТА!\УАЛ\Ледоколы\Таймыр\ТАЙМЫР~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5" t="17490" r="10663" b="39691"/>
          <a:stretch>
            <a:fillRect/>
          </a:stretch>
        </p:blipFill>
        <p:spPr bwMode="auto">
          <a:xfrm>
            <a:off x="71043" y="3012141"/>
            <a:ext cx="3396531" cy="21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Pilot </a:t>
            </a:r>
            <a:r>
              <a:rPr lang="en-US" sz="2800" b="1" dirty="0" smtClean="0">
                <a:solidFill>
                  <a:schemeClr val="bg1"/>
                </a:solidFill>
              </a:rPr>
              <a:t>Core 14-5/04UM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45316914"/>
              </p:ext>
            </p:extLst>
          </p:nvPr>
        </p:nvGraphicFramePr>
        <p:xfrm>
          <a:off x="2248349" y="1196752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420471" y="5469330"/>
            <a:ext cx="12803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1.13 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g/cm</a:t>
            </a:r>
            <a:r>
              <a:rPr lang="en-US" sz="24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en-US" sz="24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948808" y="3682570"/>
            <a:ext cx="1139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3.004 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420471" y="2168376"/>
            <a:ext cx="1280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42CrNiMo</a:t>
            </a:r>
          </a:p>
        </p:txBody>
      </p:sp>
    </p:spTree>
    <p:extLst>
      <p:ext uri="{BB962C8B-B14F-4D97-AF65-F5344CB8AC3E}">
        <p14:creationId xmlns:p14="http://schemas.microsoft.com/office/powerpoint/2010/main" val="1191190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s\old_d\Работа\!КАССЕТА!\УАЛ\Ледоколы\Таймыр\ТАЙМЫР~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5" t="17490" r="10663" b="39691"/>
          <a:stretch>
            <a:fillRect/>
          </a:stretch>
        </p:blipFill>
        <p:spPr bwMode="auto">
          <a:xfrm>
            <a:off x="71044" y="3001384"/>
            <a:ext cx="3413362" cy="218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Development of the 14-5/04UM Cores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17701835"/>
              </p:ext>
            </p:extLst>
          </p:nvPr>
        </p:nvGraphicFramePr>
        <p:xfrm>
          <a:off x="2248349" y="1196752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558627" y="5504760"/>
            <a:ext cx="11295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&gt;1.13 g/cm</a:t>
            </a:r>
            <a:r>
              <a:rPr lang="en-US" sz="24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15033" y="3760934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3.25 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534814" y="1992107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3.16 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5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НИИАР\iR1QCPSH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" y="2918599"/>
            <a:ext cx="4416116" cy="29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14-15-1 Reactor Core for RITM-200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43614082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540843" y="2164230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175 MW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954575" y="3911937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4.5 </a:t>
            </a:r>
            <a:endParaRPr lang="en-US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394038" y="5865308"/>
            <a:ext cx="1387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75,000 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23880" r="71589" b="22316"/>
          <a:stretch/>
        </p:blipFill>
        <p:spPr bwMode="auto">
          <a:xfrm>
            <a:off x="129092" y="1375475"/>
            <a:ext cx="1216156" cy="240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1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ИИАР\ledokol_proekta_10510_lk110ya_shifr_lider-m77b18mo-15379873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862"/>
            <a:ext cx="4320762" cy="26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74938801"/>
              </p:ext>
            </p:extLst>
          </p:nvPr>
        </p:nvGraphicFramePr>
        <p:xfrm>
          <a:off x="3227295" y="1432497"/>
          <a:ext cx="7370338" cy="58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290" name="Номер слайда 3"/>
          <p:cNvSpPr txBox="1">
            <a:spLocks noGrp="1"/>
          </p:cNvSpPr>
          <p:nvPr/>
        </p:nvSpPr>
        <p:spPr bwMode="auto">
          <a:xfrm>
            <a:off x="7678738" y="7067550"/>
            <a:ext cx="2743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E919C1-6AD2-4A23-B6D7-49C1D12EA541}" type="slidenum">
              <a:rPr lang="en-US" altLang="ru-RU" sz="1400" b="1">
                <a:solidFill>
                  <a:srgbClr val="858890"/>
                </a:solidFill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ru-RU" sz="1400" b="1" dirty="0">
              <a:solidFill>
                <a:srgbClr val="8588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087906" y="303214"/>
            <a:ext cx="6600732" cy="9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520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520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Reactor Core for RITM-400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242568" y="5843792"/>
            <a:ext cx="1597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60,000 h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911543" y="3901179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6.0 </a:t>
            </a:r>
            <a:endParaRPr lang="en-US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TW·h</a:t>
            </a:r>
            <a:endParaRPr 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83875" y="2153472"/>
            <a:ext cx="100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10"/>
              </a:buBlip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10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315 MW</a:t>
            </a:r>
          </a:p>
        </p:txBody>
      </p:sp>
    </p:spTree>
    <p:extLst>
      <p:ext uri="{BB962C8B-B14F-4D97-AF65-F5344CB8AC3E}">
        <p14:creationId xmlns:p14="http://schemas.microsoft.com/office/powerpoint/2010/main" val="2451631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KBM AFRIKANTOV">
      <a:dk1>
        <a:srgbClr val="000000"/>
      </a:dk1>
      <a:lt1>
        <a:srgbClr val="FFFFFF"/>
      </a:lt1>
      <a:dk2>
        <a:srgbClr val="0065A4"/>
      </a:dk2>
      <a:lt2>
        <a:srgbClr val="85889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13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14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OKBM AFRIKANTOV">
    <a:dk1>
      <a:srgbClr val="000000"/>
    </a:dk1>
    <a:lt1>
      <a:srgbClr val="FFFFFF"/>
    </a:lt1>
    <a:dk2>
      <a:srgbClr val="0065A4"/>
    </a:dk2>
    <a:lt2>
      <a:srgbClr val="85889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600</Words>
  <Application>Microsoft Office PowerPoint</Application>
  <PresentationFormat>Произвольный</PresentationFormat>
  <Paragraphs>142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Reactor Plants for Nuclear-Powered Civil Ships (since 1954)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Захарычев Артем Алексеевич</dc:creator>
  <cp:lastModifiedBy>Пилипосян Ануш Сержиковна</cp:lastModifiedBy>
  <cp:revision>16</cp:revision>
  <dcterms:modified xsi:type="dcterms:W3CDTF">2019-05-17T07:33:04Z</dcterms:modified>
</cp:coreProperties>
</file>