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2" r:id="rId3"/>
    <p:sldId id="302" r:id="rId4"/>
    <p:sldId id="273" r:id="rId5"/>
    <p:sldId id="305" r:id="rId6"/>
    <p:sldId id="306" r:id="rId7"/>
    <p:sldId id="314" r:id="rId8"/>
    <p:sldId id="307" r:id="rId9"/>
    <p:sldId id="312" r:id="rId10"/>
    <p:sldId id="313" r:id="rId11"/>
    <p:sldId id="303" r:id="rId12"/>
    <p:sldId id="310" r:id="rId13"/>
    <p:sldId id="311" r:id="rId14"/>
    <p:sldId id="315" r:id="rId15"/>
    <p:sldId id="308" r:id="rId16"/>
  </p:sldIdLst>
  <p:sldSz cx="10688638" cy="7562850"/>
  <p:notesSz cx="6797675" cy="9928225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000" b="1" dirty="0" smtClean="0"/>
            <a:t>Повышение ресурсных характеристик элементной базы</a:t>
          </a:r>
        </a:p>
        <a:p>
          <a:r>
            <a:rPr lang="ru-RU" altLang="ru-RU" sz="2000" b="1" dirty="0" smtClean="0">
              <a:solidFill>
                <a:srgbClr val="C00000"/>
              </a:solidFill>
              <a:latin typeface="Arial" charset="0"/>
              <a:cs typeface="Arial" charset="0"/>
            </a:rPr>
            <a:t>Важная задача – исследования ОТВС из активной зоны 14-10-3У а/л «Таймыр».</a:t>
          </a:r>
          <a:endParaRPr lang="ru-RU" sz="2000" b="1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000" b="1" dirty="0" smtClean="0"/>
            <a:t>Превышение проектного энергоресурса</a:t>
          </a:r>
        </a:p>
        <a:p>
          <a:r>
            <a:rPr lang="ru-RU" altLang="ru-RU" sz="2000" b="1" dirty="0" smtClean="0">
              <a:solidFill>
                <a:schemeClr val="bg2">
                  <a:lumMod val="75000"/>
                </a:schemeClr>
              </a:solidFill>
            </a:rPr>
            <a:t>По проведенным оценкам на основе данных по эксплуатации </a:t>
          </a:r>
          <a:r>
            <a:rPr lang="ru-RU" altLang="ru-RU" sz="2000" b="1" dirty="0" err="1" smtClean="0">
              <a:solidFill>
                <a:schemeClr val="bg2">
                  <a:lumMod val="75000"/>
                </a:schemeClr>
              </a:solidFill>
            </a:rPr>
            <a:t>энергозапас</a:t>
          </a:r>
          <a:r>
            <a:rPr lang="ru-RU" altLang="ru-RU" sz="2000" b="1" dirty="0" smtClean="0">
              <a:solidFill>
                <a:schemeClr val="bg2">
                  <a:lumMod val="75000"/>
                </a:schemeClr>
              </a:solidFill>
            </a:rPr>
            <a:t> при полном извлечении ЦКГ составит </a:t>
          </a:r>
          <a:r>
            <a:rPr lang="ru-RU" altLang="ru-RU" sz="2000" b="1" dirty="0" smtClean="0">
              <a:solidFill>
                <a:srgbClr val="C00000"/>
              </a:solidFill>
            </a:rPr>
            <a:t>2,85</a:t>
          </a:r>
          <a:r>
            <a:rPr lang="ru-RU" altLang="ru-RU" sz="2000" b="1" dirty="0" smtClean="0">
              <a:solidFill>
                <a:schemeClr val="bg2">
                  <a:lumMod val="75000"/>
                </a:schemeClr>
              </a:solidFill>
            </a:rPr>
            <a:t> ТВт.ч</a:t>
          </a:r>
          <a:endParaRPr lang="ru-RU" sz="2000" dirty="0">
            <a:solidFill>
              <a:schemeClr val="bg2">
                <a:lumMod val="75000"/>
              </a:schemeClr>
            </a:solidFill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/>
            <a:t>Уникальное выгорание в </a:t>
          </a:r>
          <a:r>
            <a:rPr lang="ru-RU" altLang="ru-RU" sz="2400" b="1" dirty="0" err="1" smtClean="0"/>
            <a:t>твэлах</a:t>
          </a:r>
          <a:endParaRPr lang="ru-RU" altLang="ru-RU" sz="2400" b="1" dirty="0" smtClean="0"/>
        </a:p>
        <a:p>
          <a:r>
            <a:rPr lang="ru-RU" altLang="ru-RU" sz="2400" b="1" dirty="0" smtClean="0">
              <a:solidFill>
                <a:schemeClr val="bg2">
                  <a:lumMod val="75000"/>
                </a:schemeClr>
              </a:solidFill>
            </a:rPr>
            <a:t>При </a:t>
          </a:r>
          <a:r>
            <a:rPr lang="ru-RU" altLang="ru-RU" sz="2400" b="1" dirty="0" err="1" smtClean="0">
              <a:solidFill>
                <a:schemeClr val="bg2">
                  <a:lumMod val="75000"/>
                </a:schemeClr>
              </a:solidFill>
            </a:rPr>
            <a:t>энерговыработке</a:t>
          </a:r>
          <a:r>
            <a:rPr lang="ru-RU" altLang="ru-RU" sz="24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altLang="ru-RU" sz="2400" b="1" dirty="0" smtClean="0">
              <a:solidFill>
                <a:srgbClr val="C00000"/>
              </a:solidFill>
            </a:rPr>
            <a:t>2,85</a:t>
          </a:r>
          <a:r>
            <a:rPr lang="ru-RU" altLang="ru-RU" sz="2400" b="1" dirty="0" smtClean="0">
              <a:solidFill>
                <a:schemeClr val="bg2">
                  <a:lumMod val="75000"/>
                </a:schemeClr>
              </a:solidFill>
            </a:rPr>
            <a:t> ТВт.ч выгорание составит </a:t>
          </a:r>
          <a:r>
            <a:rPr lang="ru-RU" altLang="ru-RU" sz="2400" b="1" dirty="0" smtClean="0">
              <a:solidFill>
                <a:srgbClr val="C00000"/>
              </a:solidFill>
            </a:rPr>
            <a:t>1,</a:t>
          </a:r>
          <a:r>
            <a:rPr lang="en-US" altLang="ru-RU" sz="2400" b="1" dirty="0" smtClean="0">
              <a:solidFill>
                <a:srgbClr val="C00000"/>
              </a:solidFill>
            </a:rPr>
            <a:t>4</a:t>
          </a:r>
          <a:r>
            <a:rPr lang="ru-RU" altLang="ru-RU" sz="2400" b="1" dirty="0" smtClean="0">
              <a:solidFill>
                <a:srgbClr val="C00000"/>
              </a:solidFill>
            </a:rPr>
            <a:t>7</a:t>
          </a:r>
          <a:r>
            <a:rPr lang="ru-RU" altLang="ru-RU" sz="2400" b="1" dirty="0" smtClean="0">
              <a:solidFill>
                <a:schemeClr val="bg2">
                  <a:lumMod val="75000"/>
                </a:schemeClr>
              </a:solidFill>
            </a:rPr>
            <a:t> г/см</a:t>
          </a:r>
          <a:r>
            <a:rPr lang="ru-RU" altLang="ru-RU" sz="2400" b="1" baseline="30000" dirty="0" smtClean="0">
              <a:solidFill>
                <a:schemeClr val="bg2">
                  <a:lumMod val="75000"/>
                </a:schemeClr>
              </a:solidFill>
            </a:rPr>
            <a:t>3</a:t>
          </a:r>
          <a:endParaRPr lang="ru-RU" sz="2400" baseline="30000" dirty="0">
            <a:solidFill>
              <a:schemeClr val="bg2">
                <a:lumMod val="75000"/>
              </a:schemeClr>
            </a:solidFill>
          </a:endParaRP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5D832D37-CB68-4AEA-8E55-DBD7CEDC6198}" type="presOf" srcId="{AA25679F-CF4F-43DF-BD61-7C7EE68C23F6}" destId="{0DFAB70E-3D1D-435A-B9EE-BC02C52C3374}" srcOrd="0" destOrd="0" presId="urn:microsoft.com/office/officeart/2008/layout/VerticalCurvedList"/>
    <dgm:cxn modelId="{9A81969E-5283-4E13-9742-6CA638F471BF}" type="presOf" srcId="{E4450420-4CE0-48D2-A5A5-B03F8C8A5326}" destId="{3D0C5466-7748-49F1-939D-15448B07BC06}" srcOrd="0" destOrd="0" presId="urn:microsoft.com/office/officeart/2008/layout/VerticalCurvedList"/>
    <dgm:cxn modelId="{95A35087-3605-4758-9772-6E90AEDA180A}" type="presOf" srcId="{9CF9F289-4295-4C1E-9C35-12A332048AB4}" destId="{B963CAFB-A459-48C0-AE3A-FF18FCFFF805}" srcOrd="0" destOrd="0" presId="urn:microsoft.com/office/officeart/2008/layout/VerticalCurvedList"/>
    <dgm:cxn modelId="{AC35EBEA-184B-44CE-9890-7235239368F5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7B9ECEE4-B326-42A9-B4BA-802E0B591AE3}" type="presOf" srcId="{32E1C51D-6012-451C-B53F-899A7BDD2EE6}" destId="{50DD0929-FDE4-4EC4-85EC-AA05470D7857}" srcOrd="0" destOrd="0" presId="urn:microsoft.com/office/officeart/2008/layout/VerticalCurvedList"/>
    <dgm:cxn modelId="{87CE7BA6-C7FA-4075-A2AA-ECA41E95AF78}" type="presParOf" srcId="{0DFAB70E-3D1D-435A-B9EE-BC02C52C3374}" destId="{141E1244-46EC-4A55-8722-D42A3D27118C}" srcOrd="0" destOrd="0" presId="urn:microsoft.com/office/officeart/2008/layout/VerticalCurvedList"/>
    <dgm:cxn modelId="{627EE780-1402-498E-8874-8BFD8E608AD9}" type="presParOf" srcId="{141E1244-46EC-4A55-8722-D42A3D27118C}" destId="{1D3B2FB6-6394-4B1D-9761-547FD0D8B2C2}" srcOrd="0" destOrd="0" presId="urn:microsoft.com/office/officeart/2008/layout/VerticalCurvedList"/>
    <dgm:cxn modelId="{E94E1202-F6B5-4B6E-A7C8-99EA3CA40F74}" type="presParOf" srcId="{1D3B2FB6-6394-4B1D-9761-547FD0D8B2C2}" destId="{A687E695-38CD-4E99-8F16-79396A22F67D}" srcOrd="0" destOrd="0" presId="urn:microsoft.com/office/officeart/2008/layout/VerticalCurvedList"/>
    <dgm:cxn modelId="{6186E723-0F5F-40DE-9150-14432FF7D796}" type="presParOf" srcId="{1D3B2FB6-6394-4B1D-9761-547FD0D8B2C2}" destId="{3D0C5466-7748-49F1-939D-15448B07BC06}" srcOrd="1" destOrd="0" presId="urn:microsoft.com/office/officeart/2008/layout/VerticalCurvedList"/>
    <dgm:cxn modelId="{B250A257-F907-4206-A599-AFFE6502286C}" type="presParOf" srcId="{1D3B2FB6-6394-4B1D-9761-547FD0D8B2C2}" destId="{D5CD1860-9662-4811-B9E8-E39E4D8C66E4}" srcOrd="2" destOrd="0" presId="urn:microsoft.com/office/officeart/2008/layout/VerticalCurvedList"/>
    <dgm:cxn modelId="{7470F553-005E-484B-BDE3-661ADC5215F3}" type="presParOf" srcId="{1D3B2FB6-6394-4B1D-9761-547FD0D8B2C2}" destId="{4BAEAA0B-3960-4EAD-8C23-FE855467C56B}" srcOrd="3" destOrd="0" presId="urn:microsoft.com/office/officeart/2008/layout/VerticalCurvedList"/>
    <dgm:cxn modelId="{9A561EE0-AAD6-4318-814B-CA4630782962}" type="presParOf" srcId="{141E1244-46EC-4A55-8722-D42A3D27118C}" destId="{B963CAFB-A459-48C0-AE3A-FF18FCFFF805}" srcOrd="1" destOrd="0" presId="urn:microsoft.com/office/officeart/2008/layout/VerticalCurvedList"/>
    <dgm:cxn modelId="{C45F33E9-A6EE-4FB6-BFA1-5A0E627922BD}" type="presParOf" srcId="{141E1244-46EC-4A55-8722-D42A3D27118C}" destId="{1D4A4F13-E76E-45E5-9CA0-0CB28A802DEA}" srcOrd="2" destOrd="0" presId="urn:microsoft.com/office/officeart/2008/layout/VerticalCurvedList"/>
    <dgm:cxn modelId="{B98A0462-9A77-4AFC-9CF4-AD3EAA917D3C}" type="presParOf" srcId="{1D4A4F13-E76E-45E5-9CA0-0CB28A802DEA}" destId="{C328F773-E6D2-4DF8-8EE2-27F9A86B050C}" srcOrd="0" destOrd="0" presId="urn:microsoft.com/office/officeart/2008/layout/VerticalCurvedList"/>
    <dgm:cxn modelId="{B27DEB97-7F64-4024-8E62-B39C9FA779A6}" type="presParOf" srcId="{141E1244-46EC-4A55-8722-D42A3D27118C}" destId="{50DD0929-FDE4-4EC4-85EC-AA05470D7857}" srcOrd="3" destOrd="0" presId="urn:microsoft.com/office/officeart/2008/layout/VerticalCurvedList"/>
    <dgm:cxn modelId="{601AD461-3FE2-446B-A6EF-E4D6B5010A42}" type="presParOf" srcId="{141E1244-46EC-4A55-8722-D42A3D27118C}" destId="{300CEB7C-4787-4FAA-9920-DDF9CEE9D358}" srcOrd="4" destOrd="0" presId="urn:microsoft.com/office/officeart/2008/layout/VerticalCurvedList"/>
    <dgm:cxn modelId="{04CC2269-F79F-40DD-8643-1C63294FD546}" type="presParOf" srcId="{300CEB7C-4787-4FAA-9920-DDF9CEE9D358}" destId="{620133CB-D913-4979-9FBD-07B732087533}" srcOrd="0" destOrd="0" presId="urn:microsoft.com/office/officeart/2008/layout/VerticalCurvedList"/>
    <dgm:cxn modelId="{79AD84AE-1944-4E41-8146-24E154D70170}" type="presParOf" srcId="{141E1244-46EC-4A55-8722-D42A3D27118C}" destId="{7269024B-7DA4-4392-AA49-49CD68739470}" srcOrd="5" destOrd="0" presId="urn:microsoft.com/office/officeart/2008/layout/VerticalCurvedList"/>
    <dgm:cxn modelId="{05AA5CB0-2489-4D91-969B-15BBC1F9B120}" type="presParOf" srcId="{141E1244-46EC-4A55-8722-D42A3D27118C}" destId="{A67971B9-91A3-4C7E-AE9E-35EA36C3AA1E}" srcOrd="6" destOrd="0" presId="urn:microsoft.com/office/officeart/2008/layout/VerticalCurvedList"/>
    <dgm:cxn modelId="{E07E915E-19E7-4CEE-B8F8-1D808EFC539E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Номинальная мощность 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rPr>
            <a:t>Назначенный энергоресурс</a:t>
          </a:r>
          <a:endParaRPr lang="ru-RU" altLang="ru-RU" sz="2400" b="1" dirty="0" smtClean="0">
            <a:solidFill>
              <a:schemeClr val="tx2">
                <a:lumMod val="75000"/>
              </a:schemeClr>
            </a:solidFill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rPr>
            <a:t>Назначенная кампания, период между перегрузками </a:t>
          </a:r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10 лет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FC85355A-295F-4CE2-98C0-CFB218DE747F}" type="presOf" srcId="{E4450420-4CE0-48D2-A5A5-B03F8C8A5326}" destId="{3D0C5466-7748-49F1-939D-15448B07BC06}" srcOrd="0" destOrd="0" presId="urn:microsoft.com/office/officeart/2008/layout/VerticalCurvedList"/>
    <dgm:cxn modelId="{92C8F1D9-743A-45D4-BA48-1E18DD870FC3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C4D67C77-7767-4E7F-A132-BF91332768CB}" type="presOf" srcId="{9CF9F289-4295-4C1E-9C35-12A332048AB4}" destId="{B963CAFB-A459-48C0-AE3A-FF18FCFFF805}" srcOrd="0" destOrd="0" presId="urn:microsoft.com/office/officeart/2008/layout/VerticalCurvedList"/>
    <dgm:cxn modelId="{DB213CB3-93EF-46A3-8EBB-7AE5A6945850}" type="presOf" srcId="{32E1C51D-6012-451C-B53F-899A7BDD2EE6}" destId="{50DD0929-FDE4-4EC4-85EC-AA05470D7857}" srcOrd="0" destOrd="0" presId="urn:microsoft.com/office/officeart/2008/layout/VerticalCurvedList"/>
    <dgm:cxn modelId="{D7C0C9E5-26F3-42D0-A8CF-10A2C44F56D6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C8C1592-489C-415A-825C-1B5328B5864B}" type="presParOf" srcId="{0DFAB70E-3D1D-435A-B9EE-BC02C52C3374}" destId="{141E1244-46EC-4A55-8722-D42A3D27118C}" srcOrd="0" destOrd="0" presId="urn:microsoft.com/office/officeart/2008/layout/VerticalCurvedList"/>
    <dgm:cxn modelId="{33CF23B7-EF51-4878-B692-E166259D9206}" type="presParOf" srcId="{141E1244-46EC-4A55-8722-D42A3D27118C}" destId="{1D3B2FB6-6394-4B1D-9761-547FD0D8B2C2}" srcOrd="0" destOrd="0" presId="urn:microsoft.com/office/officeart/2008/layout/VerticalCurvedList"/>
    <dgm:cxn modelId="{93CB4F0D-79C6-4B4B-B71A-C9FAC493F36A}" type="presParOf" srcId="{1D3B2FB6-6394-4B1D-9761-547FD0D8B2C2}" destId="{A687E695-38CD-4E99-8F16-79396A22F67D}" srcOrd="0" destOrd="0" presId="urn:microsoft.com/office/officeart/2008/layout/VerticalCurvedList"/>
    <dgm:cxn modelId="{8B24A84F-2768-4B88-98B8-76BE9CFD73EC}" type="presParOf" srcId="{1D3B2FB6-6394-4B1D-9761-547FD0D8B2C2}" destId="{3D0C5466-7748-49F1-939D-15448B07BC06}" srcOrd="1" destOrd="0" presId="urn:microsoft.com/office/officeart/2008/layout/VerticalCurvedList"/>
    <dgm:cxn modelId="{4CB8FA8C-63E8-414E-BD99-1ADF136ED4FA}" type="presParOf" srcId="{1D3B2FB6-6394-4B1D-9761-547FD0D8B2C2}" destId="{D5CD1860-9662-4811-B9E8-E39E4D8C66E4}" srcOrd="2" destOrd="0" presId="urn:microsoft.com/office/officeart/2008/layout/VerticalCurvedList"/>
    <dgm:cxn modelId="{6EE9456B-E132-42AC-92E0-270A27D95CA3}" type="presParOf" srcId="{1D3B2FB6-6394-4B1D-9761-547FD0D8B2C2}" destId="{4BAEAA0B-3960-4EAD-8C23-FE855467C56B}" srcOrd="3" destOrd="0" presId="urn:microsoft.com/office/officeart/2008/layout/VerticalCurvedList"/>
    <dgm:cxn modelId="{8A4CC1DF-9292-425B-AA98-296FABAA6BA8}" type="presParOf" srcId="{141E1244-46EC-4A55-8722-D42A3D27118C}" destId="{B963CAFB-A459-48C0-AE3A-FF18FCFFF805}" srcOrd="1" destOrd="0" presId="urn:microsoft.com/office/officeart/2008/layout/VerticalCurvedList"/>
    <dgm:cxn modelId="{CD66F578-049E-44CA-8307-F2BD8A4FF238}" type="presParOf" srcId="{141E1244-46EC-4A55-8722-D42A3D27118C}" destId="{1D4A4F13-E76E-45E5-9CA0-0CB28A802DEA}" srcOrd="2" destOrd="0" presId="urn:microsoft.com/office/officeart/2008/layout/VerticalCurvedList"/>
    <dgm:cxn modelId="{346D421F-C94C-444A-83F5-C7511ADEEA10}" type="presParOf" srcId="{1D4A4F13-E76E-45E5-9CA0-0CB28A802DEA}" destId="{C328F773-E6D2-4DF8-8EE2-27F9A86B050C}" srcOrd="0" destOrd="0" presId="urn:microsoft.com/office/officeart/2008/layout/VerticalCurvedList"/>
    <dgm:cxn modelId="{C93A4E22-5A9A-402E-A365-38957506209A}" type="presParOf" srcId="{141E1244-46EC-4A55-8722-D42A3D27118C}" destId="{50DD0929-FDE4-4EC4-85EC-AA05470D7857}" srcOrd="3" destOrd="0" presId="urn:microsoft.com/office/officeart/2008/layout/VerticalCurvedList"/>
    <dgm:cxn modelId="{D274CD8B-5158-40BE-8948-495B554B7271}" type="presParOf" srcId="{141E1244-46EC-4A55-8722-D42A3D27118C}" destId="{300CEB7C-4787-4FAA-9920-DDF9CEE9D358}" srcOrd="4" destOrd="0" presId="urn:microsoft.com/office/officeart/2008/layout/VerticalCurvedList"/>
    <dgm:cxn modelId="{711CF047-4BC9-4A85-98CA-40F0BA838784}" type="presParOf" srcId="{300CEB7C-4787-4FAA-9920-DDF9CEE9D358}" destId="{620133CB-D913-4979-9FBD-07B732087533}" srcOrd="0" destOrd="0" presId="urn:microsoft.com/office/officeart/2008/layout/VerticalCurvedList"/>
    <dgm:cxn modelId="{2860111D-D6D9-4A23-BE2C-BBC46920C722}" type="presParOf" srcId="{141E1244-46EC-4A55-8722-D42A3D27118C}" destId="{7269024B-7DA4-4392-AA49-49CD68739470}" srcOrd="5" destOrd="0" presId="urn:microsoft.com/office/officeart/2008/layout/VerticalCurvedList"/>
    <dgm:cxn modelId="{23FD4695-0CC6-4571-A5D6-88ACE504855D}" type="presParOf" srcId="{141E1244-46EC-4A55-8722-D42A3D27118C}" destId="{A67971B9-91A3-4C7E-AE9E-35EA36C3AA1E}" srcOrd="6" destOrd="0" presId="urn:microsoft.com/office/officeart/2008/layout/VerticalCurvedList"/>
    <dgm:cxn modelId="{34A86142-6777-4C37-AFFF-21D4D6BB974C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75000"/>
                </a:schemeClr>
              </a:solidFill>
            </a:rPr>
            <a:t>Подтверждение ресурсной надежности элементной базы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75000"/>
                </a:schemeClr>
              </a:solidFill>
            </a:rPr>
            <a:t>С превышением проектного значения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75000"/>
                </a:schemeClr>
              </a:solidFill>
            </a:rPr>
            <a:t>Стала основой для уникальной активной зоны 14-5/04УМ 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171EC65-C311-49AF-B420-9FA3EDF07B49}" type="presOf" srcId="{9CF9F289-4295-4C1E-9C35-12A332048AB4}" destId="{B963CAFB-A459-48C0-AE3A-FF18FCFFF805}" srcOrd="0" destOrd="0" presId="urn:microsoft.com/office/officeart/2008/layout/VerticalCurvedList"/>
    <dgm:cxn modelId="{1F7A4171-7ED5-478C-9C01-3632B46BE4C0}" type="presOf" srcId="{32E1C51D-6012-451C-B53F-899A7BDD2EE6}" destId="{50DD0929-FDE4-4EC4-85EC-AA05470D7857}" srcOrd="0" destOrd="0" presId="urn:microsoft.com/office/officeart/2008/layout/VerticalCurvedList"/>
    <dgm:cxn modelId="{2FF3F1AA-EF68-4AA4-9B48-5DD57D22F3A9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DE43E735-E6A9-4DCB-A079-1933D10C6EEA}" type="presOf" srcId="{E4450420-4CE0-48D2-A5A5-B03F8C8A5326}" destId="{3D0C5466-7748-49F1-939D-15448B07BC06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546830A-55D4-4D00-888F-B774CF7D9EA3}" type="presOf" srcId="{7D384631-A88F-4B8F-8B11-1696AE1E80AF}" destId="{7269024B-7DA4-4392-AA49-49CD68739470}" srcOrd="0" destOrd="0" presId="urn:microsoft.com/office/officeart/2008/layout/VerticalCurvedList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A2470ACF-EE99-4C44-B716-F0C71CD7C2AC}" type="presParOf" srcId="{0DFAB70E-3D1D-435A-B9EE-BC02C52C3374}" destId="{141E1244-46EC-4A55-8722-D42A3D27118C}" srcOrd="0" destOrd="0" presId="urn:microsoft.com/office/officeart/2008/layout/VerticalCurvedList"/>
    <dgm:cxn modelId="{D12E0D5F-0567-4EAB-A7A4-2DE7DFCBCC57}" type="presParOf" srcId="{141E1244-46EC-4A55-8722-D42A3D27118C}" destId="{1D3B2FB6-6394-4B1D-9761-547FD0D8B2C2}" srcOrd="0" destOrd="0" presId="urn:microsoft.com/office/officeart/2008/layout/VerticalCurvedList"/>
    <dgm:cxn modelId="{3D17E819-7935-4190-A823-C96AD445A30C}" type="presParOf" srcId="{1D3B2FB6-6394-4B1D-9761-547FD0D8B2C2}" destId="{A687E695-38CD-4E99-8F16-79396A22F67D}" srcOrd="0" destOrd="0" presId="urn:microsoft.com/office/officeart/2008/layout/VerticalCurvedList"/>
    <dgm:cxn modelId="{860D94FF-4DC7-4210-B47C-669AB17E1C86}" type="presParOf" srcId="{1D3B2FB6-6394-4B1D-9761-547FD0D8B2C2}" destId="{3D0C5466-7748-49F1-939D-15448B07BC06}" srcOrd="1" destOrd="0" presId="urn:microsoft.com/office/officeart/2008/layout/VerticalCurvedList"/>
    <dgm:cxn modelId="{C25150AA-A4E7-4849-AEAC-C4B8337F6238}" type="presParOf" srcId="{1D3B2FB6-6394-4B1D-9761-547FD0D8B2C2}" destId="{D5CD1860-9662-4811-B9E8-E39E4D8C66E4}" srcOrd="2" destOrd="0" presId="urn:microsoft.com/office/officeart/2008/layout/VerticalCurvedList"/>
    <dgm:cxn modelId="{825D557D-3508-40F3-9216-4C571A6C85A7}" type="presParOf" srcId="{1D3B2FB6-6394-4B1D-9761-547FD0D8B2C2}" destId="{4BAEAA0B-3960-4EAD-8C23-FE855467C56B}" srcOrd="3" destOrd="0" presId="urn:microsoft.com/office/officeart/2008/layout/VerticalCurvedList"/>
    <dgm:cxn modelId="{50D1B808-FC9A-4619-800B-46FA0FBBBEC3}" type="presParOf" srcId="{141E1244-46EC-4A55-8722-D42A3D27118C}" destId="{B963CAFB-A459-48C0-AE3A-FF18FCFFF805}" srcOrd="1" destOrd="0" presId="urn:microsoft.com/office/officeart/2008/layout/VerticalCurvedList"/>
    <dgm:cxn modelId="{B5D18D6A-AB7B-415D-AF91-50E7C7883BA9}" type="presParOf" srcId="{141E1244-46EC-4A55-8722-D42A3D27118C}" destId="{1D4A4F13-E76E-45E5-9CA0-0CB28A802DEA}" srcOrd="2" destOrd="0" presId="urn:microsoft.com/office/officeart/2008/layout/VerticalCurvedList"/>
    <dgm:cxn modelId="{AC97A9F5-579F-497E-B977-D1C7EE7B2D35}" type="presParOf" srcId="{1D4A4F13-E76E-45E5-9CA0-0CB28A802DEA}" destId="{C328F773-E6D2-4DF8-8EE2-27F9A86B050C}" srcOrd="0" destOrd="0" presId="urn:microsoft.com/office/officeart/2008/layout/VerticalCurvedList"/>
    <dgm:cxn modelId="{93EC709D-1C32-402F-9259-D9F4F940A336}" type="presParOf" srcId="{141E1244-46EC-4A55-8722-D42A3D27118C}" destId="{50DD0929-FDE4-4EC4-85EC-AA05470D7857}" srcOrd="3" destOrd="0" presId="urn:microsoft.com/office/officeart/2008/layout/VerticalCurvedList"/>
    <dgm:cxn modelId="{EBB1982D-E577-44A4-BED4-70198972BBCF}" type="presParOf" srcId="{141E1244-46EC-4A55-8722-D42A3D27118C}" destId="{300CEB7C-4787-4FAA-9920-DDF9CEE9D358}" srcOrd="4" destOrd="0" presId="urn:microsoft.com/office/officeart/2008/layout/VerticalCurvedList"/>
    <dgm:cxn modelId="{A2D087FB-5F33-44A2-A12A-7A837B21245D}" type="presParOf" srcId="{300CEB7C-4787-4FAA-9920-DDF9CEE9D358}" destId="{620133CB-D913-4979-9FBD-07B732087533}" srcOrd="0" destOrd="0" presId="urn:microsoft.com/office/officeart/2008/layout/VerticalCurvedList"/>
    <dgm:cxn modelId="{2B42D34F-DCFE-4400-B7F7-821B44825417}" type="presParOf" srcId="{141E1244-46EC-4A55-8722-D42A3D27118C}" destId="{7269024B-7DA4-4392-AA49-49CD68739470}" srcOrd="5" destOrd="0" presId="urn:microsoft.com/office/officeart/2008/layout/VerticalCurvedList"/>
    <dgm:cxn modelId="{3209B933-C23F-47A9-B788-0C8BCAF95944}" type="presParOf" srcId="{141E1244-46EC-4A55-8722-D42A3D27118C}" destId="{A67971B9-91A3-4C7E-AE9E-35EA36C3AA1E}" srcOrd="6" destOrd="0" presId="urn:microsoft.com/office/officeart/2008/layout/VerticalCurvedList"/>
    <dgm:cxn modelId="{0D6759B2-3429-4084-8862-0A9F138D903C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/>
            <a:t>Повышение ресурсных характеристик элементной базы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/>
            <a:t>С превышением проектного значения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/>
            <a:t>Уникальное выгорание в </a:t>
          </a:r>
          <a:r>
            <a:rPr lang="ru-RU" altLang="ru-RU" sz="2400" b="1" dirty="0" err="1" smtClean="0"/>
            <a:t>твэлах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30B6D9DB-ABA3-42B3-BE5B-341F32028940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8BB62B45-16F1-4D57-B08D-C65674B066EF}" type="presOf" srcId="{AA25679F-CF4F-43DF-BD61-7C7EE68C23F6}" destId="{0DFAB70E-3D1D-435A-B9EE-BC02C52C3374}" srcOrd="0" destOrd="0" presId="urn:microsoft.com/office/officeart/2008/layout/VerticalCurvedList"/>
    <dgm:cxn modelId="{0E304482-D90F-41D8-883A-4506184A3A9E}" type="presOf" srcId="{9CF9F289-4295-4C1E-9C35-12A332048AB4}" destId="{B963CAFB-A459-48C0-AE3A-FF18FCFFF805}" srcOrd="0" destOrd="0" presId="urn:microsoft.com/office/officeart/2008/layout/VerticalCurvedList"/>
    <dgm:cxn modelId="{91E6B828-2B52-49CE-A4F8-A505AF93867E}" type="presOf" srcId="{E4450420-4CE0-48D2-A5A5-B03F8C8A5326}" destId="{3D0C5466-7748-49F1-939D-15448B07BC06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2288388A-5A3F-477C-BE30-200F7987847C}" type="presOf" srcId="{7D384631-A88F-4B8F-8B11-1696AE1E80AF}" destId="{7269024B-7DA4-4392-AA49-49CD68739470}" srcOrd="0" destOrd="0" presId="urn:microsoft.com/office/officeart/2008/layout/VerticalCurvedList"/>
    <dgm:cxn modelId="{38FAD329-5344-40E1-BEE2-2BD96ACE5908}" type="presParOf" srcId="{0DFAB70E-3D1D-435A-B9EE-BC02C52C3374}" destId="{141E1244-46EC-4A55-8722-D42A3D27118C}" srcOrd="0" destOrd="0" presId="urn:microsoft.com/office/officeart/2008/layout/VerticalCurvedList"/>
    <dgm:cxn modelId="{1957BB1F-ECEB-4F5A-B764-E24B0C87AE19}" type="presParOf" srcId="{141E1244-46EC-4A55-8722-D42A3D27118C}" destId="{1D3B2FB6-6394-4B1D-9761-547FD0D8B2C2}" srcOrd="0" destOrd="0" presId="urn:microsoft.com/office/officeart/2008/layout/VerticalCurvedList"/>
    <dgm:cxn modelId="{6DE6DABC-A5C5-48E2-849D-4903AA12E65F}" type="presParOf" srcId="{1D3B2FB6-6394-4B1D-9761-547FD0D8B2C2}" destId="{A687E695-38CD-4E99-8F16-79396A22F67D}" srcOrd="0" destOrd="0" presId="urn:microsoft.com/office/officeart/2008/layout/VerticalCurvedList"/>
    <dgm:cxn modelId="{36E3D82C-A6E2-419C-BD28-75794D0BE4C2}" type="presParOf" srcId="{1D3B2FB6-6394-4B1D-9761-547FD0D8B2C2}" destId="{3D0C5466-7748-49F1-939D-15448B07BC06}" srcOrd="1" destOrd="0" presId="urn:microsoft.com/office/officeart/2008/layout/VerticalCurvedList"/>
    <dgm:cxn modelId="{FC5DFE80-2AD4-4D35-B277-9FD067382D04}" type="presParOf" srcId="{1D3B2FB6-6394-4B1D-9761-547FD0D8B2C2}" destId="{D5CD1860-9662-4811-B9E8-E39E4D8C66E4}" srcOrd="2" destOrd="0" presId="urn:microsoft.com/office/officeart/2008/layout/VerticalCurvedList"/>
    <dgm:cxn modelId="{2654E63A-0C9E-4D28-A7C7-F802431A2DFA}" type="presParOf" srcId="{1D3B2FB6-6394-4B1D-9761-547FD0D8B2C2}" destId="{4BAEAA0B-3960-4EAD-8C23-FE855467C56B}" srcOrd="3" destOrd="0" presId="urn:microsoft.com/office/officeart/2008/layout/VerticalCurvedList"/>
    <dgm:cxn modelId="{7F5A1445-9827-4E8D-90DF-EFDDECD73E25}" type="presParOf" srcId="{141E1244-46EC-4A55-8722-D42A3D27118C}" destId="{B963CAFB-A459-48C0-AE3A-FF18FCFFF805}" srcOrd="1" destOrd="0" presId="urn:microsoft.com/office/officeart/2008/layout/VerticalCurvedList"/>
    <dgm:cxn modelId="{8D32D042-76D8-4594-BD0C-BEE46136AB60}" type="presParOf" srcId="{141E1244-46EC-4A55-8722-D42A3D27118C}" destId="{1D4A4F13-E76E-45E5-9CA0-0CB28A802DEA}" srcOrd="2" destOrd="0" presId="urn:microsoft.com/office/officeart/2008/layout/VerticalCurvedList"/>
    <dgm:cxn modelId="{ABD0A277-EC38-4A0F-B845-771089AC0455}" type="presParOf" srcId="{1D4A4F13-E76E-45E5-9CA0-0CB28A802DEA}" destId="{C328F773-E6D2-4DF8-8EE2-27F9A86B050C}" srcOrd="0" destOrd="0" presId="urn:microsoft.com/office/officeart/2008/layout/VerticalCurvedList"/>
    <dgm:cxn modelId="{8A0D80CA-CDAA-46E6-8E7C-47C524AAA0DF}" type="presParOf" srcId="{141E1244-46EC-4A55-8722-D42A3D27118C}" destId="{50DD0929-FDE4-4EC4-85EC-AA05470D7857}" srcOrd="3" destOrd="0" presId="urn:microsoft.com/office/officeart/2008/layout/VerticalCurvedList"/>
    <dgm:cxn modelId="{F7D50169-1022-4402-BD5D-9F2D24C1CB67}" type="presParOf" srcId="{141E1244-46EC-4A55-8722-D42A3D27118C}" destId="{300CEB7C-4787-4FAA-9920-DDF9CEE9D358}" srcOrd="4" destOrd="0" presId="urn:microsoft.com/office/officeart/2008/layout/VerticalCurvedList"/>
    <dgm:cxn modelId="{50A9008D-E2F0-413F-B12E-9DB1557875F2}" type="presParOf" srcId="{300CEB7C-4787-4FAA-9920-DDF9CEE9D358}" destId="{620133CB-D913-4979-9FBD-07B732087533}" srcOrd="0" destOrd="0" presId="urn:microsoft.com/office/officeart/2008/layout/VerticalCurvedList"/>
    <dgm:cxn modelId="{02B0AF47-C2C7-496B-AF3F-891B30B3F728}" type="presParOf" srcId="{141E1244-46EC-4A55-8722-D42A3D27118C}" destId="{7269024B-7DA4-4392-AA49-49CD68739470}" srcOrd="5" destOrd="0" presId="urn:microsoft.com/office/officeart/2008/layout/VerticalCurvedList"/>
    <dgm:cxn modelId="{8AA2A121-B8CC-44AD-8133-0D1B613F9E86}" type="presParOf" srcId="{141E1244-46EC-4A55-8722-D42A3D27118C}" destId="{A67971B9-91A3-4C7E-AE9E-35EA36C3AA1E}" srcOrd="6" destOrd="0" presId="urn:microsoft.com/office/officeart/2008/layout/VerticalCurvedList"/>
    <dgm:cxn modelId="{6B121B64-8891-4D7B-8D30-14824E514650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Увеличение расчетного энергоресурса  с второго комплекта (на 0.2 ТВт.ч с ограничениями и 0.16 ТВт.ч без ограничений)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Увеличение расчетного энергоресурса  с 4-5 комплекта на 0.25 ТВт.ч без ограничений</a:t>
          </a:r>
          <a:endParaRPr lang="ru-RU" altLang="ru-RU" sz="2400" b="1" dirty="0" smtClean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Увеличение расчетного энергоресурса</a:t>
          </a:r>
          <a:br>
            <a:rPr lang="ru-RU" sz="2400" b="1" dirty="0" smtClean="0"/>
          </a:br>
          <a:r>
            <a:rPr lang="ru-RU" sz="2400" b="1" dirty="0" smtClean="0"/>
            <a:t>с 4-5 комплекта на 0.25 ТВт.ч без ограничений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8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A9895A35-A8F0-4161-AF61-FAEAEA50F7E4}" type="presOf" srcId="{7D384631-A88F-4B8F-8B11-1696AE1E80AF}" destId="{7269024B-7DA4-4392-AA49-49CD68739470}" srcOrd="0" destOrd="0" presId="urn:microsoft.com/office/officeart/2008/layout/VerticalCurvedList"/>
    <dgm:cxn modelId="{24563394-AEA0-4358-A8EA-DF1C6B6A4D39}" type="presOf" srcId="{32E1C51D-6012-451C-B53F-899A7BDD2EE6}" destId="{50DD0929-FDE4-4EC4-85EC-AA05470D7857}" srcOrd="0" destOrd="0" presId="urn:microsoft.com/office/officeart/2008/layout/VerticalCurvedList"/>
    <dgm:cxn modelId="{66B0DEE4-54D7-46E6-BBA6-07D7B17A2CF2}" type="presOf" srcId="{E4450420-4CE0-48D2-A5A5-B03F8C8A5326}" destId="{3D0C5466-7748-49F1-939D-15448B07BC06}" srcOrd="0" destOrd="0" presId="urn:microsoft.com/office/officeart/2008/layout/VerticalCurvedList"/>
    <dgm:cxn modelId="{4B70D78D-721E-4D00-909D-6F92449CCB8B}" type="presOf" srcId="{9CF9F289-4295-4C1E-9C35-12A332048AB4}" destId="{B963CAFB-A459-48C0-AE3A-FF18FCFFF805}" srcOrd="0" destOrd="0" presId="urn:microsoft.com/office/officeart/2008/layout/VerticalCurvedList"/>
    <dgm:cxn modelId="{D9D71938-8CF4-4C57-9108-F6EA22B3D305}" type="presOf" srcId="{AA25679F-CF4F-43DF-BD61-7C7EE68C23F6}" destId="{0DFAB70E-3D1D-435A-B9EE-BC02C52C3374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A4360FFA-F4F2-443D-AAB4-EF7F25FFE311}" type="presParOf" srcId="{0DFAB70E-3D1D-435A-B9EE-BC02C52C3374}" destId="{141E1244-46EC-4A55-8722-D42A3D27118C}" srcOrd="0" destOrd="0" presId="urn:microsoft.com/office/officeart/2008/layout/VerticalCurvedList"/>
    <dgm:cxn modelId="{C7FDB340-3463-420A-AFD1-69DD381E8CC3}" type="presParOf" srcId="{141E1244-46EC-4A55-8722-D42A3D27118C}" destId="{1D3B2FB6-6394-4B1D-9761-547FD0D8B2C2}" srcOrd="0" destOrd="0" presId="urn:microsoft.com/office/officeart/2008/layout/VerticalCurvedList"/>
    <dgm:cxn modelId="{84254D6F-CFAF-4447-9D9A-501AEBBFC2EE}" type="presParOf" srcId="{1D3B2FB6-6394-4B1D-9761-547FD0D8B2C2}" destId="{A687E695-38CD-4E99-8F16-79396A22F67D}" srcOrd="0" destOrd="0" presId="urn:microsoft.com/office/officeart/2008/layout/VerticalCurvedList"/>
    <dgm:cxn modelId="{59746276-CD52-484C-B107-388E12978757}" type="presParOf" srcId="{1D3B2FB6-6394-4B1D-9761-547FD0D8B2C2}" destId="{3D0C5466-7748-49F1-939D-15448B07BC06}" srcOrd="1" destOrd="0" presId="urn:microsoft.com/office/officeart/2008/layout/VerticalCurvedList"/>
    <dgm:cxn modelId="{2CE698BE-8476-4CEC-8BC1-F0794349A68F}" type="presParOf" srcId="{1D3B2FB6-6394-4B1D-9761-547FD0D8B2C2}" destId="{D5CD1860-9662-4811-B9E8-E39E4D8C66E4}" srcOrd="2" destOrd="0" presId="urn:microsoft.com/office/officeart/2008/layout/VerticalCurvedList"/>
    <dgm:cxn modelId="{5409F2A4-47D5-42FC-8203-02C70C93EDA6}" type="presParOf" srcId="{1D3B2FB6-6394-4B1D-9761-547FD0D8B2C2}" destId="{4BAEAA0B-3960-4EAD-8C23-FE855467C56B}" srcOrd="3" destOrd="0" presId="urn:microsoft.com/office/officeart/2008/layout/VerticalCurvedList"/>
    <dgm:cxn modelId="{EFB3918D-29B3-45D7-9196-603A8EAD23BB}" type="presParOf" srcId="{141E1244-46EC-4A55-8722-D42A3D27118C}" destId="{B963CAFB-A459-48C0-AE3A-FF18FCFFF805}" srcOrd="1" destOrd="0" presId="urn:microsoft.com/office/officeart/2008/layout/VerticalCurvedList"/>
    <dgm:cxn modelId="{276EBD7D-5B29-47A7-B5D0-6A32701E33F5}" type="presParOf" srcId="{141E1244-46EC-4A55-8722-D42A3D27118C}" destId="{1D4A4F13-E76E-45E5-9CA0-0CB28A802DEA}" srcOrd="2" destOrd="0" presId="urn:microsoft.com/office/officeart/2008/layout/VerticalCurvedList"/>
    <dgm:cxn modelId="{E2AFADCE-E5BE-44D2-B5BD-B99273969FE8}" type="presParOf" srcId="{1D4A4F13-E76E-45E5-9CA0-0CB28A802DEA}" destId="{C328F773-E6D2-4DF8-8EE2-27F9A86B050C}" srcOrd="0" destOrd="0" presId="urn:microsoft.com/office/officeart/2008/layout/VerticalCurvedList"/>
    <dgm:cxn modelId="{E066CB12-C141-43BF-9BC1-5E9AB9B5C519}" type="presParOf" srcId="{141E1244-46EC-4A55-8722-D42A3D27118C}" destId="{50DD0929-FDE4-4EC4-85EC-AA05470D7857}" srcOrd="3" destOrd="0" presId="urn:microsoft.com/office/officeart/2008/layout/VerticalCurvedList"/>
    <dgm:cxn modelId="{57F1D334-801B-43E5-80FD-B39F8C0BC73D}" type="presParOf" srcId="{141E1244-46EC-4A55-8722-D42A3D27118C}" destId="{300CEB7C-4787-4FAA-9920-DDF9CEE9D358}" srcOrd="4" destOrd="0" presId="urn:microsoft.com/office/officeart/2008/layout/VerticalCurvedList"/>
    <dgm:cxn modelId="{422B0B76-3265-41B5-9421-2895313F872F}" type="presParOf" srcId="{300CEB7C-4787-4FAA-9920-DDF9CEE9D358}" destId="{620133CB-D913-4979-9FBD-07B732087533}" srcOrd="0" destOrd="0" presId="urn:microsoft.com/office/officeart/2008/layout/VerticalCurvedList"/>
    <dgm:cxn modelId="{912F5A81-22FF-40D3-AF38-F01900498114}" type="presParOf" srcId="{141E1244-46EC-4A55-8722-D42A3D27118C}" destId="{7269024B-7DA4-4392-AA49-49CD68739470}" srcOrd="5" destOrd="0" presId="urn:microsoft.com/office/officeart/2008/layout/VerticalCurvedList"/>
    <dgm:cxn modelId="{29FBBA5F-C395-43B2-9035-CBCE918BBF6A}" type="presParOf" srcId="{141E1244-46EC-4A55-8722-D42A3D27118C}" destId="{A67971B9-91A3-4C7E-AE9E-35EA36C3AA1E}" srcOrd="6" destOrd="0" presId="urn:microsoft.com/office/officeart/2008/layout/VerticalCurvedList"/>
    <dgm:cxn modelId="{D1B7CBDC-A284-44C6-BD98-451CDEC7F08D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Номинальная мощность 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Назначенный энергоресурс</a:t>
          </a:r>
          <a:endParaRPr lang="ru-RU" altLang="ru-RU" sz="2400" b="1" dirty="0" smtClean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Ресурс при сроке службы 12 лет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9464" custLinFactNeighborX="-547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7165FFAB-8471-4B85-A16C-B361C2F723FB}" type="presOf" srcId="{E4450420-4CE0-48D2-A5A5-B03F8C8A5326}" destId="{3D0C5466-7748-49F1-939D-15448B07BC06}" srcOrd="0" destOrd="0" presId="urn:microsoft.com/office/officeart/2008/layout/VerticalCurvedList"/>
    <dgm:cxn modelId="{079B5ACB-422D-4963-814F-E577238BF0A5}" type="presOf" srcId="{AA25679F-CF4F-43DF-BD61-7C7EE68C23F6}" destId="{0DFAB70E-3D1D-435A-B9EE-BC02C52C3374}" srcOrd="0" destOrd="0" presId="urn:microsoft.com/office/officeart/2008/layout/VerticalCurvedList"/>
    <dgm:cxn modelId="{5353EEB5-4336-4275-B847-FB7EDD09CD46}" type="presOf" srcId="{7D384631-A88F-4B8F-8B11-1696AE1E80AF}" destId="{7269024B-7DA4-4392-AA49-49CD68739470}" srcOrd="0" destOrd="0" presId="urn:microsoft.com/office/officeart/2008/layout/VerticalCurvedList"/>
    <dgm:cxn modelId="{C78C91D7-9E4A-41D7-8093-E24BB1A5078A}" type="presOf" srcId="{32E1C51D-6012-451C-B53F-899A7BDD2EE6}" destId="{50DD0929-FDE4-4EC4-85EC-AA05470D7857}" srcOrd="0" destOrd="0" presId="urn:microsoft.com/office/officeart/2008/layout/VerticalCurvedList"/>
    <dgm:cxn modelId="{7222CB93-BE34-488E-8EA7-D4A5BB9B4B14}" type="presOf" srcId="{9CF9F289-4295-4C1E-9C35-12A332048AB4}" destId="{B963CAFB-A459-48C0-AE3A-FF18FCFFF805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4C8BCABE-7B1B-4767-9538-BE3FC4050E15}" type="presParOf" srcId="{0DFAB70E-3D1D-435A-B9EE-BC02C52C3374}" destId="{141E1244-46EC-4A55-8722-D42A3D27118C}" srcOrd="0" destOrd="0" presId="urn:microsoft.com/office/officeart/2008/layout/VerticalCurvedList"/>
    <dgm:cxn modelId="{968AA5A4-8F76-4F07-B9DF-D99A05FB8D84}" type="presParOf" srcId="{141E1244-46EC-4A55-8722-D42A3D27118C}" destId="{1D3B2FB6-6394-4B1D-9761-547FD0D8B2C2}" srcOrd="0" destOrd="0" presId="urn:microsoft.com/office/officeart/2008/layout/VerticalCurvedList"/>
    <dgm:cxn modelId="{3E7B4E88-E24F-4A14-BB24-8BFBCDBE5800}" type="presParOf" srcId="{1D3B2FB6-6394-4B1D-9761-547FD0D8B2C2}" destId="{A687E695-38CD-4E99-8F16-79396A22F67D}" srcOrd="0" destOrd="0" presId="urn:microsoft.com/office/officeart/2008/layout/VerticalCurvedList"/>
    <dgm:cxn modelId="{F091ACB8-53AB-4B9D-B9BB-DDDD2FB7FF6E}" type="presParOf" srcId="{1D3B2FB6-6394-4B1D-9761-547FD0D8B2C2}" destId="{3D0C5466-7748-49F1-939D-15448B07BC06}" srcOrd="1" destOrd="0" presId="urn:microsoft.com/office/officeart/2008/layout/VerticalCurvedList"/>
    <dgm:cxn modelId="{6F2A5B82-9D9D-419C-B8D8-6E2BE5C0E27E}" type="presParOf" srcId="{1D3B2FB6-6394-4B1D-9761-547FD0D8B2C2}" destId="{D5CD1860-9662-4811-B9E8-E39E4D8C66E4}" srcOrd="2" destOrd="0" presId="urn:microsoft.com/office/officeart/2008/layout/VerticalCurvedList"/>
    <dgm:cxn modelId="{16D42F81-7600-46CE-B274-513795976373}" type="presParOf" srcId="{1D3B2FB6-6394-4B1D-9761-547FD0D8B2C2}" destId="{4BAEAA0B-3960-4EAD-8C23-FE855467C56B}" srcOrd="3" destOrd="0" presId="urn:microsoft.com/office/officeart/2008/layout/VerticalCurvedList"/>
    <dgm:cxn modelId="{07CBCC2D-23B0-40F5-B7F4-98CA842C42F0}" type="presParOf" srcId="{141E1244-46EC-4A55-8722-D42A3D27118C}" destId="{B963CAFB-A459-48C0-AE3A-FF18FCFFF805}" srcOrd="1" destOrd="0" presId="urn:microsoft.com/office/officeart/2008/layout/VerticalCurvedList"/>
    <dgm:cxn modelId="{3D62EBDC-8102-4959-8898-CE928155EC82}" type="presParOf" srcId="{141E1244-46EC-4A55-8722-D42A3D27118C}" destId="{1D4A4F13-E76E-45E5-9CA0-0CB28A802DEA}" srcOrd="2" destOrd="0" presId="urn:microsoft.com/office/officeart/2008/layout/VerticalCurvedList"/>
    <dgm:cxn modelId="{1F2D00CB-47AC-4515-8599-868D80F5729D}" type="presParOf" srcId="{1D4A4F13-E76E-45E5-9CA0-0CB28A802DEA}" destId="{C328F773-E6D2-4DF8-8EE2-27F9A86B050C}" srcOrd="0" destOrd="0" presId="urn:microsoft.com/office/officeart/2008/layout/VerticalCurvedList"/>
    <dgm:cxn modelId="{60694B19-1F9B-4457-9B73-4C6D9C42A6D5}" type="presParOf" srcId="{141E1244-46EC-4A55-8722-D42A3D27118C}" destId="{50DD0929-FDE4-4EC4-85EC-AA05470D7857}" srcOrd="3" destOrd="0" presId="urn:microsoft.com/office/officeart/2008/layout/VerticalCurvedList"/>
    <dgm:cxn modelId="{BF7CDFA5-64EF-4E2A-94C6-975D5F39CA83}" type="presParOf" srcId="{141E1244-46EC-4A55-8722-D42A3D27118C}" destId="{300CEB7C-4787-4FAA-9920-DDF9CEE9D358}" srcOrd="4" destOrd="0" presId="urn:microsoft.com/office/officeart/2008/layout/VerticalCurvedList"/>
    <dgm:cxn modelId="{131D373C-BA94-497F-B417-A422A2D6E915}" type="presParOf" srcId="{300CEB7C-4787-4FAA-9920-DDF9CEE9D358}" destId="{620133CB-D913-4979-9FBD-07B732087533}" srcOrd="0" destOrd="0" presId="urn:microsoft.com/office/officeart/2008/layout/VerticalCurvedList"/>
    <dgm:cxn modelId="{A55CF653-AE11-4402-AB7E-644B34496B59}" type="presParOf" srcId="{141E1244-46EC-4A55-8722-D42A3D27118C}" destId="{7269024B-7DA4-4392-AA49-49CD68739470}" srcOrd="5" destOrd="0" presId="urn:microsoft.com/office/officeart/2008/layout/VerticalCurvedList"/>
    <dgm:cxn modelId="{3A27BFD7-DB20-44FA-B39E-3E030E2199B8}" type="presParOf" srcId="{141E1244-46EC-4A55-8722-D42A3D27118C}" destId="{A67971B9-91A3-4C7E-AE9E-35EA36C3AA1E}" srcOrd="6" destOrd="0" presId="urn:microsoft.com/office/officeart/2008/layout/VerticalCurvedList"/>
    <dgm:cxn modelId="{78F58EB1-54DD-43F4-B189-09B997DD8ED7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Номинальная мощность 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Назначенный энергоресурс</a:t>
          </a:r>
          <a:endParaRPr lang="ru-RU" altLang="ru-RU" sz="2400" b="1" dirty="0" smtClean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Ресурс при сроке службы 10 лет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2135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19D9225-43C3-405C-8844-B8E52541D761}" type="presOf" srcId="{7D384631-A88F-4B8F-8B11-1696AE1E80AF}" destId="{7269024B-7DA4-4392-AA49-49CD68739470}" srcOrd="0" destOrd="0" presId="urn:microsoft.com/office/officeart/2008/layout/VerticalCurvedList"/>
    <dgm:cxn modelId="{15C437B8-3853-4C04-BFE5-0E72DA1B5975}" type="presOf" srcId="{E4450420-4CE0-48D2-A5A5-B03F8C8A5326}" destId="{3D0C5466-7748-49F1-939D-15448B07BC06}" srcOrd="0" destOrd="0" presId="urn:microsoft.com/office/officeart/2008/layout/VerticalCurvedList"/>
    <dgm:cxn modelId="{991E69B2-28BA-4D95-A6BF-0E2A6EA9F8CD}" type="presOf" srcId="{9CF9F289-4295-4C1E-9C35-12A332048AB4}" destId="{B963CAFB-A459-48C0-AE3A-FF18FCFFF805}" srcOrd="0" destOrd="0" presId="urn:microsoft.com/office/officeart/2008/layout/VerticalCurvedList"/>
    <dgm:cxn modelId="{7FC5AAFD-302F-4A27-9578-EBB20A3F3995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9C40079B-6FD5-48F3-A93C-873F55258E3A}" type="presOf" srcId="{AA25679F-CF4F-43DF-BD61-7C7EE68C23F6}" destId="{0DFAB70E-3D1D-435A-B9EE-BC02C52C3374}" srcOrd="0" destOrd="0" presId="urn:microsoft.com/office/officeart/2008/layout/VerticalCurvedList"/>
    <dgm:cxn modelId="{2F67E98D-C739-4813-BD6D-3C0A6936F6C5}" type="presParOf" srcId="{0DFAB70E-3D1D-435A-B9EE-BC02C52C3374}" destId="{141E1244-46EC-4A55-8722-D42A3D27118C}" srcOrd="0" destOrd="0" presId="urn:microsoft.com/office/officeart/2008/layout/VerticalCurvedList"/>
    <dgm:cxn modelId="{7F5CBB09-5318-4152-A58E-871FF83F4CF5}" type="presParOf" srcId="{141E1244-46EC-4A55-8722-D42A3D27118C}" destId="{1D3B2FB6-6394-4B1D-9761-547FD0D8B2C2}" srcOrd="0" destOrd="0" presId="urn:microsoft.com/office/officeart/2008/layout/VerticalCurvedList"/>
    <dgm:cxn modelId="{A0BBC210-D1AF-42FE-91C2-6465F43F7646}" type="presParOf" srcId="{1D3B2FB6-6394-4B1D-9761-547FD0D8B2C2}" destId="{A687E695-38CD-4E99-8F16-79396A22F67D}" srcOrd="0" destOrd="0" presId="urn:microsoft.com/office/officeart/2008/layout/VerticalCurvedList"/>
    <dgm:cxn modelId="{1EA44ED9-F2C0-458E-94B3-37FDE84DE12A}" type="presParOf" srcId="{1D3B2FB6-6394-4B1D-9761-547FD0D8B2C2}" destId="{3D0C5466-7748-49F1-939D-15448B07BC06}" srcOrd="1" destOrd="0" presId="urn:microsoft.com/office/officeart/2008/layout/VerticalCurvedList"/>
    <dgm:cxn modelId="{776794AF-8B05-455B-B042-FD2162FF4CC7}" type="presParOf" srcId="{1D3B2FB6-6394-4B1D-9761-547FD0D8B2C2}" destId="{D5CD1860-9662-4811-B9E8-E39E4D8C66E4}" srcOrd="2" destOrd="0" presId="urn:microsoft.com/office/officeart/2008/layout/VerticalCurvedList"/>
    <dgm:cxn modelId="{B88D792A-BF04-4928-B30D-B805586F8889}" type="presParOf" srcId="{1D3B2FB6-6394-4B1D-9761-547FD0D8B2C2}" destId="{4BAEAA0B-3960-4EAD-8C23-FE855467C56B}" srcOrd="3" destOrd="0" presId="urn:microsoft.com/office/officeart/2008/layout/VerticalCurvedList"/>
    <dgm:cxn modelId="{B0F77916-A955-494F-9909-FD8A786B6CDA}" type="presParOf" srcId="{141E1244-46EC-4A55-8722-D42A3D27118C}" destId="{B963CAFB-A459-48C0-AE3A-FF18FCFFF805}" srcOrd="1" destOrd="0" presId="urn:microsoft.com/office/officeart/2008/layout/VerticalCurvedList"/>
    <dgm:cxn modelId="{707B5981-C92B-44B0-A16F-A16E02094970}" type="presParOf" srcId="{141E1244-46EC-4A55-8722-D42A3D27118C}" destId="{1D4A4F13-E76E-45E5-9CA0-0CB28A802DEA}" srcOrd="2" destOrd="0" presId="urn:microsoft.com/office/officeart/2008/layout/VerticalCurvedList"/>
    <dgm:cxn modelId="{D3488699-B3CB-47F7-89AD-900D6DD44222}" type="presParOf" srcId="{1D4A4F13-E76E-45E5-9CA0-0CB28A802DEA}" destId="{C328F773-E6D2-4DF8-8EE2-27F9A86B050C}" srcOrd="0" destOrd="0" presId="urn:microsoft.com/office/officeart/2008/layout/VerticalCurvedList"/>
    <dgm:cxn modelId="{F2B981EC-FFAD-4841-93B8-B31F685319ED}" type="presParOf" srcId="{141E1244-46EC-4A55-8722-D42A3D27118C}" destId="{50DD0929-FDE4-4EC4-85EC-AA05470D7857}" srcOrd="3" destOrd="0" presId="urn:microsoft.com/office/officeart/2008/layout/VerticalCurvedList"/>
    <dgm:cxn modelId="{05956042-6379-4912-B796-FE988ADD076B}" type="presParOf" srcId="{141E1244-46EC-4A55-8722-D42A3D27118C}" destId="{300CEB7C-4787-4FAA-9920-DDF9CEE9D358}" srcOrd="4" destOrd="0" presId="urn:microsoft.com/office/officeart/2008/layout/VerticalCurvedList"/>
    <dgm:cxn modelId="{0BFD142B-E406-4BA4-A1C8-513A42ACA102}" type="presParOf" srcId="{300CEB7C-4787-4FAA-9920-DDF9CEE9D358}" destId="{620133CB-D913-4979-9FBD-07B732087533}" srcOrd="0" destOrd="0" presId="urn:microsoft.com/office/officeart/2008/layout/VerticalCurvedList"/>
    <dgm:cxn modelId="{D15FDBE2-900F-48E6-8282-DE42694C691A}" type="presParOf" srcId="{141E1244-46EC-4A55-8722-D42A3D27118C}" destId="{7269024B-7DA4-4392-AA49-49CD68739470}" srcOrd="5" destOrd="0" presId="urn:microsoft.com/office/officeart/2008/layout/VerticalCurvedList"/>
    <dgm:cxn modelId="{38012A73-D8E0-463D-B43F-4A6B0FCACA3A}" type="presParOf" srcId="{141E1244-46EC-4A55-8722-D42A3D27118C}" destId="{A67971B9-91A3-4C7E-AE9E-35EA36C3AA1E}" srcOrd="6" destOrd="0" presId="urn:microsoft.com/office/officeart/2008/layout/VerticalCurvedList"/>
    <dgm:cxn modelId="{5C56D24A-DBF9-47D4-AC4E-26FB30E42106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Активная зона 14-14 загружена.</a:t>
          </a:r>
        </a:p>
        <a:p>
          <a:r>
            <a:rPr lang="ru-RU" sz="2400" b="1" dirty="0" smtClean="0"/>
            <a:t>Произведен физический и энергетический пуск.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Транспортировка в г. Певек. </a:t>
          </a:r>
        </a:p>
        <a:p>
          <a:r>
            <a:rPr lang="ru-RU" altLang="ru-RU" sz="2400" b="1" dirty="0" smtClean="0"/>
            <a:t>Срок август – сентябрь 2019г.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Разработка активной зоны с увеличенным энергоресурсом </a:t>
          </a:r>
          <a:br>
            <a:rPr lang="ru-RU" sz="2400" b="1" dirty="0" smtClean="0"/>
          </a:br>
          <a:r>
            <a:rPr lang="ru-RU" sz="2400" b="1" dirty="0" smtClean="0"/>
            <a:t>(от исходных 2.1 ТВт.ч)  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748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E06027C8-952E-459A-A58A-59B3C02F4C16}" type="presOf" srcId="{AA25679F-CF4F-43DF-BD61-7C7EE68C23F6}" destId="{0DFAB70E-3D1D-435A-B9EE-BC02C52C3374}" srcOrd="0" destOrd="0" presId="urn:microsoft.com/office/officeart/2008/layout/VerticalCurvedList"/>
    <dgm:cxn modelId="{C5E30F0F-07F7-48DA-971A-9B389EE77101}" type="presOf" srcId="{E4450420-4CE0-48D2-A5A5-B03F8C8A5326}" destId="{3D0C5466-7748-49F1-939D-15448B07BC06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6029938B-D6CF-4264-AB69-1AAEB45342EC}" type="presOf" srcId="{32E1C51D-6012-451C-B53F-899A7BDD2EE6}" destId="{50DD0929-FDE4-4EC4-85EC-AA05470D7857}" srcOrd="0" destOrd="0" presId="urn:microsoft.com/office/officeart/2008/layout/VerticalCurvedList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F64D78C6-4FC4-493F-AA62-EC37AEA496D7}" type="presOf" srcId="{9CF9F289-4295-4C1E-9C35-12A332048AB4}" destId="{B963CAFB-A459-48C0-AE3A-FF18FCFFF805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B22DCAE2-5811-4CB2-A23C-D98173A52A38}" type="presOf" srcId="{7D384631-A88F-4B8F-8B11-1696AE1E80AF}" destId="{7269024B-7DA4-4392-AA49-49CD68739470}" srcOrd="0" destOrd="0" presId="urn:microsoft.com/office/officeart/2008/layout/VerticalCurvedList"/>
    <dgm:cxn modelId="{65D513AD-17AB-4F09-A585-110C9E8C7E87}" type="presParOf" srcId="{0DFAB70E-3D1D-435A-B9EE-BC02C52C3374}" destId="{141E1244-46EC-4A55-8722-D42A3D27118C}" srcOrd="0" destOrd="0" presId="urn:microsoft.com/office/officeart/2008/layout/VerticalCurvedList"/>
    <dgm:cxn modelId="{DB4AA8FC-E521-4121-9683-2308275B14A4}" type="presParOf" srcId="{141E1244-46EC-4A55-8722-D42A3D27118C}" destId="{1D3B2FB6-6394-4B1D-9761-547FD0D8B2C2}" srcOrd="0" destOrd="0" presId="urn:microsoft.com/office/officeart/2008/layout/VerticalCurvedList"/>
    <dgm:cxn modelId="{39C5B8E2-2DC1-482E-A5B8-FAAA65645479}" type="presParOf" srcId="{1D3B2FB6-6394-4B1D-9761-547FD0D8B2C2}" destId="{A687E695-38CD-4E99-8F16-79396A22F67D}" srcOrd="0" destOrd="0" presId="urn:microsoft.com/office/officeart/2008/layout/VerticalCurvedList"/>
    <dgm:cxn modelId="{F2FA8000-80BB-4204-9DF0-622AF41462FB}" type="presParOf" srcId="{1D3B2FB6-6394-4B1D-9761-547FD0D8B2C2}" destId="{3D0C5466-7748-49F1-939D-15448B07BC06}" srcOrd="1" destOrd="0" presId="urn:microsoft.com/office/officeart/2008/layout/VerticalCurvedList"/>
    <dgm:cxn modelId="{EFB90D89-B8DB-4E54-ACC5-55BAE639D653}" type="presParOf" srcId="{1D3B2FB6-6394-4B1D-9761-547FD0D8B2C2}" destId="{D5CD1860-9662-4811-B9E8-E39E4D8C66E4}" srcOrd="2" destOrd="0" presId="urn:microsoft.com/office/officeart/2008/layout/VerticalCurvedList"/>
    <dgm:cxn modelId="{039411E7-F23D-4FD4-8D8B-549BE4FD7778}" type="presParOf" srcId="{1D3B2FB6-6394-4B1D-9761-547FD0D8B2C2}" destId="{4BAEAA0B-3960-4EAD-8C23-FE855467C56B}" srcOrd="3" destOrd="0" presId="urn:microsoft.com/office/officeart/2008/layout/VerticalCurvedList"/>
    <dgm:cxn modelId="{A1630337-EE60-4527-8ED4-B143611EAD84}" type="presParOf" srcId="{141E1244-46EC-4A55-8722-D42A3D27118C}" destId="{B963CAFB-A459-48C0-AE3A-FF18FCFFF805}" srcOrd="1" destOrd="0" presId="urn:microsoft.com/office/officeart/2008/layout/VerticalCurvedList"/>
    <dgm:cxn modelId="{86055641-7D11-4043-9FB6-D6223474DD10}" type="presParOf" srcId="{141E1244-46EC-4A55-8722-D42A3D27118C}" destId="{1D4A4F13-E76E-45E5-9CA0-0CB28A802DEA}" srcOrd="2" destOrd="0" presId="urn:microsoft.com/office/officeart/2008/layout/VerticalCurvedList"/>
    <dgm:cxn modelId="{924236FB-BD22-4E21-B8C1-E0F43C8761C9}" type="presParOf" srcId="{1D4A4F13-E76E-45E5-9CA0-0CB28A802DEA}" destId="{C328F773-E6D2-4DF8-8EE2-27F9A86B050C}" srcOrd="0" destOrd="0" presId="urn:microsoft.com/office/officeart/2008/layout/VerticalCurvedList"/>
    <dgm:cxn modelId="{9FAA4CF6-9074-41D0-A5A7-EC5DAF49C946}" type="presParOf" srcId="{141E1244-46EC-4A55-8722-D42A3D27118C}" destId="{50DD0929-FDE4-4EC4-85EC-AA05470D7857}" srcOrd="3" destOrd="0" presId="urn:microsoft.com/office/officeart/2008/layout/VerticalCurvedList"/>
    <dgm:cxn modelId="{62399459-164F-498A-BE0A-D6FF6C114C72}" type="presParOf" srcId="{141E1244-46EC-4A55-8722-D42A3D27118C}" destId="{300CEB7C-4787-4FAA-9920-DDF9CEE9D358}" srcOrd="4" destOrd="0" presId="urn:microsoft.com/office/officeart/2008/layout/VerticalCurvedList"/>
    <dgm:cxn modelId="{67277185-C015-4DF0-B7A8-C7AF25520CEC}" type="presParOf" srcId="{300CEB7C-4787-4FAA-9920-DDF9CEE9D358}" destId="{620133CB-D913-4979-9FBD-07B732087533}" srcOrd="0" destOrd="0" presId="urn:microsoft.com/office/officeart/2008/layout/VerticalCurvedList"/>
    <dgm:cxn modelId="{8DFEEBC3-6EF2-4C6B-AD58-BFA2ACB8A100}" type="presParOf" srcId="{141E1244-46EC-4A55-8722-D42A3D27118C}" destId="{7269024B-7DA4-4392-AA49-49CD68739470}" srcOrd="5" destOrd="0" presId="urn:microsoft.com/office/officeart/2008/layout/VerticalCurvedList"/>
    <dgm:cxn modelId="{BA11D746-6152-48F2-81C7-55A613E464B2}" type="presParOf" srcId="{141E1244-46EC-4A55-8722-D42A3D27118C}" destId="{A67971B9-91A3-4C7E-AE9E-35EA36C3AA1E}" srcOrd="6" destOrd="0" presId="urn:microsoft.com/office/officeart/2008/layout/VerticalCurvedList"/>
    <dgm:cxn modelId="{08C1F262-D73D-473E-AF0C-73F5B35706E5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Номинальная мощность </a:t>
          </a:r>
          <a:endParaRPr lang="ru-RU" sz="2400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Назначенный энергоресурс</a:t>
          </a:r>
          <a:endParaRPr lang="ru-RU" altLang="ru-RU" sz="2400" b="1" dirty="0" smtClean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altLang="ru-RU" sz="2400" b="1" dirty="0" smtClean="0">
              <a:solidFill>
                <a:srgbClr val="000066"/>
              </a:solidFill>
              <a:latin typeface="Arial" charset="0"/>
            </a:rPr>
            <a:t>Назначенная кампания, период между перегрузками 6-7 лет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E597D471-3B07-49F0-960C-1E793BC6B7E3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497DD797-657F-4F04-A0C2-A8A828C7309A}" type="presOf" srcId="{AA25679F-CF4F-43DF-BD61-7C7EE68C23F6}" destId="{0DFAB70E-3D1D-435A-B9EE-BC02C52C3374}" srcOrd="0" destOrd="0" presId="urn:microsoft.com/office/officeart/2008/layout/VerticalCurvedList"/>
    <dgm:cxn modelId="{EB5CDAAA-D970-43D3-8C56-18D570C9B152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43C2EB0-65CB-4648-8DD7-E5534BEDA8DD}" type="presOf" srcId="{E4450420-4CE0-48D2-A5A5-B03F8C8A5326}" destId="{3D0C5466-7748-49F1-939D-15448B07BC06}" srcOrd="0" destOrd="0" presId="urn:microsoft.com/office/officeart/2008/layout/VerticalCurvedList"/>
    <dgm:cxn modelId="{789EF72D-D2B1-4911-8059-13E3042A1F9C}" type="presOf" srcId="{9CF9F289-4295-4C1E-9C35-12A332048AB4}" destId="{B963CAFB-A459-48C0-AE3A-FF18FCFFF805}" srcOrd="0" destOrd="0" presId="urn:microsoft.com/office/officeart/2008/layout/VerticalCurvedList"/>
    <dgm:cxn modelId="{EC082136-5709-4D68-A4FE-0A71ADF6DE80}" type="presParOf" srcId="{0DFAB70E-3D1D-435A-B9EE-BC02C52C3374}" destId="{141E1244-46EC-4A55-8722-D42A3D27118C}" srcOrd="0" destOrd="0" presId="urn:microsoft.com/office/officeart/2008/layout/VerticalCurvedList"/>
    <dgm:cxn modelId="{ED704C25-47B3-449E-A08D-428F3DC66A80}" type="presParOf" srcId="{141E1244-46EC-4A55-8722-D42A3D27118C}" destId="{1D3B2FB6-6394-4B1D-9761-547FD0D8B2C2}" srcOrd="0" destOrd="0" presId="urn:microsoft.com/office/officeart/2008/layout/VerticalCurvedList"/>
    <dgm:cxn modelId="{B09B34B8-506D-49C2-BC25-0A169BF11EAE}" type="presParOf" srcId="{1D3B2FB6-6394-4B1D-9761-547FD0D8B2C2}" destId="{A687E695-38CD-4E99-8F16-79396A22F67D}" srcOrd="0" destOrd="0" presId="urn:microsoft.com/office/officeart/2008/layout/VerticalCurvedList"/>
    <dgm:cxn modelId="{7E4C4971-7A4F-4418-B656-83DEAE6464E0}" type="presParOf" srcId="{1D3B2FB6-6394-4B1D-9761-547FD0D8B2C2}" destId="{3D0C5466-7748-49F1-939D-15448B07BC06}" srcOrd="1" destOrd="0" presId="urn:microsoft.com/office/officeart/2008/layout/VerticalCurvedList"/>
    <dgm:cxn modelId="{291D4B76-35EC-433F-9D1B-8A6806A77D5A}" type="presParOf" srcId="{1D3B2FB6-6394-4B1D-9761-547FD0D8B2C2}" destId="{D5CD1860-9662-4811-B9E8-E39E4D8C66E4}" srcOrd="2" destOrd="0" presId="urn:microsoft.com/office/officeart/2008/layout/VerticalCurvedList"/>
    <dgm:cxn modelId="{8AD07D0B-E82E-48DB-AD2E-7CAAAA48B9AD}" type="presParOf" srcId="{1D3B2FB6-6394-4B1D-9761-547FD0D8B2C2}" destId="{4BAEAA0B-3960-4EAD-8C23-FE855467C56B}" srcOrd="3" destOrd="0" presId="urn:microsoft.com/office/officeart/2008/layout/VerticalCurvedList"/>
    <dgm:cxn modelId="{7B846A36-F177-4978-B2E5-D97B394BEAC9}" type="presParOf" srcId="{141E1244-46EC-4A55-8722-D42A3D27118C}" destId="{B963CAFB-A459-48C0-AE3A-FF18FCFFF805}" srcOrd="1" destOrd="0" presId="urn:microsoft.com/office/officeart/2008/layout/VerticalCurvedList"/>
    <dgm:cxn modelId="{96C74526-CBA9-4BA2-859B-37EAFC1958A3}" type="presParOf" srcId="{141E1244-46EC-4A55-8722-D42A3D27118C}" destId="{1D4A4F13-E76E-45E5-9CA0-0CB28A802DEA}" srcOrd="2" destOrd="0" presId="urn:microsoft.com/office/officeart/2008/layout/VerticalCurvedList"/>
    <dgm:cxn modelId="{7F0C0E3B-5751-4E51-A92D-0415ADBA3FDD}" type="presParOf" srcId="{1D4A4F13-E76E-45E5-9CA0-0CB28A802DEA}" destId="{C328F773-E6D2-4DF8-8EE2-27F9A86B050C}" srcOrd="0" destOrd="0" presId="urn:microsoft.com/office/officeart/2008/layout/VerticalCurvedList"/>
    <dgm:cxn modelId="{97FF9EDE-D5E2-4B92-AEC0-141FBB83AC2C}" type="presParOf" srcId="{141E1244-46EC-4A55-8722-D42A3D27118C}" destId="{50DD0929-FDE4-4EC4-85EC-AA05470D7857}" srcOrd="3" destOrd="0" presId="urn:microsoft.com/office/officeart/2008/layout/VerticalCurvedList"/>
    <dgm:cxn modelId="{54F7E404-D031-442B-989B-22B59138045E}" type="presParOf" srcId="{141E1244-46EC-4A55-8722-D42A3D27118C}" destId="{300CEB7C-4787-4FAA-9920-DDF9CEE9D358}" srcOrd="4" destOrd="0" presId="urn:microsoft.com/office/officeart/2008/layout/VerticalCurvedList"/>
    <dgm:cxn modelId="{2AEE26C3-6ED5-4E54-BAC1-18AE1F16680F}" type="presParOf" srcId="{300CEB7C-4787-4FAA-9920-DDF9CEE9D358}" destId="{620133CB-D913-4979-9FBD-07B732087533}" srcOrd="0" destOrd="0" presId="urn:microsoft.com/office/officeart/2008/layout/VerticalCurvedList"/>
    <dgm:cxn modelId="{EF464515-B419-4CA3-9F44-CBA7A49E5D04}" type="presParOf" srcId="{141E1244-46EC-4A55-8722-D42A3D27118C}" destId="{7269024B-7DA4-4392-AA49-49CD68739470}" srcOrd="5" destOrd="0" presId="urn:microsoft.com/office/officeart/2008/layout/VerticalCurvedList"/>
    <dgm:cxn modelId="{8B4D3A95-5C26-4EDC-A636-D4F2F76C3944}" type="presParOf" srcId="{141E1244-46EC-4A55-8722-D42A3D27118C}" destId="{A67971B9-91A3-4C7E-AE9E-35EA36C3AA1E}" srcOrd="6" destOrd="0" presId="urn:microsoft.com/office/officeart/2008/layout/VerticalCurvedList"/>
    <dgm:cxn modelId="{107132C2-12A2-4D83-B1E7-2A0BB1A78BD9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Проведение исследований твэл из ПТВС-31М (не попавших в исследования) в аварийных режимах </a:t>
          </a:r>
          <a:endParaRPr lang="ru-RU" sz="2400" b="1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реакторные испытания в реакторе «МИР» новой петлевой ТВС с </a:t>
          </a:r>
          <a:br>
            <a:rPr lang="ru-RU" sz="2400" b="1" dirty="0" smtClean="0"/>
          </a:br>
          <a:r>
            <a:rPr lang="ru-RU" sz="2400" b="1" dirty="0" smtClean="0"/>
            <a:t>твэлами в различном конструктивном исполнении</a:t>
          </a:r>
          <a:endParaRPr lang="ru-RU" altLang="ru-RU" sz="2400" b="1" dirty="0" smtClean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400" b="1" dirty="0" smtClean="0"/>
            <a:t>реакторные испытания в реакторе «МИР» в облучающем устройстве «ГИРЛЯНДА» укороченных твэлов  в различном конструктивном исполнении</a:t>
          </a:r>
          <a:endParaRPr lang="ru-RU" altLang="ru-RU" sz="2400" b="1" dirty="0" smtClean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BEA7A26-6FA9-4F3A-9B34-D7B99E62A653}" type="presOf" srcId="{9CF9F289-4295-4C1E-9C35-12A332048AB4}" destId="{B963CAFB-A459-48C0-AE3A-FF18FCFFF805}" srcOrd="0" destOrd="0" presId="urn:microsoft.com/office/officeart/2008/layout/VerticalCurvedList"/>
    <dgm:cxn modelId="{BA9E9704-506B-4D1E-93FC-56F6DD6C953D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D3D7D956-DF0F-43ED-B7F1-A3AE4C06BBB6}" type="presOf" srcId="{E4450420-4CE0-48D2-A5A5-B03F8C8A5326}" destId="{3D0C5466-7748-49F1-939D-15448B07BC06}" srcOrd="0" destOrd="0" presId="urn:microsoft.com/office/officeart/2008/layout/VerticalCurvedList"/>
    <dgm:cxn modelId="{290382E0-4E45-4739-9BAE-29090B87E5C3}" type="presOf" srcId="{32E1C51D-6012-451C-B53F-899A7BDD2EE6}" destId="{50DD0929-FDE4-4EC4-85EC-AA05470D7857}" srcOrd="0" destOrd="0" presId="urn:microsoft.com/office/officeart/2008/layout/VerticalCurvedList"/>
    <dgm:cxn modelId="{0E4F3F00-F3AC-4BC9-A942-B4F1D8F9D1C6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D7F9645-57ED-42AE-8109-849436D96AD6}" type="presParOf" srcId="{0DFAB70E-3D1D-435A-B9EE-BC02C52C3374}" destId="{141E1244-46EC-4A55-8722-D42A3D27118C}" srcOrd="0" destOrd="0" presId="urn:microsoft.com/office/officeart/2008/layout/VerticalCurvedList"/>
    <dgm:cxn modelId="{B0F2C105-B475-46CB-9703-B7C295B351C6}" type="presParOf" srcId="{141E1244-46EC-4A55-8722-D42A3D27118C}" destId="{1D3B2FB6-6394-4B1D-9761-547FD0D8B2C2}" srcOrd="0" destOrd="0" presId="urn:microsoft.com/office/officeart/2008/layout/VerticalCurvedList"/>
    <dgm:cxn modelId="{457FA009-7B57-4885-B8A0-0EA3D3252003}" type="presParOf" srcId="{1D3B2FB6-6394-4B1D-9761-547FD0D8B2C2}" destId="{A687E695-38CD-4E99-8F16-79396A22F67D}" srcOrd="0" destOrd="0" presId="urn:microsoft.com/office/officeart/2008/layout/VerticalCurvedList"/>
    <dgm:cxn modelId="{30163FD0-7643-49C4-9AA5-29B62E430626}" type="presParOf" srcId="{1D3B2FB6-6394-4B1D-9761-547FD0D8B2C2}" destId="{3D0C5466-7748-49F1-939D-15448B07BC06}" srcOrd="1" destOrd="0" presId="urn:microsoft.com/office/officeart/2008/layout/VerticalCurvedList"/>
    <dgm:cxn modelId="{5F265EAD-5B0F-4C05-9F29-B6BBD80E06ED}" type="presParOf" srcId="{1D3B2FB6-6394-4B1D-9761-547FD0D8B2C2}" destId="{D5CD1860-9662-4811-B9E8-E39E4D8C66E4}" srcOrd="2" destOrd="0" presId="urn:microsoft.com/office/officeart/2008/layout/VerticalCurvedList"/>
    <dgm:cxn modelId="{CFA67115-330F-418D-ACE4-29A245F54E9A}" type="presParOf" srcId="{1D3B2FB6-6394-4B1D-9761-547FD0D8B2C2}" destId="{4BAEAA0B-3960-4EAD-8C23-FE855467C56B}" srcOrd="3" destOrd="0" presId="urn:microsoft.com/office/officeart/2008/layout/VerticalCurvedList"/>
    <dgm:cxn modelId="{D86C48FE-E321-41D5-A26A-B9079E2160E8}" type="presParOf" srcId="{141E1244-46EC-4A55-8722-D42A3D27118C}" destId="{B963CAFB-A459-48C0-AE3A-FF18FCFFF805}" srcOrd="1" destOrd="0" presId="urn:microsoft.com/office/officeart/2008/layout/VerticalCurvedList"/>
    <dgm:cxn modelId="{EEFF7CFA-A6B5-4839-A3D3-CD71C92C1812}" type="presParOf" srcId="{141E1244-46EC-4A55-8722-D42A3D27118C}" destId="{1D4A4F13-E76E-45E5-9CA0-0CB28A802DEA}" srcOrd="2" destOrd="0" presId="urn:microsoft.com/office/officeart/2008/layout/VerticalCurvedList"/>
    <dgm:cxn modelId="{8A253544-5B9E-47C7-B633-7D2F3C2AC3D6}" type="presParOf" srcId="{1D4A4F13-E76E-45E5-9CA0-0CB28A802DEA}" destId="{C328F773-E6D2-4DF8-8EE2-27F9A86B050C}" srcOrd="0" destOrd="0" presId="urn:microsoft.com/office/officeart/2008/layout/VerticalCurvedList"/>
    <dgm:cxn modelId="{1E853FEA-7811-410B-8487-6D3B84892F87}" type="presParOf" srcId="{141E1244-46EC-4A55-8722-D42A3D27118C}" destId="{50DD0929-FDE4-4EC4-85EC-AA05470D7857}" srcOrd="3" destOrd="0" presId="urn:microsoft.com/office/officeart/2008/layout/VerticalCurvedList"/>
    <dgm:cxn modelId="{C34E336C-046D-4185-B361-92EAF3A7669D}" type="presParOf" srcId="{141E1244-46EC-4A55-8722-D42A3D27118C}" destId="{300CEB7C-4787-4FAA-9920-DDF9CEE9D358}" srcOrd="4" destOrd="0" presId="urn:microsoft.com/office/officeart/2008/layout/VerticalCurvedList"/>
    <dgm:cxn modelId="{B05384A4-264E-41BE-85E2-012E1508C5B3}" type="presParOf" srcId="{300CEB7C-4787-4FAA-9920-DDF9CEE9D358}" destId="{620133CB-D913-4979-9FBD-07B732087533}" srcOrd="0" destOrd="0" presId="urn:microsoft.com/office/officeart/2008/layout/VerticalCurvedList"/>
    <dgm:cxn modelId="{F1381949-5B97-4027-8081-A99726B75E60}" type="presParOf" srcId="{141E1244-46EC-4A55-8722-D42A3D27118C}" destId="{7269024B-7DA4-4392-AA49-49CD68739470}" srcOrd="5" destOrd="0" presId="urn:microsoft.com/office/officeart/2008/layout/VerticalCurvedList"/>
    <dgm:cxn modelId="{9A26ED91-B3F0-4AEE-8F5B-69FF5E247070}" type="presParOf" srcId="{141E1244-46EC-4A55-8722-D42A3D27118C}" destId="{A67971B9-91A3-4C7E-AE9E-35EA36C3AA1E}" srcOrd="6" destOrd="0" presId="urn:microsoft.com/office/officeart/2008/layout/VerticalCurvedList"/>
    <dgm:cxn modelId="{E4AC09B5-FC9F-44ED-818A-A2424CE6B83E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407963" y="-980477"/>
          <a:ext cx="7630011" cy="763001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86864" y="463830"/>
          <a:ext cx="7061066" cy="1339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Повышение ресурсных характеристик элементной базы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C00000"/>
              </a:solidFill>
              <a:latin typeface="Arial" charset="0"/>
              <a:cs typeface="Arial" charset="0"/>
            </a:rPr>
            <a:t>Важная задача – исследования ОТВС из активной зоны 14-10-3У а/л «Таймыр».</a:t>
          </a:r>
          <a:endParaRPr lang="ru-RU" sz="2000" b="1" kern="1200" dirty="0"/>
        </a:p>
      </dsp:txBody>
      <dsp:txXfrm>
        <a:off x="786864" y="463830"/>
        <a:ext cx="7061066" cy="1339960"/>
      </dsp:txXfrm>
    </dsp:sp>
    <dsp:sp modelId="{C328F773-E6D2-4DF8-8EE2-27F9A86B050C}">
      <dsp:nvSpPr>
        <dsp:cNvPr id="0" name=""/>
        <dsp:cNvSpPr/>
      </dsp:nvSpPr>
      <dsp:spPr>
        <a:xfrm>
          <a:off x="78232" y="425179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199005" y="2147370"/>
          <a:ext cx="6648925" cy="1374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/>
            <a:t>Превышение проектного энергоресурса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bg2">
                  <a:lumMod val="75000"/>
                </a:schemeClr>
              </a:solidFill>
            </a:rPr>
            <a:t>По проведенным оценкам на основе данных по эксплуатации </a:t>
          </a:r>
          <a:r>
            <a:rPr lang="ru-RU" alt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энергозапас</a:t>
          </a:r>
          <a:r>
            <a:rPr lang="ru-RU" altLang="ru-RU" sz="2000" b="1" kern="1200" dirty="0" smtClean="0">
              <a:solidFill>
                <a:schemeClr val="bg2">
                  <a:lumMod val="75000"/>
                </a:schemeClr>
              </a:solidFill>
            </a:rPr>
            <a:t> при полном извлечении ЦКГ составит </a:t>
          </a:r>
          <a:r>
            <a:rPr lang="ru-RU" altLang="ru-RU" sz="2000" b="1" kern="1200" dirty="0" smtClean="0">
              <a:solidFill>
                <a:srgbClr val="C00000"/>
              </a:solidFill>
            </a:rPr>
            <a:t>2,85</a:t>
          </a:r>
          <a:r>
            <a:rPr lang="ru-RU" altLang="ru-RU" sz="2000" b="1" kern="1200" dirty="0" smtClean="0">
              <a:solidFill>
                <a:schemeClr val="bg2">
                  <a:lumMod val="75000"/>
                </a:schemeClr>
              </a:solidFill>
            </a:rPr>
            <a:t> ТВт.ч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199005" y="2147370"/>
        <a:ext cx="6648925" cy="1374315"/>
      </dsp:txXfrm>
    </dsp:sp>
    <dsp:sp modelId="{620133CB-D913-4979-9FBD-07B732087533}">
      <dsp:nvSpPr>
        <dsp:cNvPr id="0" name=""/>
        <dsp:cNvSpPr/>
      </dsp:nvSpPr>
      <dsp:spPr>
        <a:xfrm>
          <a:off x="490373" y="2125896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786864" y="3830904"/>
          <a:ext cx="7061066" cy="1408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/>
            <a:t>Уникальное выгорание в </a:t>
          </a:r>
          <a:r>
            <a:rPr lang="ru-RU" altLang="ru-RU" sz="2400" b="1" kern="1200" dirty="0" err="1" smtClean="0"/>
            <a:t>твэлах</a:t>
          </a:r>
          <a:endParaRPr lang="ru-RU" altLang="ru-RU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2">
                  <a:lumMod val="75000"/>
                </a:schemeClr>
              </a:solidFill>
            </a:rPr>
            <a:t>При </a:t>
          </a:r>
          <a:r>
            <a:rPr lang="ru-RU" altLang="ru-RU" sz="2400" b="1" kern="1200" dirty="0" err="1" smtClean="0">
              <a:solidFill>
                <a:schemeClr val="bg2">
                  <a:lumMod val="75000"/>
                </a:schemeClr>
              </a:solidFill>
            </a:rPr>
            <a:t>энерговыработке</a:t>
          </a:r>
          <a:r>
            <a:rPr lang="ru-RU" altLang="ru-RU" sz="24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altLang="ru-RU" sz="2400" b="1" kern="1200" dirty="0" smtClean="0">
              <a:solidFill>
                <a:srgbClr val="C00000"/>
              </a:solidFill>
            </a:rPr>
            <a:t>2,85</a:t>
          </a:r>
          <a:r>
            <a:rPr lang="ru-RU" altLang="ru-RU" sz="2400" b="1" kern="1200" dirty="0" smtClean="0">
              <a:solidFill>
                <a:schemeClr val="bg2">
                  <a:lumMod val="75000"/>
                </a:schemeClr>
              </a:solidFill>
            </a:rPr>
            <a:t> ТВт.ч выгорание составит </a:t>
          </a:r>
          <a:r>
            <a:rPr lang="ru-RU" altLang="ru-RU" sz="2400" b="1" kern="1200" dirty="0" smtClean="0">
              <a:solidFill>
                <a:srgbClr val="C00000"/>
              </a:solidFill>
            </a:rPr>
            <a:t>1,</a:t>
          </a:r>
          <a:r>
            <a:rPr lang="en-US" altLang="ru-RU" sz="2400" b="1" kern="1200" dirty="0" smtClean="0">
              <a:solidFill>
                <a:srgbClr val="C00000"/>
              </a:solidFill>
            </a:rPr>
            <a:t>4</a:t>
          </a:r>
          <a:r>
            <a:rPr lang="ru-RU" altLang="ru-RU" sz="2400" b="1" kern="1200" dirty="0" smtClean="0">
              <a:solidFill>
                <a:srgbClr val="C00000"/>
              </a:solidFill>
            </a:rPr>
            <a:t>7</a:t>
          </a:r>
          <a:r>
            <a:rPr lang="ru-RU" altLang="ru-RU" sz="2400" b="1" kern="1200" dirty="0" smtClean="0">
              <a:solidFill>
                <a:schemeClr val="bg2">
                  <a:lumMod val="75000"/>
                </a:schemeClr>
              </a:solidFill>
            </a:rPr>
            <a:t> г/см</a:t>
          </a:r>
          <a:r>
            <a:rPr lang="ru-RU" altLang="ru-RU" sz="2400" b="1" kern="1200" baseline="30000" dirty="0" smtClean="0">
              <a:solidFill>
                <a:schemeClr val="bg2">
                  <a:lumMod val="75000"/>
                </a:schemeClr>
              </a:solidFill>
            </a:rPr>
            <a:t>3</a:t>
          </a:r>
          <a:endParaRPr lang="ru-RU" sz="2400" kern="1200" baseline="30000" dirty="0">
            <a:solidFill>
              <a:schemeClr val="bg2">
                <a:lumMod val="75000"/>
              </a:schemeClr>
            </a:solidFill>
          </a:endParaRPr>
        </a:p>
      </dsp:txBody>
      <dsp:txXfrm>
        <a:off x="786864" y="3830904"/>
        <a:ext cx="7061066" cy="1408681"/>
      </dsp:txXfrm>
    </dsp:sp>
    <dsp:sp modelId="{C161C9DD-F495-44C4-91B6-1E8C4C7BD2F4}">
      <dsp:nvSpPr>
        <dsp:cNvPr id="0" name=""/>
        <dsp:cNvSpPr/>
      </dsp:nvSpPr>
      <dsp:spPr>
        <a:xfrm>
          <a:off x="78232" y="3826612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80336"/>
          <a:ext cx="6474454" cy="1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75000"/>
                </a:schemeClr>
              </a:solidFill>
            </a:rPr>
            <a:t>Подтверждение ресурсной надежности элементной базы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14866" y="480336"/>
        <a:ext cx="6474454" cy="1387645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75000"/>
                </a:schemeClr>
              </a:solidFill>
            </a:rPr>
            <a:t>С превышением проектного значения</a:t>
          </a: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75000"/>
                </a:schemeClr>
              </a:solidFill>
            </a:rPr>
            <a:t>Стала основой для уникальной активной зоны 14-5/04УМ </a:t>
          </a:r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80336"/>
          <a:ext cx="6474454" cy="1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/>
            <a:t>Повышение ресурсных характеристик элементной базы</a:t>
          </a:r>
          <a:endParaRPr lang="ru-RU" sz="2400" kern="1200" dirty="0"/>
        </a:p>
      </dsp:txBody>
      <dsp:txXfrm>
        <a:off x="814866" y="480336"/>
        <a:ext cx="6474454" cy="1387645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/>
            <a:t>С превышением проектного значения</a:t>
          </a: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/>
            <a:t>Уникальное выгорание в </a:t>
          </a:r>
          <a:r>
            <a:rPr lang="ru-RU" altLang="ru-RU" sz="2400" b="1" kern="1200" dirty="0" err="1" smtClean="0"/>
            <a:t>твэлах</a:t>
          </a:r>
          <a:endParaRPr lang="ru-RU" altLang="ru-RU" sz="2400" b="1" kern="1200" dirty="0" smtClean="0"/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16897"/>
          <a:ext cx="6474454" cy="1514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Увеличение расчетного энергоресурса  с второго комплекта (на 0.2 ТВт.ч с ограничениями и 0.16 ТВт.ч без ограничений)</a:t>
          </a:r>
          <a:endParaRPr lang="ru-RU" sz="2400" kern="1200" dirty="0"/>
        </a:p>
      </dsp:txBody>
      <dsp:txXfrm>
        <a:off x="814866" y="416897"/>
        <a:ext cx="6474454" cy="1514524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Увеличение расчетного энергоресурса  с 4-5 комплекта на 0.25 ТВт.ч без ограничений</a:t>
          </a:r>
          <a:endParaRPr lang="ru-RU" altLang="ru-RU" sz="2400" b="1" kern="1200" dirty="0" smtClean="0"/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Увеличение расчетного энергоресурса</a:t>
          </a:r>
          <a:br>
            <a:rPr lang="ru-RU" sz="2400" b="1" kern="1200" dirty="0" smtClean="0"/>
          </a:br>
          <a:r>
            <a:rPr lang="ru-RU" sz="2400" b="1" kern="1200" dirty="0" smtClean="0"/>
            <a:t>с 4-5 комплекта на 0.25 ТВт.ч без ограничений</a:t>
          </a:r>
          <a:endParaRPr lang="ru-RU" altLang="ru-RU" sz="2400" b="1" kern="1200" dirty="0" smtClean="0"/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478164"/>
          <a:ext cx="6474454" cy="140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000066"/>
              </a:solidFill>
              <a:latin typeface="Arial" charset="0"/>
            </a:rPr>
            <a:t>Номинальная мощность </a:t>
          </a:r>
          <a:endParaRPr lang="ru-RU" sz="2400" kern="1200" dirty="0"/>
        </a:p>
      </dsp:txBody>
      <dsp:txXfrm>
        <a:off x="779451" y="478164"/>
        <a:ext cx="6474454" cy="1402698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000066"/>
              </a:solidFill>
              <a:latin typeface="Arial" charset="0"/>
            </a:rPr>
            <a:t>Назначенный энергоресурс</a:t>
          </a:r>
          <a:endParaRPr lang="ru-RU" altLang="ru-RU" sz="2400" b="1" kern="1200" dirty="0" smtClean="0"/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000066"/>
              </a:solidFill>
              <a:latin typeface="Arial" charset="0"/>
            </a:rPr>
            <a:t>Ресурс при сроке службы 12 лет</a:t>
          </a:r>
          <a:endParaRPr lang="ru-RU" altLang="ru-RU" sz="2400" b="1" kern="1200" dirty="0" smtClean="0"/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D5A41F2-FDC2-4946-AC76-C0D8428542E3}" type="datetimeFigureOut">
              <a:rPr lang="ru-RU" altLang="ru-RU"/>
              <a:pPr>
                <a:defRPr/>
              </a:pPr>
              <a:t>15.05.2019</a:t>
            </a:fld>
            <a:endParaRPr lang="ru-RU" alt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586C0D7-BB2A-4969-B3F0-BDB870C9C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66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A57D63-50B6-4318-905F-DC1058357DFC}" type="datetimeFigureOut">
              <a:rPr lang="ru-RU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B306-708F-40F8-861F-899492113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8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EB306-708F-40F8-861F-899492113D5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9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A8B7-1793-40FE-B2CA-44D769ADFB87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F805-041F-4AD2-ADD8-147857FBF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645-E879-46C1-B1E3-036C6DECF2FA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8826-93E2-4229-97B7-CB8A013D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043F-581C-4997-852F-AAD59449BBB3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88FE-5A14-42D2-84E2-7A3DA16F4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2437-C984-4129-93F2-EFD2F4FBC7B9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5D72-3E8C-4172-8F78-C8D6D4499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46E2-A515-4C27-B730-0E2F02877007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2679-0673-4998-B9EC-9FECEB02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0A35-3DDB-43CB-90B5-345395AEDC85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B203-ED87-4F5F-9C68-3004DF8E2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6976-65BA-4CC2-B4D0-A6D1DE1F22B6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D9EC-CE6F-42B5-8240-DEF46860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27D3-607D-4D03-9ADB-F1EDD11D1F70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D093-D044-41CD-8649-792B4136C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4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29D8-EC09-40A3-9722-1D96E119BB16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0622-A46A-45DE-8A66-7C3BEAC2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5D95-DD32-4A3C-A608-C1E856DE32CC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0647-58DD-45E2-B82B-068F6864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9DE7-0A72-462A-B02B-61A0E44311EC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656E-847C-402D-A3E0-FFC517C5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C3B0-3DBE-4A3C-AA3B-E98846B95DBC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B0A3-D30B-4607-A38D-C545935E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2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C37A-4ED2-4FA1-A186-55F8735B93BD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3B1A-E4D1-4E2D-A331-B766794D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9EF8-0F51-436F-ABA4-73385ECC2B5E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FA47-0A28-4A6B-8897-35E6381E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6A54-9D50-42F1-BEDD-228F30D4CA04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46DA-E26B-4C4E-8708-E411960C2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7418-730D-4015-8100-1B02C2A553AA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B05A-B274-43DE-AAC1-48F2DFB9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3D79-A378-4D22-B95C-7386B182E880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EEB0-2111-452E-A4A9-1685F78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D76C-6107-448D-9C66-44046FB938A7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CF0A-F28D-4D83-B400-3A3EC47A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D240-E1FB-4C7F-B4E0-7ECD58E0BCFF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DE07-21F0-44FE-8BDC-8DCDF796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B955-4F30-4DE0-96EC-BEA73B6BD976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8925-250C-4647-B4C2-5F063777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E159-1AFF-4829-BA73-77801C9DE54C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0C62-4F46-453E-BB52-FE241C2F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7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8490-2304-41DC-90BA-C3CDA03D6D3F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5AD3-5AE0-4F11-984D-64F1C144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54555-D368-423D-9E76-2B9509719DD1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2B43C3-7668-4D0A-802B-0EFDF283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F20E6E1-A6BE-4EB9-AA69-C102680FC55A}" type="datetimeFigureOut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AB81462-FB01-417A-BCDF-8F6B13067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6.png"/><Relationship Id="rId4" Type="http://schemas.openxmlformats.org/officeDocument/2006/relationships/image" Target="../media/image15.jpe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9.png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0" y="3124661"/>
            <a:ext cx="8799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C00000"/>
                </a:solidFill>
              </a:rPr>
              <a:t>Состояние и </a:t>
            </a:r>
            <a:r>
              <a:rPr lang="ru-RU" b="1" dirty="0" smtClean="0">
                <a:solidFill>
                  <a:srgbClr val="C00000"/>
                </a:solidFill>
              </a:rPr>
              <a:t>направления </a:t>
            </a:r>
            <a:r>
              <a:rPr lang="ru-RU" b="1" dirty="0">
                <a:solidFill>
                  <a:srgbClr val="C00000"/>
                </a:solidFill>
              </a:rPr>
              <a:t>развития активных зон ледокольных ЯЭУ и </a:t>
            </a:r>
            <a:r>
              <a:rPr lang="ru-RU" b="1" dirty="0" smtClean="0">
                <a:solidFill>
                  <a:srgbClr val="C00000"/>
                </a:solidFill>
              </a:rPr>
              <a:t>АСММ</a:t>
            </a:r>
            <a:endParaRPr lang="ru-RU" alt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308440" y="5287740"/>
            <a:ext cx="68095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000" b="1" dirty="0">
                <a:solidFill>
                  <a:schemeClr val="tx2"/>
                </a:solidFill>
              </a:rPr>
              <a:t>Авторы: </a:t>
            </a:r>
            <a:r>
              <a:rPr lang="ru-RU" sz="2000" b="1" dirty="0" smtClean="0">
                <a:solidFill>
                  <a:schemeClr val="tx2"/>
                </a:solidFill>
              </a:rPr>
              <a:t>В.В. Петрунин, А.И</a:t>
            </a:r>
            <a:r>
              <a:rPr lang="ru-RU" sz="2000" b="1" dirty="0">
                <a:solidFill>
                  <a:schemeClr val="tx2"/>
                </a:solidFill>
              </a:rPr>
              <a:t>. Романов, В.Ю. Папотин,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А.Н</a:t>
            </a:r>
            <a:r>
              <a:rPr lang="ru-RU" sz="2000" b="1" dirty="0">
                <a:solidFill>
                  <a:schemeClr val="tx2"/>
                </a:solidFill>
              </a:rPr>
              <a:t>. Лепехин</a:t>
            </a:r>
            <a:r>
              <a:rPr lang="ru-RU" sz="2000" b="1" dirty="0" smtClean="0">
                <a:solidFill>
                  <a:schemeClr val="tx2"/>
                </a:solidFill>
              </a:rPr>
              <a:t>,  </a:t>
            </a:r>
            <a:r>
              <a:rPr lang="ru-RU" sz="2000" b="1" dirty="0">
                <a:solidFill>
                  <a:schemeClr val="tx2"/>
                </a:solidFill>
              </a:rPr>
              <a:t>А.А. Захарычев, С.Г. Петров </a:t>
            </a:r>
          </a:p>
          <a:p>
            <a:pPr>
              <a:buNone/>
            </a:pPr>
            <a:r>
              <a:rPr lang="ru-RU" sz="2000" b="1" dirty="0">
                <a:solidFill>
                  <a:schemeClr val="tx2"/>
                </a:solidFill>
              </a:rPr>
              <a:t>АО «ОКБМ Африкантов», г. Нижний Новгород, Россия</a:t>
            </a:r>
          </a:p>
          <a:p>
            <a:pPr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617110" y="1850315"/>
            <a:ext cx="756553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ХI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реакторному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материаловедению</a:t>
            </a:r>
          </a:p>
          <a:p>
            <a:pPr algn="ctr" defTabSz="914400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НИИАР»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27–31 мая 2019 года. 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ИАР\DjHYU0YX0AAvOk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" y="4165309"/>
            <a:ext cx="3752321" cy="25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1928" y="3550593"/>
            <a:ext cx="534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Развитие активных зон 14-5/04УМ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Развитие активных зон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14-14 для ПЭБ</a:t>
            </a:r>
          </a:p>
        </p:txBody>
      </p:sp>
      <p:pic>
        <p:nvPicPr>
          <p:cNvPr id="7" name="Picture 2" descr="D:\НИИАР\18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6603"/>
            <a:ext cx="3717949" cy="26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5547125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45769" y="2416587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14-14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44987" y="4094236"/>
            <a:ext cx="1214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Певек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40843" y="5696332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3,1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</p:spTree>
    <p:extLst>
      <p:ext uri="{BB962C8B-B14F-4D97-AF65-F5344CB8AC3E}">
        <p14:creationId xmlns:p14="http://schemas.microsoft.com/office/powerpoint/2010/main" val="36525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ИИАР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" y="2878252"/>
            <a:ext cx="4089930" cy="2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Активная зона для АСММ 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chemeClr val="bg1"/>
                </a:solidFill>
              </a:rPr>
              <a:t>наземного исполнения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2605968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31688" y="2212191"/>
            <a:ext cx="1312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165-175 МВт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928118" y="393207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8,0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31689" y="5897157"/>
            <a:ext cx="131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48500ч.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ИИАР\Ледоколы\5701c177ee5380babb38c3ae692ae3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6950"/>
          <a:stretch/>
        </p:blipFill>
        <p:spPr bwMode="auto">
          <a:xfrm>
            <a:off x="248102" y="1753318"/>
            <a:ext cx="346846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ИИАР\bfc8348fb5c9ab85087cd44bdbdd81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2" y="4325068"/>
            <a:ext cx="3459032" cy="25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844987" y="303214"/>
            <a:ext cx="7106298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Развитие активная зона для АСММ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Реакторные испытания в реакторе «МИР»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16562849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16076" y="2208196"/>
            <a:ext cx="1089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ПТВС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31М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44987" y="4094236"/>
            <a:ext cx="1214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ПТВС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227295" y="5852160"/>
            <a:ext cx="1667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ГИРЛЯНДА</a:t>
            </a:r>
            <a:endParaRPr lang="ru-RU" altLang="ru-RU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564419" y="5036372"/>
            <a:ext cx="1667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или</a:t>
            </a:r>
            <a:endParaRPr lang="ru-RU" altLang="ru-RU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ИИАР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" y="2878252"/>
            <a:ext cx="4089930" cy="2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Активная зона для ОПЭБ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3594265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329492" y="2404299"/>
            <a:ext cx="1516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38,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5 МВт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928118" y="393207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11,0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31689" y="5897157"/>
            <a:ext cx="131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70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00ч.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00088" y="3390900"/>
            <a:ext cx="9563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598488" indent="-325438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35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607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79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51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ru-RU" altLang="ru-RU" sz="4800" b="1">
                <a:solidFill>
                  <a:srgbClr val="0000CC"/>
                </a:solidFill>
                <a:latin typeface="Arial" charset="0"/>
              </a:rPr>
              <a:t>Благодарю за внимание!</a:t>
            </a:r>
            <a:endParaRPr lang="ru-RU" altLang="ru-RU" sz="4800" b="1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67200" y="783431"/>
            <a:ext cx="6421438" cy="3730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Реакторные </a:t>
            </a:r>
            <a:r>
              <a:rPr lang="ru-RU" sz="2800" b="1" dirty="0">
                <a:solidFill>
                  <a:schemeClr val="bg1"/>
                </a:solidFill>
              </a:rPr>
              <a:t>установки для гражданских атомных </a:t>
            </a:r>
            <a:r>
              <a:rPr lang="ru-RU" sz="2800" b="1" dirty="0" smtClean="0">
                <a:solidFill>
                  <a:schemeClr val="bg1"/>
                </a:solidFill>
              </a:rPr>
              <a:t>судов (</a:t>
            </a:r>
            <a:r>
              <a:rPr lang="ru-RU" sz="2800" b="1" dirty="0">
                <a:solidFill>
                  <a:schemeClr val="bg1"/>
                </a:solidFill>
              </a:rPr>
              <a:t>с 1954 г.)</a:t>
            </a:r>
            <a:r>
              <a:rPr lang="ru-RU" sz="2400" dirty="0"/>
              <a:t/>
            </a:r>
            <a:br>
              <a:rPr lang="ru-RU" sz="2400" dirty="0"/>
            </a:br>
            <a:endParaRPr lang="en-US" altLang="ru-RU" sz="2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678738" y="7067550"/>
            <a:ext cx="2743200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207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5628ADB-C215-41DA-AE51-B77ED25D971F}" type="slidenum">
              <a:rPr lang="en-US" altLang="ru-RU" sz="1400" b="1" smtClean="0">
                <a:solidFill>
                  <a:srgbClr val="858890"/>
                </a:solidFill>
                <a:latin typeface="Arial" charset="0"/>
                <a:cs typeface="Arial" charset="0"/>
              </a:rPr>
              <a:pPr defTabSz="5207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ru-RU" sz="1400" b="1" smtClean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48665" r="31177" b="15570"/>
          <a:stretch/>
        </p:blipFill>
        <p:spPr bwMode="auto">
          <a:xfrm>
            <a:off x="571948" y="1506071"/>
            <a:ext cx="9701605" cy="52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Активная зона типа 14-10-3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7"/>
          <a:stretch>
            <a:fillRect/>
          </a:stretch>
        </p:blipFill>
        <p:spPr bwMode="auto">
          <a:xfrm>
            <a:off x="240688" y="1863056"/>
            <a:ext cx="5275521" cy="4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98308"/>
              </p:ext>
            </p:extLst>
          </p:nvPr>
        </p:nvGraphicFramePr>
        <p:xfrm>
          <a:off x="5536119" y="2485913"/>
          <a:ext cx="4888041" cy="3697035"/>
        </p:xfrm>
        <a:graphic>
          <a:graphicData uri="http://schemas.openxmlformats.org/drawingml/2006/table">
            <a:tbl>
              <a:tblPr/>
              <a:tblGrid>
                <a:gridCol w="2628936"/>
                <a:gridCol w="1269401"/>
                <a:gridCol w="989704"/>
              </a:tblGrid>
              <a:tr h="304800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ХАРАКТЕРИСТИКА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14-10-3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14-10-3МП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14-10-3У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Энергоресурс, ТВт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Проектный ресурс, 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34000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40000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Количество ТВС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241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Описанный диаметр, мм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1212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Высота активной зоны, мм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Загрузка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U235,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кг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170,4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218,7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Удельный расход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урана-235, г/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МВт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сут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Максимальная глубина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выгорания, г/см</a:t>
                      </a:r>
                      <a:r>
                        <a:rPr kumimoji="0" lang="ru-RU" alt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8" descr="X:\Dep48\Галицких Владимир Юрьевич\Пароходы\Ice_Brea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" y="2963433"/>
            <a:ext cx="3708724" cy="242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Опытная </a:t>
            </a:r>
            <a:r>
              <a:rPr lang="ru-RU" altLang="ru-RU" sz="2800" b="1" dirty="0">
                <a:solidFill>
                  <a:schemeClr val="bg1"/>
                </a:solidFill>
              </a:rPr>
              <a:t>активная зона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14-10-3У.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6674358"/>
              </p:ext>
            </p:extLst>
          </p:nvPr>
        </p:nvGraphicFramePr>
        <p:xfrm>
          <a:off x="2495774" y="1398494"/>
          <a:ext cx="7926164" cy="566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55118" y="2291230"/>
            <a:ext cx="96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Э</a:t>
            </a:r>
            <a:r>
              <a:rPr lang="en-US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635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41233" y="3822421"/>
            <a:ext cx="1118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2,74 ТВт.ч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5118" y="5569306"/>
            <a:ext cx="96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1,42 г/см</a:t>
            </a:r>
            <a:r>
              <a:rPr lang="ru-RU" altLang="ru-RU" sz="20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26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3" y="3012141"/>
            <a:ext cx="3396531" cy="21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Опытная </a:t>
            </a:r>
            <a:r>
              <a:rPr lang="ru-RU" altLang="ru-RU" sz="2800" b="1" dirty="0">
                <a:solidFill>
                  <a:schemeClr val="bg1"/>
                </a:solidFill>
              </a:rPr>
              <a:t>активная зона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14-5/04У.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04096783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647122" y="5597367"/>
            <a:ext cx="96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база</a:t>
            </a:r>
            <a:endParaRPr lang="ru-RU" altLang="ru-RU" sz="24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948809" y="3682570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20471" y="2082315"/>
            <a:ext cx="1280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42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ХНМ</a:t>
            </a:r>
          </a:p>
        </p:txBody>
      </p:sp>
    </p:spTree>
    <p:extLst>
      <p:ext uri="{BB962C8B-B14F-4D97-AF65-F5344CB8AC3E}">
        <p14:creationId xmlns:p14="http://schemas.microsoft.com/office/powerpoint/2010/main" val="4496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3" y="3012141"/>
            <a:ext cx="3396531" cy="21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Опытная </a:t>
            </a:r>
            <a:r>
              <a:rPr lang="ru-RU" altLang="ru-RU" sz="2800" b="1" dirty="0">
                <a:solidFill>
                  <a:schemeClr val="bg1"/>
                </a:solidFill>
              </a:rPr>
              <a:t>активная зона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14-5/04УМ.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60387526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601963" y="5469330"/>
            <a:ext cx="960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1,13 г/см</a:t>
            </a:r>
            <a:r>
              <a:rPr lang="ru-RU" altLang="ru-RU" sz="24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948809" y="3682570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3,004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20471" y="2168376"/>
            <a:ext cx="1280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42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ХНМ</a:t>
            </a:r>
          </a:p>
        </p:txBody>
      </p:sp>
    </p:spTree>
    <p:extLst>
      <p:ext uri="{BB962C8B-B14F-4D97-AF65-F5344CB8AC3E}">
        <p14:creationId xmlns:p14="http://schemas.microsoft.com/office/powerpoint/2010/main" val="1191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4" y="3001384"/>
            <a:ext cx="3413362" cy="21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Развитие активных зон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14-5/04УМ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48693510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58627" y="5504760"/>
            <a:ext cx="960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&gt;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1,13 г/см</a:t>
            </a:r>
            <a:r>
              <a:rPr lang="ru-RU" altLang="ru-RU" sz="24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15033" y="3760934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3,25 ТВт.ч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34814" y="199210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3,16 ТВт.ч</a:t>
            </a:r>
          </a:p>
        </p:txBody>
      </p:sp>
    </p:spTree>
    <p:extLst>
      <p:ext uri="{BB962C8B-B14F-4D97-AF65-F5344CB8AC3E}">
        <p14:creationId xmlns:p14="http://schemas.microsoft.com/office/powerpoint/2010/main" val="40894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НИИАР\iR1QCPS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2918599"/>
            <a:ext cx="4416116" cy="29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Активная зона 14-15-1 для РИТМ-200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44103386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540843" y="2164230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175 МВт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954575" y="391193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4,5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394038" y="5865308"/>
            <a:ext cx="138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75000ч</a:t>
            </a:r>
            <a:endParaRPr lang="ru-RU" altLang="ru-RU" sz="28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3880" r="71589" b="22316"/>
          <a:stretch/>
        </p:blipFill>
        <p:spPr bwMode="auto">
          <a:xfrm>
            <a:off x="129092" y="1375475"/>
            <a:ext cx="1216156" cy="240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ИИАР\ledokol_proekta_10510_lk110ya_shifr_lider-m77b18mo-1537987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862"/>
            <a:ext cx="4320762" cy="26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07178640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400" b="1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Активная зона для РИТМ-400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394038" y="5843792"/>
            <a:ext cx="138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60000ч</a:t>
            </a:r>
            <a:endParaRPr lang="ru-RU" altLang="ru-RU" sz="28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11543" y="3901179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6,0 </a:t>
            </a:r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ТВт.ч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83875" y="2153472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315 МВт</a:t>
            </a:r>
            <a:endParaRPr lang="ru-RU" altLang="ru-RU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Произвольный</PresentationFormat>
  <Paragraphs>126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Презентация PowerPoint</vt:lpstr>
      <vt:lpstr>Реакторные установки для гражданских атомных судов (с 1954 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Захарычев Артем Алексеевич</dc:creator>
  <cp:lastModifiedBy>Захарычев Артем Алексеевич</cp:lastModifiedBy>
  <cp:revision>1</cp:revision>
  <dcterms:modified xsi:type="dcterms:W3CDTF">2019-05-15T05:58:18Z</dcterms:modified>
</cp:coreProperties>
</file>