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72" d="100"/>
          <a:sy n="72" d="100"/>
        </p:scale>
        <p:origin x="1367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700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739C0-6F7C-4105-B723-16DC87F299D0}" type="datetimeFigureOut">
              <a:rPr lang="ru-RU" smtClean="0"/>
              <a:t>26.05.2019</a:t>
            </a:fld>
            <a:endParaRPr lang="ru-RU"/>
          </a:p>
        </p:txBody>
      </p:sp>
      <p:sp>
        <p:nvSpPr>
          <p:cNvPr id="1048701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1048702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03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704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2D426-ADF5-45DD-BBCA-46C9385238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600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2D426-ADF5-45DD-BBCA-46C938523892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9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48610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2D426-ADF5-45DD-BBCA-46C938523892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4865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41B5-B387-4F1F-8E95-60F1A1827225}" type="datetime1">
              <a:rPr lang="ru-RU" smtClean="0"/>
              <a:t>26.05.2019</a:t>
            </a:fld>
            <a:endParaRPr lang="ru-RU"/>
          </a:p>
        </p:txBody>
      </p:sp>
      <p:sp>
        <p:nvSpPr>
          <p:cNvPr id="104865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5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70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7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360F-511A-4964-9AF5-0632982B127D}" type="datetime1">
              <a:rPr lang="ru-RU" smtClean="0"/>
              <a:t>26.05.2019</a:t>
            </a:fld>
            <a:endParaRPr lang="ru-RU"/>
          </a:p>
        </p:txBody>
      </p:sp>
      <p:sp>
        <p:nvSpPr>
          <p:cNvPr id="104867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7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59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6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161C-005A-4AEB-AA7C-7FA8473B4CD8}" type="datetime1">
              <a:rPr lang="ru-RU" smtClean="0"/>
              <a:t>26.05.2019</a:t>
            </a:fld>
            <a:endParaRPr lang="ru-RU"/>
          </a:p>
        </p:txBody>
      </p:sp>
      <p:sp>
        <p:nvSpPr>
          <p:cNvPr id="104866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6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8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9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C51A-3884-4508-9FF8-D501205F9FD1}" type="datetime1">
              <a:rPr lang="ru-RU" smtClean="0"/>
              <a:t>26.05.2019</a:t>
            </a:fld>
            <a:endParaRPr lang="ru-RU"/>
          </a:p>
        </p:txBody>
      </p:sp>
      <p:sp>
        <p:nvSpPr>
          <p:cNvPr id="104859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9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75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7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E0E1F-0E73-462A-88F6-C7DE1E32F0B7}" type="datetime1">
              <a:rPr lang="ru-RU" smtClean="0"/>
              <a:t>26.05.2019</a:t>
            </a:fld>
            <a:endParaRPr lang="ru-RU"/>
          </a:p>
        </p:txBody>
      </p:sp>
      <p:sp>
        <p:nvSpPr>
          <p:cNvPr id="104867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7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80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81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82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FBF62-C599-4127-B92F-EC3A4AF5F716}" type="datetime1">
              <a:rPr lang="ru-RU" smtClean="0"/>
              <a:t>26.05.2019</a:t>
            </a:fld>
            <a:endParaRPr lang="ru-RU"/>
          </a:p>
        </p:txBody>
      </p:sp>
      <p:sp>
        <p:nvSpPr>
          <p:cNvPr id="1048683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8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86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87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88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89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90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08AD-3B46-4FA1-8EF3-5DA843B7C7F7}" type="datetime1">
              <a:rPr lang="ru-RU" smtClean="0"/>
              <a:t>26.05.2019</a:t>
            </a:fld>
            <a:endParaRPr lang="ru-RU"/>
          </a:p>
        </p:txBody>
      </p:sp>
      <p:sp>
        <p:nvSpPr>
          <p:cNvPr id="1048691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92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5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4F43B-924E-4831-94F6-702B9DD72B9D}" type="datetime1">
              <a:rPr lang="ru-RU" smtClean="0"/>
              <a:t>26.05.2019</a:t>
            </a:fld>
            <a:endParaRPr lang="ru-RU"/>
          </a:p>
        </p:txBody>
      </p:sp>
      <p:sp>
        <p:nvSpPr>
          <p:cNvPr id="104865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5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C5FA-90B9-4A05-B51D-9BE06DEE86BC}" type="datetime1">
              <a:rPr lang="ru-RU" smtClean="0"/>
              <a:t>26.05.2019</a:t>
            </a:fld>
            <a:endParaRPr lang="ru-RU"/>
          </a:p>
        </p:txBody>
      </p:sp>
      <p:sp>
        <p:nvSpPr>
          <p:cNvPr id="1048582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58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94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95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9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CACB-CAD9-4204-8576-DCFB087C1801}" type="datetime1">
              <a:rPr lang="ru-RU" smtClean="0"/>
              <a:t>26.05.2019</a:t>
            </a:fld>
            <a:endParaRPr lang="ru-RU"/>
          </a:p>
        </p:txBody>
      </p:sp>
      <p:sp>
        <p:nvSpPr>
          <p:cNvPr id="104869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9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64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665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6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5022-F5BA-4BCE-880B-22E1CF9B3268}" type="datetime1">
              <a:rPr lang="ru-RU" smtClean="0"/>
              <a:t>26.05.2019</a:t>
            </a:fld>
            <a:endParaRPr lang="ru-RU"/>
          </a:p>
        </p:txBody>
      </p:sp>
      <p:sp>
        <p:nvSpPr>
          <p:cNvPr id="104866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4866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78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5D118-8E56-48BF-99A1-020FA62BB152}" type="datetime1">
              <a:rPr lang="ru-RU" smtClean="0"/>
              <a:t>26.05.2019</a:t>
            </a:fld>
            <a:endParaRPr lang="ru-RU"/>
          </a:p>
        </p:txBody>
      </p:sp>
      <p:sp>
        <p:nvSpPr>
          <p:cNvPr id="104857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Название 1"/>
          <p:cNvSpPr>
            <a:spLocks noGrp="1"/>
          </p:cNvSpPr>
          <p:nvPr>
            <p:ph type="ctrTitle" idx="4294967295"/>
          </p:nvPr>
        </p:nvSpPr>
        <p:spPr>
          <a:xfrm>
            <a:off x="971600" y="18022"/>
            <a:ext cx="7812361" cy="1366275"/>
          </a:xfrm>
          <a:solidFill>
            <a:schemeClr val="bg1"/>
          </a:solidFill>
        </p:spPr>
        <p:txBody>
          <a:bodyPr lIns="0" tIns="0" rIns="0" bIns="0"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ru-RU" sz="2000" dirty="0">
                <a:latin typeface="Times New Roman"/>
                <a:cs typeface="Times New Roman"/>
              </a:rPr>
              <a:t/>
            </a:r>
            <a:br>
              <a:rPr lang="ru-RU" sz="2000" dirty="0">
                <a:latin typeface="Times New Roman"/>
                <a:cs typeface="Times New Roman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Высокотехнологический научно-исследовательский институт неорганических материалов имени академика А.А. </a:t>
            </a:r>
            <a:r>
              <a:rPr lang="ru-RU" sz="20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Бочвара</a:t>
            </a:r>
            <a:endParaRPr lang="ru-RU" sz="20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048585" name="TextBox 3"/>
          <p:cNvSpPr txBox="1"/>
          <p:nvPr/>
        </p:nvSpPr>
        <p:spPr>
          <a:xfrm>
            <a:off x="68185" y="1628800"/>
            <a:ext cx="8818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/>
                <a:cs typeface="Times New Roman"/>
              </a:rPr>
              <a:t>    </a:t>
            </a:r>
          </a:p>
          <a:p>
            <a:r>
              <a:rPr lang="ru-RU" sz="2000" b="1" dirty="0">
                <a:latin typeface="Times New Roman"/>
                <a:cs typeface="Times New Roman"/>
              </a:rPr>
              <a:t> </a:t>
            </a:r>
            <a:r>
              <a:rPr lang="ru-RU" sz="2000" b="1" dirty="0" smtClean="0">
                <a:latin typeface="Times New Roman"/>
                <a:cs typeface="Times New Roman"/>
              </a:rPr>
              <a:t>   Авторы:</a:t>
            </a:r>
            <a:r>
              <a:rPr lang="ru-RU" sz="2000" dirty="0" smtClean="0">
                <a:latin typeface="Times New Roman"/>
                <a:cs typeface="Times New Roman"/>
              </a:rPr>
              <a:t>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Кривов М.П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., Киреев Г.А.,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Тенишев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А.В., Давыдов А.В.</a:t>
            </a:r>
          </a:p>
        </p:txBody>
      </p:sp>
      <p:sp>
        <p:nvSpPr>
          <p:cNvPr id="1048586" name="Название 1"/>
          <p:cNvSpPr txBox="1"/>
          <p:nvPr/>
        </p:nvSpPr>
        <p:spPr>
          <a:xfrm>
            <a:off x="121672" y="2896120"/>
            <a:ext cx="8942388" cy="1685008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Название</a:t>
            </a:r>
            <a:r>
              <a:rPr kumimoji="0" lang="ru-RU" sz="21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работы</a:t>
            </a:r>
            <a:endParaRPr kumimoji="0" lang="ru-RU" sz="2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j-ea"/>
              <a:cs typeface="Times New Roman"/>
            </a:endParaRPr>
          </a:p>
          <a:p>
            <a:pPr algn="ctr">
              <a:spcBef>
                <a:spcPct val="0"/>
              </a:spcBef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определения остаточного полуторного нитрида в СНУП топливе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45728" name="Прямая соединительная линия 7"/>
          <p:cNvCxnSpPr>
            <a:cxnSpLocks/>
          </p:cNvCxnSpPr>
          <p:nvPr/>
        </p:nvCxnSpPr>
        <p:spPr>
          <a:xfrm>
            <a:off x="1402239" y="1412776"/>
            <a:ext cx="748448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48587" name="Прямоугольник 2"/>
          <p:cNvSpPr/>
          <p:nvPr/>
        </p:nvSpPr>
        <p:spPr>
          <a:xfrm>
            <a:off x="3635896" y="6184950"/>
            <a:ext cx="2016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2019                                                                                      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971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85" y="72613"/>
            <a:ext cx="2209800" cy="70485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Прямоугольник 14"/>
          <p:cNvSpPr/>
          <p:nvPr/>
        </p:nvSpPr>
        <p:spPr>
          <a:xfrm>
            <a:off x="182048" y="1340768"/>
            <a:ext cx="8961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dirty="0" smtClean="0"/>
              <a:t>С помощью высокотемпературной </a:t>
            </a:r>
            <a:r>
              <a:rPr lang="ru-RU" dirty="0"/>
              <a:t>экстракции </a:t>
            </a:r>
            <a:r>
              <a:rPr lang="ru-RU" dirty="0" smtClean="0"/>
              <a:t>и инфракрасно-адсорбционным методом на приборе </a:t>
            </a:r>
            <a:r>
              <a:rPr lang="ru-RU" dirty="0"/>
              <a:t> </a:t>
            </a:r>
            <a:r>
              <a:rPr lang="ru-RU" dirty="0" smtClean="0"/>
              <a:t>«МЕТАВАК» получено содержание азота, кислорода и углерода в образце СНУП топлива состава </a:t>
            </a:r>
            <a:r>
              <a:rPr lang="ru-RU" b="1" dirty="0" smtClean="0"/>
              <a:t>U</a:t>
            </a:r>
            <a:r>
              <a:rPr lang="ru-RU" b="1" baseline="-25000" dirty="0" smtClean="0"/>
              <a:t>0,941</a:t>
            </a:r>
            <a:r>
              <a:rPr lang="ru-RU" b="1" dirty="0" smtClean="0"/>
              <a:t>Pu</a:t>
            </a:r>
            <a:r>
              <a:rPr lang="ru-RU" b="1" baseline="-25000" dirty="0" smtClean="0"/>
              <a:t>0,059</a:t>
            </a:r>
            <a:r>
              <a:rPr lang="ru-RU" b="1" dirty="0" smtClean="0"/>
              <a:t>N:</a:t>
            </a:r>
            <a:endParaRPr lang="ru-RU" b="1" dirty="0" smtClean="0"/>
          </a:p>
          <a:p>
            <a:pPr indent="355600">
              <a:lnSpc>
                <a:spcPct val="150000"/>
              </a:lnSpc>
            </a:pPr>
            <a:endParaRPr lang="ru-RU" dirty="0" smtClean="0"/>
          </a:p>
          <a:p>
            <a:pPr indent="355600">
              <a:lnSpc>
                <a:spcPct val="150000"/>
              </a:lnSpc>
            </a:pPr>
            <a:r>
              <a:rPr lang="ru-RU" b="1" dirty="0" smtClean="0"/>
              <a:t>О </a:t>
            </a:r>
            <a:r>
              <a:rPr lang="ru-RU" b="1" dirty="0"/>
              <a:t>– </a:t>
            </a:r>
            <a:r>
              <a:rPr lang="ru-RU" b="1" dirty="0" smtClean="0"/>
              <a:t>0,034 масс.%;</a:t>
            </a:r>
          </a:p>
          <a:p>
            <a:pPr indent="355600">
              <a:lnSpc>
                <a:spcPct val="150000"/>
              </a:lnSpc>
            </a:pPr>
            <a:r>
              <a:rPr lang="en-US" b="1" dirty="0" smtClean="0"/>
              <a:t>N</a:t>
            </a:r>
            <a:r>
              <a:rPr lang="ru-RU" b="1" dirty="0" smtClean="0"/>
              <a:t> </a:t>
            </a:r>
            <a:r>
              <a:rPr lang="ru-RU" b="1" dirty="0"/>
              <a:t>– </a:t>
            </a:r>
            <a:r>
              <a:rPr lang="ru-RU" b="1" dirty="0" smtClean="0"/>
              <a:t>5,51 масс.%;</a:t>
            </a:r>
          </a:p>
          <a:p>
            <a:pPr indent="355600">
              <a:lnSpc>
                <a:spcPct val="150000"/>
              </a:lnSpc>
            </a:pPr>
            <a:r>
              <a:rPr lang="ru-RU" b="1" dirty="0" smtClean="0"/>
              <a:t>С </a:t>
            </a:r>
            <a:r>
              <a:rPr lang="ru-RU" b="1" dirty="0"/>
              <a:t>– 0,145 масс</a:t>
            </a:r>
            <a:r>
              <a:rPr lang="ru-RU" b="1" dirty="0" smtClean="0"/>
              <a:t>.%.</a:t>
            </a:r>
            <a:endParaRPr lang="ru-RU" b="1" dirty="0"/>
          </a:p>
        </p:txBody>
      </p:sp>
      <p:sp>
        <p:nvSpPr>
          <p:cNvPr id="10486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400" smtClean="0">
                <a:solidFill>
                  <a:schemeClr val="tx1"/>
                </a:solidFill>
              </a:rPr>
              <a:t>10</a:t>
            </a:fld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48626" name="Rectangle 1"/>
          <p:cNvSpPr>
            <a:spLocks noChangeArrowheads="1"/>
          </p:cNvSpPr>
          <p:nvPr/>
        </p:nvSpPr>
        <p:spPr bwMode="auto">
          <a:xfrm>
            <a:off x="2572747" y="2591156"/>
            <a:ext cx="6588224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Сравнение расчетных и экспериментальных данных по потере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массы смешанного нитрида в низкотемпературной области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94304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300460"/>
              </p:ext>
            </p:extLst>
          </p:nvPr>
        </p:nvGraphicFramePr>
        <p:xfrm>
          <a:off x="2723863" y="3428999"/>
          <a:ext cx="6285993" cy="2880360"/>
        </p:xfrm>
        <a:graphic>
          <a:graphicData uri="http://schemas.openxmlformats.org/drawingml/2006/table">
            <a:tbl>
              <a:tblPr firstRow="1" firstCol="1" bandRow="1"/>
              <a:tblGrid>
                <a:gridCol w="1344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3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91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№ эксперимента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Расчетное содержание фазы 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ru-RU" sz="18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N</a:t>
                      </a:r>
                      <a:r>
                        <a:rPr lang="ru-RU" sz="1800" baseline="-25000" dirty="0">
                          <a:effectLst/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в образце, масс.%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Потеря массы из ТГ экспериментов, мг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Ожидаемая потеря массы, мг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7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1,84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0,05±0,01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0,08±0,03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7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0,11±0,01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0,2±0,08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7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0,06±0,01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0,08±0,03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48627" name="TextBox 15"/>
          <p:cNvSpPr txBox="1"/>
          <p:nvPr/>
        </p:nvSpPr>
        <p:spPr>
          <a:xfrm>
            <a:off x="467544" y="116632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Определение состава СНУП топлива методом </a:t>
            </a:r>
            <a:r>
              <a:rPr lang="ru-RU" sz="2800" dirty="0" err="1" smtClean="0"/>
              <a:t>термогравиметрии</a:t>
            </a:r>
            <a:endParaRPr lang="ru-RU" sz="2800" dirty="0"/>
          </a:p>
        </p:txBody>
      </p:sp>
      <p:sp>
        <p:nvSpPr>
          <p:cNvPr id="1048628" name="TextBox 16"/>
          <p:cNvSpPr txBox="1"/>
          <p:nvPr/>
        </p:nvSpPr>
        <p:spPr>
          <a:xfrm>
            <a:off x="167240" y="4221088"/>
            <a:ext cx="2683535" cy="198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(</a:t>
            </a:r>
            <a:r>
              <a:rPr lang="en-US" dirty="0" err="1"/>
              <a:t>UPu</a:t>
            </a:r>
            <a:r>
              <a:rPr lang="ru-RU" dirty="0"/>
              <a:t>)</a:t>
            </a:r>
            <a:r>
              <a:rPr lang="en-US" dirty="0"/>
              <a:t>N</a:t>
            </a:r>
            <a:r>
              <a:rPr lang="ru-RU" dirty="0"/>
              <a:t> – 96,49 масс.%;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(</a:t>
            </a:r>
            <a:r>
              <a:rPr lang="en-US" dirty="0" err="1"/>
              <a:t>UPu</a:t>
            </a:r>
            <a:r>
              <a:rPr lang="ru-RU" dirty="0"/>
              <a:t>)</a:t>
            </a:r>
            <a:r>
              <a:rPr lang="en-US" dirty="0"/>
              <a:t>O</a:t>
            </a:r>
            <a:r>
              <a:rPr lang="ru-RU" baseline="-25000" dirty="0"/>
              <a:t>2 </a:t>
            </a:r>
            <a:r>
              <a:rPr lang="ru-RU" dirty="0"/>
              <a:t>– 0,29 масс. </a:t>
            </a:r>
            <a:r>
              <a:rPr lang="ru-RU" dirty="0" smtClean="0"/>
              <a:t>%;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(</a:t>
            </a:r>
            <a:r>
              <a:rPr lang="en-US" dirty="0" err="1"/>
              <a:t>UPu</a:t>
            </a:r>
            <a:r>
              <a:rPr lang="ru-RU" dirty="0"/>
              <a:t>)</a:t>
            </a:r>
            <a:r>
              <a:rPr lang="en-US" dirty="0"/>
              <a:t>C</a:t>
            </a:r>
            <a:r>
              <a:rPr lang="ru-RU" baseline="-25000" dirty="0"/>
              <a:t>2</a:t>
            </a:r>
            <a:r>
              <a:rPr lang="ru-RU" dirty="0"/>
              <a:t> – 1,37 масс</a:t>
            </a:r>
            <a:r>
              <a:rPr lang="ru-RU" dirty="0" smtClean="0"/>
              <a:t>.%;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en-US" b="1" dirty="0" smtClean="0"/>
              <a:t>U</a:t>
            </a:r>
            <a:r>
              <a:rPr lang="ru-RU" b="1" baseline="-25000" dirty="0"/>
              <a:t>2</a:t>
            </a:r>
            <a:r>
              <a:rPr lang="en-US" b="1" dirty="0"/>
              <a:t>N</a:t>
            </a:r>
            <a:r>
              <a:rPr lang="ru-RU" b="1" baseline="-25000" dirty="0"/>
              <a:t>3</a:t>
            </a:r>
            <a:r>
              <a:rPr lang="ru-RU" b="1" dirty="0"/>
              <a:t> – 1,84 масс.%.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Заголовок 1"/>
          <p:cNvSpPr>
            <a:spLocks noGrp="1"/>
          </p:cNvSpPr>
          <p:nvPr>
            <p:ph type="title"/>
          </p:nvPr>
        </p:nvSpPr>
        <p:spPr>
          <a:xfrm>
            <a:off x="39436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СНУП </a:t>
            </a:r>
            <a:r>
              <a:rPr lang="ru-RU" sz="3200" dirty="0" smtClean="0"/>
              <a:t>топливо (</a:t>
            </a:r>
            <a:r>
              <a:rPr lang="en-US" sz="3200" dirty="0"/>
              <a:t>U</a:t>
            </a:r>
            <a:r>
              <a:rPr lang="ru-RU" sz="3200" baseline="-25000" dirty="0"/>
              <a:t>0,88</a:t>
            </a:r>
            <a:r>
              <a:rPr lang="en-US" sz="3200" dirty="0" err="1"/>
              <a:t>Pu</a:t>
            </a:r>
            <a:r>
              <a:rPr lang="ru-RU" sz="3200" baseline="-25000" dirty="0"/>
              <a:t>0,12</a:t>
            </a:r>
            <a:r>
              <a:rPr lang="ru-RU" sz="3200" dirty="0"/>
              <a:t>)</a:t>
            </a:r>
            <a:r>
              <a:rPr lang="en-US" sz="3200" dirty="0"/>
              <a:t>N</a:t>
            </a:r>
            <a:endParaRPr lang="ru-RU" sz="3200" dirty="0"/>
          </a:p>
        </p:txBody>
      </p:sp>
      <p:sp>
        <p:nvSpPr>
          <p:cNvPr id="104863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6412392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400" smtClean="0">
                <a:solidFill>
                  <a:schemeClr val="tx1"/>
                </a:solidFill>
              </a:rPr>
              <a:t>11</a:t>
            </a:fld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48631" name="Прямоугольник 5"/>
          <p:cNvSpPr/>
          <p:nvPr/>
        </p:nvSpPr>
        <p:spPr>
          <a:xfrm>
            <a:off x="467544" y="5373216"/>
            <a:ext cx="5076056" cy="1221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Масса 544,6 мг</a:t>
            </a:r>
          </a:p>
          <a:p>
            <a:pPr algn="ctr"/>
            <a:r>
              <a:rPr lang="ru-RU" dirty="0" smtClean="0"/>
              <a:t>Термогравиметрические </a:t>
            </a:r>
            <a:r>
              <a:rPr lang="ru-RU" dirty="0"/>
              <a:t>исследования СНУП топлива (</a:t>
            </a:r>
            <a:r>
              <a:rPr lang="en-US" dirty="0"/>
              <a:t>U</a:t>
            </a:r>
            <a:r>
              <a:rPr lang="ru-RU" baseline="-25000" dirty="0"/>
              <a:t>0,88</a:t>
            </a:r>
            <a:r>
              <a:rPr lang="en-US" dirty="0" err="1"/>
              <a:t>Pu</a:t>
            </a:r>
            <a:r>
              <a:rPr lang="ru-RU" baseline="-25000" dirty="0"/>
              <a:t>0,12</a:t>
            </a:r>
            <a:r>
              <a:rPr lang="ru-RU" dirty="0"/>
              <a:t>)</a:t>
            </a:r>
            <a:r>
              <a:rPr lang="en-US" dirty="0"/>
              <a:t>N</a:t>
            </a:r>
            <a:r>
              <a:rPr lang="ru-RU" dirty="0"/>
              <a:t>, при температуре изотермической выдержки 1900 </a:t>
            </a:r>
            <a:r>
              <a:rPr lang="ru-RU" baseline="30000" dirty="0" err="1"/>
              <a:t>о</a:t>
            </a:r>
            <a:r>
              <a:rPr lang="ru-RU" dirty="0" err="1"/>
              <a:t>С</a:t>
            </a:r>
            <a:endParaRPr lang="ru-RU" dirty="0"/>
          </a:p>
        </p:txBody>
      </p:sp>
      <p:sp>
        <p:nvSpPr>
          <p:cNvPr id="1048632" name="Прямоугольник 6"/>
          <p:cNvSpPr/>
          <p:nvPr/>
        </p:nvSpPr>
        <p:spPr>
          <a:xfrm>
            <a:off x="6329186" y="1628800"/>
            <a:ext cx="2789072" cy="4155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dirty="0"/>
              <a:t>Состав: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N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5,36 масс.%;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С </a:t>
            </a:r>
            <a:r>
              <a:rPr lang="ru-RU" dirty="0"/>
              <a:t>– </a:t>
            </a:r>
            <a:r>
              <a:rPr lang="ru-RU" dirty="0" smtClean="0"/>
              <a:t>0,07 масс.%;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О </a:t>
            </a:r>
            <a:r>
              <a:rPr lang="ru-RU" dirty="0"/>
              <a:t>– </a:t>
            </a:r>
            <a:r>
              <a:rPr lang="ru-RU" dirty="0" smtClean="0"/>
              <a:t>0,07 масс.%.</a:t>
            </a:r>
          </a:p>
          <a:p>
            <a:pPr>
              <a:lnSpc>
                <a:spcPct val="200000"/>
              </a:lnSpc>
            </a:pPr>
            <a:endParaRPr lang="ru-RU" dirty="0" smtClean="0"/>
          </a:p>
          <a:p>
            <a:pPr algn="just"/>
            <a:r>
              <a:rPr lang="ru-RU" dirty="0"/>
              <a:t>По данным хим. анализа полуторный нитрид </a:t>
            </a:r>
            <a:r>
              <a:rPr lang="ru-RU" b="1" dirty="0"/>
              <a:t>(</a:t>
            </a:r>
            <a:r>
              <a:rPr lang="en-US" b="1" dirty="0"/>
              <a:t>U</a:t>
            </a:r>
            <a:r>
              <a:rPr lang="en-US" b="1" baseline="-25000" dirty="0"/>
              <a:t>2</a:t>
            </a:r>
            <a:r>
              <a:rPr lang="en-US" b="1" dirty="0"/>
              <a:t>N</a:t>
            </a:r>
            <a:r>
              <a:rPr lang="en-US" b="1" baseline="-25000" dirty="0"/>
              <a:t>3</a:t>
            </a:r>
            <a:r>
              <a:rPr lang="ru-RU" b="1" dirty="0"/>
              <a:t>) должен </a:t>
            </a:r>
            <a:r>
              <a:rPr lang="ru-RU" b="1" u="sng" dirty="0"/>
              <a:t>отсутствовать</a:t>
            </a:r>
            <a:r>
              <a:rPr lang="ru-RU" b="1" dirty="0" smtClean="0"/>
              <a:t>.</a:t>
            </a:r>
          </a:p>
          <a:p>
            <a:pPr algn="just"/>
            <a:endParaRPr lang="ru-RU" b="1" dirty="0"/>
          </a:p>
        </p:txBody>
      </p:sp>
      <p:pic>
        <p:nvPicPr>
          <p:cNvPr id="20971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0" y="1166813"/>
            <a:ext cx="6238875" cy="452437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Заголовок 1"/>
          <p:cNvSpPr>
            <a:spLocks noGrp="1"/>
          </p:cNvSpPr>
          <p:nvPr>
            <p:ph type="title"/>
          </p:nvPr>
        </p:nvSpPr>
        <p:spPr>
          <a:xfrm>
            <a:off x="395536" y="8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СНУП </a:t>
            </a:r>
            <a:r>
              <a:rPr lang="ru-RU" sz="3200" dirty="0" smtClean="0"/>
              <a:t>топливо (</a:t>
            </a:r>
            <a:r>
              <a:rPr lang="en-US" sz="3200" dirty="0"/>
              <a:t>U</a:t>
            </a:r>
            <a:r>
              <a:rPr lang="ru-RU" sz="3200" baseline="-25000" dirty="0"/>
              <a:t>0,86</a:t>
            </a:r>
            <a:r>
              <a:rPr lang="en-US" sz="3200" dirty="0" err="1"/>
              <a:t>Pu</a:t>
            </a:r>
            <a:r>
              <a:rPr lang="ru-RU" sz="3200" baseline="-25000" dirty="0"/>
              <a:t>0,14</a:t>
            </a:r>
            <a:r>
              <a:rPr lang="ru-RU" sz="3200" dirty="0"/>
              <a:t>)</a:t>
            </a:r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104863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400" smtClean="0">
                <a:solidFill>
                  <a:schemeClr val="tx1"/>
                </a:solidFill>
              </a:rPr>
              <a:t>12</a:t>
            </a:fld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48635" name="TextBox 5"/>
          <p:cNvSpPr txBox="1"/>
          <p:nvPr/>
        </p:nvSpPr>
        <p:spPr>
          <a:xfrm>
            <a:off x="0" y="5590378"/>
            <a:ext cx="6732240" cy="155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М</a:t>
            </a:r>
            <a:r>
              <a:rPr lang="ru-RU" sz="1600" dirty="0" smtClean="0"/>
              <a:t>асса 163,8 мг</a:t>
            </a:r>
          </a:p>
          <a:p>
            <a:pPr algn="ctr"/>
            <a:r>
              <a:rPr lang="ru-RU" dirty="0" smtClean="0"/>
              <a:t>Термогравиметрические </a:t>
            </a:r>
            <a:r>
              <a:rPr lang="ru-RU" dirty="0"/>
              <a:t>исследования СНУП топлива (</a:t>
            </a:r>
            <a:r>
              <a:rPr lang="en-US" dirty="0"/>
              <a:t>U</a:t>
            </a:r>
            <a:r>
              <a:rPr lang="ru-RU" baseline="-25000" dirty="0"/>
              <a:t>0,86</a:t>
            </a:r>
            <a:r>
              <a:rPr lang="en-US" dirty="0" err="1"/>
              <a:t>Pu</a:t>
            </a:r>
            <a:r>
              <a:rPr lang="ru-RU" baseline="-25000" dirty="0"/>
              <a:t>0,14</a:t>
            </a:r>
            <a:r>
              <a:rPr lang="ru-RU" dirty="0"/>
              <a:t>)</a:t>
            </a:r>
            <a:r>
              <a:rPr lang="en-US" dirty="0"/>
              <a:t>N</a:t>
            </a:r>
            <a:r>
              <a:rPr lang="ru-RU" dirty="0"/>
              <a:t>, при температуре изотермической выдержки 1900 </a:t>
            </a:r>
            <a:r>
              <a:rPr lang="ru-RU" baseline="30000" dirty="0" err="1"/>
              <a:t>о</a:t>
            </a:r>
            <a:r>
              <a:rPr lang="ru-RU" dirty="0" err="1"/>
              <a:t>С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048636" name="Прямоугольник 6"/>
          <p:cNvSpPr/>
          <p:nvPr/>
        </p:nvSpPr>
        <p:spPr>
          <a:xfrm>
            <a:off x="7020272" y="1833552"/>
            <a:ext cx="24117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dirty="0"/>
              <a:t>Состав: </a:t>
            </a:r>
          </a:p>
          <a:p>
            <a:pPr>
              <a:lnSpc>
                <a:spcPct val="200000"/>
              </a:lnSpc>
            </a:pPr>
            <a:r>
              <a:rPr lang="ru-RU" dirty="0"/>
              <a:t>О – </a:t>
            </a:r>
            <a:r>
              <a:rPr lang="ru-RU" dirty="0" smtClean="0"/>
              <a:t>0,101 </a:t>
            </a:r>
            <a:r>
              <a:rPr lang="ru-RU" dirty="0"/>
              <a:t>масс.%, </a:t>
            </a:r>
          </a:p>
          <a:p>
            <a:pPr>
              <a:lnSpc>
                <a:spcPct val="200000"/>
              </a:lnSpc>
            </a:pPr>
            <a:r>
              <a:rPr lang="en-US" dirty="0"/>
              <a:t>N</a:t>
            </a:r>
            <a:r>
              <a:rPr lang="ru-RU" dirty="0"/>
              <a:t> – </a:t>
            </a:r>
            <a:r>
              <a:rPr lang="ru-RU" dirty="0" smtClean="0"/>
              <a:t>5,45 </a:t>
            </a:r>
            <a:r>
              <a:rPr lang="ru-RU" dirty="0"/>
              <a:t>масс.%, </a:t>
            </a:r>
          </a:p>
          <a:p>
            <a:pPr>
              <a:lnSpc>
                <a:spcPct val="200000"/>
              </a:lnSpc>
            </a:pPr>
            <a:r>
              <a:rPr lang="ru-RU" dirty="0"/>
              <a:t>С – </a:t>
            </a:r>
            <a:r>
              <a:rPr lang="ru-RU" dirty="0" smtClean="0"/>
              <a:t>0,136 </a:t>
            </a:r>
            <a:r>
              <a:rPr lang="ru-RU" dirty="0"/>
              <a:t>масс</a:t>
            </a:r>
            <a:r>
              <a:rPr lang="ru-RU" dirty="0" smtClean="0"/>
              <a:t>.%.</a:t>
            </a:r>
            <a:endParaRPr lang="ru-RU" dirty="0"/>
          </a:p>
          <a:p>
            <a:pPr>
              <a:lnSpc>
                <a:spcPct val="200000"/>
              </a:lnSpc>
            </a:pPr>
            <a:r>
              <a:rPr lang="en-US" b="1" dirty="0"/>
              <a:t>U</a:t>
            </a:r>
            <a:r>
              <a:rPr lang="en-US" b="1" baseline="-25000" dirty="0"/>
              <a:t>2</a:t>
            </a:r>
            <a:r>
              <a:rPr lang="en-US" b="1" dirty="0"/>
              <a:t>N</a:t>
            </a:r>
            <a:r>
              <a:rPr lang="en-US" b="1" baseline="-25000" dirty="0"/>
              <a:t>3</a:t>
            </a:r>
            <a:r>
              <a:rPr lang="en-US" b="1" dirty="0"/>
              <a:t> </a:t>
            </a:r>
            <a:r>
              <a:rPr lang="ru-RU" b="1" dirty="0"/>
              <a:t>–</a:t>
            </a:r>
            <a:r>
              <a:rPr lang="en-US" b="1" dirty="0"/>
              <a:t> </a:t>
            </a:r>
            <a:r>
              <a:rPr lang="en-US" b="1" dirty="0" smtClean="0"/>
              <a:t>0,95 </a:t>
            </a:r>
            <a:r>
              <a:rPr lang="ru-RU" b="1" dirty="0"/>
              <a:t>масс.%</a:t>
            </a:r>
          </a:p>
        </p:txBody>
      </p:sp>
      <p:pic>
        <p:nvPicPr>
          <p:cNvPr id="20971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77" y="1242573"/>
            <a:ext cx="6677025" cy="43815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Заголовок 1"/>
          <p:cNvSpPr>
            <a:spLocks noGrp="1"/>
          </p:cNvSpPr>
          <p:nvPr>
            <p:ph type="title"/>
          </p:nvPr>
        </p:nvSpPr>
        <p:spPr>
          <a:xfrm>
            <a:off x="467544" y="28636"/>
            <a:ext cx="8229600" cy="1143000"/>
          </a:xfrm>
        </p:spPr>
        <p:txBody>
          <a:bodyPr/>
          <a:lstStyle/>
          <a:p>
            <a:r>
              <a:rPr lang="ru-RU" dirty="0" smtClean="0"/>
              <a:t>Полуторный нитрид</a:t>
            </a:r>
            <a:endParaRPr lang="ru-RU" dirty="0"/>
          </a:p>
        </p:txBody>
      </p:sp>
      <p:sp>
        <p:nvSpPr>
          <p:cNvPr id="1048638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86250" lnSpcReduction="10000"/>
          </a:bodyPr>
          <a:lstStyle/>
          <a:p>
            <a:pPr marL="0" indent="450850" algn="just">
              <a:buNone/>
            </a:pPr>
            <a:r>
              <a:rPr lang="ru-RU" dirty="0"/>
              <a:t>По техническому заданию на таблетку СНУП топлива:</a:t>
            </a:r>
          </a:p>
          <a:p>
            <a:pPr marL="723900" indent="-368300" algn="just"/>
            <a:r>
              <a:rPr lang="en-US" dirty="0"/>
              <a:t>N – 5,2-5,6 </a:t>
            </a:r>
            <a:r>
              <a:rPr lang="ru-RU" dirty="0"/>
              <a:t>масс.%;</a:t>
            </a:r>
          </a:p>
          <a:p>
            <a:pPr marL="723900" indent="-368300" algn="just"/>
            <a:r>
              <a:rPr lang="ru-RU" dirty="0"/>
              <a:t>С и О ≤ </a:t>
            </a:r>
            <a:r>
              <a:rPr lang="ru-RU" dirty="0" smtClean="0"/>
              <a:t>0,</a:t>
            </a:r>
            <a:r>
              <a:rPr lang="en-US" dirty="0" smtClean="0"/>
              <a:t>15</a:t>
            </a:r>
            <a:r>
              <a:rPr lang="ru-RU" dirty="0" smtClean="0"/>
              <a:t> </a:t>
            </a:r>
            <a:r>
              <a:rPr lang="ru-RU" dirty="0"/>
              <a:t>масс.% каждого.</a:t>
            </a:r>
          </a:p>
          <a:p>
            <a:pPr algn="just"/>
            <a:endParaRPr lang="ru-RU" dirty="0"/>
          </a:p>
          <a:p>
            <a:pPr marL="0" indent="450850" algn="just">
              <a:buNone/>
            </a:pPr>
            <a:r>
              <a:rPr lang="ru-RU" dirty="0"/>
              <a:t>По расчетам фазового состава при максимально допустимой концентрации примесей кислорода и углерода и содержании азота у верхней границы нитридное  топливо может </a:t>
            </a:r>
            <a:r>
              <a:rPr lang="ru-RU" dirty="0" smtClean="0"/>
              <a:t>содержать</a:t>
            </a:r>
            <a:r>
              <a:rPr lang="en-US" dirty="0" smtClean="0"/>
              <a:t> </a:t>
            </a:r>
            <a:r>
              <a:rPr lang="ru-RU" b="1" dirty="0" smtClean="0"/>
              <a:t>до </a:t>
            </a:r>
            <a:r>
              <a:rPr lang="ru-RU" b="1" dirty="0"/>
              <a:t>8,06 масс.% фазы </a:t>
            </a:r>
            <a:r>
              <a:rPr lang="en-US" b="1" dirty="0"/>
              <a:t>U</a:t>
            </a:r>
            <a:r>
              <a:rPr lang="en-US" b="1" baseline="-25000" dirty="0"/>
              <a:t>2</a:t>
            </a:r>
            <a:r>
              <a:rPr lang="en-US" b="1" dirty="0"/>
              <a:t>N</a:t>
            </a:r>
            <a:r>
              <a:rPr lang="en-US" b="1" baseline="-25000" dirty="0"/>
              <a:t>3</a:t>
            </a:r>
            <a:endParaRPr lang="ru-RU" b="1" dirty="0"/>
          </a:p>
          <a:p>
            <a:endParaRPr lang="ru-RU" dirty="0"/>
          </a:p>
        </p:txBody>
      </p:sp>
      <p:sp>
        <p:nvSpPr>
          <p:cNvPr id="104863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82644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400" smtClean="0">
                <a:solidFill>
                  <a:schemeClr val="tx1"/>
                </a:solidFill>
              </a:rPr>
              <a:t>13</a:t>
            </a:fld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3950" y="1037394"/>
            <a:ext cx="6688282" cy="5115756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48640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385392"/>
          </a:xfrm>
        </p:spPr>
        <p:txBody>
          <a:bodyPr>
            <a:noAutofit/>
          </a:bodyPr>
          <a:lstStyle/>
          <a:p>
            <a:r>
              <a:rPr lang="ru-RU" sz="2800" dirty="0"/>
              <a:t>Распределение максимальной температуры топлива по высоте активной </a:t>
            </a:r>
            <a:r>
              <a:rPr lang="ru-RU" sz="2800" dirty="0" smtClean="0"/>
              <a:t>зоны</a:t>
            </a:r>
            <a:endParaRPr lang="ru-RU" sz="2800" b="1" i="1" dirty="0"/>
          </a:p>
        </p:txBody>
      </p:sp>
      <p:sp>
        <p:nvSpPr>
          <p:cNvPr id="1048641" name="TextBox 3"/>
          <p:cNvSpPr txBox="1"/>
          <p:nvPr/>
        </p:nvSpPr>
        <p:spPr>
          <a:xfrm>
            <a:off x="179512" y="627533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ТЕХНИЧЕСКАЯ СПРАВКА</a:t>
            </a:r>
            <a:r>
              <a:rPr lang="ru-RU" sz="1200" dirty="0" smtClean="0"/>
              <a:t>. Исходные </a:t>
            </a:r>
            <a:r>
              <a:rPr lang="ru-RU" sz="1200" dirty="0"/>
              <a:t>данные по динамике параметров активной зоны для прочностного расчета </a:t>
            </a:r>
            <a:r>
              <a:rPr lang="ru-RU" sz="1200" dirty="0" err="1"/>
              <a:t>твэла</a:t>
            </a:r>
            <a:r>
              <a:rPr lang="ru-RU" sz="1200" dirty="0"/>
              <a:t> РУ БРЕСТ-ОД-300. </a:t>
            </a:r>
            <a:r>
              <a:rPr lang="ru-RU" sz="1200" dirty="0" smtClean="0"/>
              <a:t> Номер </a:t>
            </a:r>
            <a:r>
              <a:rPr lang="ru-RU" sz="1200" dirty="0" err="1"/>
              <a:t>госконтракта</a:t>
            </a:r>
            <a:r>
              <a:rPr lang="ru-RU" sz="1200" dirty="0"/>
              <a:t> №  H.4х.44.90.13.1147 от 06.06.2013. Номер темы: </a:t>
            </a:r>
            <a:r>
              <a:rPr lang="ru-RU" sz="1200" dirty="0" smtClean="0"/>
              <a:t>13.168-002.</a:t>
            </a:r>
            <a:endParaRPr lang="ru-RU" sz="1200" dirty="0"/>
          </a:p>
          <a:p>
            <a:endParaRPr lang="ru-RU" sz="1200" dirty="0"/>
          </a:p>
        </p:txBody>
      </p:sp>
      <p:sp>
        <p:nvSpPr>
          <p:cNvPr id="104864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97005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400" smtClean="0">
                <a:solidFill>
                  <a:schemeClr val="tx1"/>
                </a:solidFill>
              </a:rPr>
              <a:t>14</a:t>
            </a:fld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50106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1048644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65625" lnSpcReduction="20000"/>
          </a:bodyPr>
          <a:lstStyle/>
          <a:p>
            <a:pPr marL="0" indent="355600"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Показано, что смешанный нитрид и нитрид урана начинают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терять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массу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значительно более низких температурах, чем температура плавления. Потеря массы идет в несколько этапов. При этом потеря массы на первом этапе (800-1400 ºС) мала. На втором этапе, выше температуры 1700 ºС происходит разложение топлива. </a:t>
            </a:r>
          </a:p>
          <a:p>
            <a:pPr marL="0" indent="355600"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Потеря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массы в низкотемпературной области (800-1400 ºС) связана с разложением остаточного полуторного нитрида, который может образовываться в нитридном топливе в процессе его изготовления. При этом методом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термогравиметрии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установлено, что разложение полуторного нитрида проходит в 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стадии для СНУП топлива и в 1 стадию для нитрида урана.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55600" algn="just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основании результатов термогравиметрического анализа и масс-спектрометрии предложен способ</a:t>
            </a:r>
            <a:r>
              <a:rPr lang="en-US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определения количества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нитридном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топливе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104864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79877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400" smtClean="0">
                <a:solidFill>
                  <a:schemeClr val="tx1"/>
                </a:solidFill>
              </a:rPr>
              <a:t>15</a:t>
            </a:fld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Заголовок 1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104864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60827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400" smtClean="0">
                <a:solidFill>
                  <a:schemeClr val="tx1"/>
                </a:solidFill>
              </a:rPr>
              <a:t>16</a:t>
            </a:fld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48648" name="TextBox 2"/>
          <p:cNvSpPr txBox="1"/>
          <p:nvPr/>
        </p:nvSpPr>
        <p:spPr>
          <a:xfrm>
            <a:off x="251520" y="5589240"/>
            <a:ext cx="86409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Диссоциация</a:t>
            </a:r>
            <a:r>
              <a:rPr lang="ru-RU" dirty="0" smtClean="0"/>
              <a:t> </a:t>
            </a:r>
            <a:r>
              <a:rPr lang="ru-RU" sz="4000" dirty="0" smtClean="0"/>
              <a:t>нитрида</a:t>
            </a:r>
            <a:endParaRPr lang="ru-RU" sz="4000" dirty="0"/>
          </a:p>
        </p:txBody>
      </p:sp>
      <p:sp>
        <p:nvSpPr>
          <p:cNvPr id="1048594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5833"/>
          </a:bodyPr>
          <a:lstStyle/>
          <a:p>
            <a:r>
              <a:rPr lang="ru-RU" dirty="0" smtClean="0"/>
              <a:t>Оксидное топливо: </a:t>
            </a:r>
            <a:r>
              <a:rPr lang="en-US" dirty="0" smtClean="0"/>
              <a:t>UO</a:t>
            </a:r>
            <a:r>
              <a:rPr lang="en-US" baseline="-25000" dirty="0" smtClean="0"/>
              <a:t>2</a:t>
            </a:r>
            <a:r>
              <a:rPr lang="ru-RU" dirty="0" smtClean="0"/>
              <a:t>. </a:t>
            </a:r>
          </a:p>
          <a:p>
            <a:r>
              <a:rPr lang="en-US" sz="2400" dirty="0" smtClean="0"/>
              <a:t>T</a:t>
            </a:r>
            <a:r>
              <a:rPr lang="ru-RU" sz="2400" baseline="-25000" dirty="0" err="1" smtClean="0"/>
              <a:t>пл</a:t>
            </a:r>
            <a:r>
              <a:rPr lang="ru-RU" sz="2400" dirty="0" smtClean="0"/>
              <a:t>(</a:t>
            </a:r>
            <a:r>
              <a:rPr lang="en-US" sz="2400" dirty="0" smtClean="0"/>
              <a:t>UO</a:t>
            </a:r>
            <a:r>
              <a:rPr lang="en-US" sz="2400" baseline="-25000" dirty="0" smtClean="0"/>
              <a:t>2</a:t>
            </a:r>
            <a:r>
              <a:rPr lang="ru-RU" sz="2400" dirty="0" smtClean="0"/>
              <a:t>)=</a:t>
            </a:r>
            <a:r>
              <a:rPr lang="en-US" sz="2400" dirty="0"/>
              <a:t> </a:t>
            </a:r>
            <a:r>
              <a:rPr lang="en-US" sz="2400" dirty="0" smtClean="0"/>
              <a:t>28</a:t>
            </a:r>
            <a:r>
              <a:rPr lang="ru-RU" sz="2400" dirty="0" smtClean="0"/>
              <a:t>0</a:t>
            </a:r>
            <a:r>
              <a:rPr lang="en-US" sz="2400" dirty="0" smtClean="0"/>
              <a:t>5</a:t>
            </a:r>
            <a:r>
              <a:rPr lang="en-US" sz="2400" dirty="0"/>
              <a:t> °C</a:t>
            </a:r>
            <a:endParaRPr lang="ru-RU" sz="2400" dirty="0" smtClean="0"/>
          </a:p>
          <a:p>
            <a:r>
              <a:rPr lang="ru-RU" dirty="0" smtClean="0"/>
              <a:t>Нитридное топливо</a:t>
            </a:r>
            <a:endParaRPr lang="ru-RU" dirty="0"/>
          </a:p>
          <a:p>
            <a:r>
              <a:rPr lang="en-US" sz="2800" dirty="0" smtClean="0"/>
              <a:t>UN(</a:t>
            </a:r>
            <a:r>
              <a:rPr lang="ru-RU" sz="2800" dirty="0"/>
              <a:t>т</a:t>
            </a:r>
            <a:r>
              <a:rPr lang="ru-RU" sz="2800" dirty="0" smtClean="0"/>
              <a:t>)</a:t>
            </a:r>
            <a:r>
              <a:rPr lang="en-US" sz="2800" dirty="0"/>
              <a:t> </a:t>
            </a:r>
            <a:r>
              <a:rPr lang="en-US" sz="2800" dirty="0" smtClean="0"/>
              <a:t> →  </a:t>
            </a:r>
            <a:r>
              <a:rPr lang="en-US" sz="2800" dirty="0"/>
              <a:t>U(</a:t>
            </a:r>
            <a:r>
              <a:rPr lang="ru-RU" sz="2800" dirty="0"/>
              <a:t>ж)</a:t>
            </a:r>
            <a:r>
              <a:rPr lang="en-US" sz="2800" dirty="0"/>
              <a:t> + 1/2N</a:t>
            </a:r>
            <a:r>
              <a:rPr lang="en-US" sz="2800" baseline="-25000" dirty="0"/>
              <a:t>2 </a:t>
            </a:r>
            <a:r>
              <a:rPr lang="ru-RU" sz="2800" baseline="-25000" dirty="0" smtClean="0"/>
              <a:t>    </a:t>
            </a:r>
            <a:r>
              <a:rPr lang="ru-RU" sz="2800" dirty="0" smtClean="0"/>
              <a:t>                  </a:t>
            </a:r>
            <a:r>
              <a:rPr lang="en-US" sz="2800" dirty="0" smtClean="0"/>
              <a:t>T</a:t>
            </a:r>
            <a:r>
              <a:rPr lang="ru-RU" sz="2800" baseline="-25000" dirty="0" err="1" smtClean="0"/>
              <a:t>дис</a:t>
            </a:r>
            <a:r>
              <a:rPr lang="en-US" sz="2800" dirty="0" smtClean="0"/>
              <a:t>≈1800 </a:t>
            </a:r>
            <a:r>
              <a:rPr lang="ru-RU" sz="2800" baseline="30000" dirty="0" err="1" smtClean="0"/>
              <a:t>о</a:t>
            </a:r>
            <a:r>
              <a:rPr lang="ru-RU" sz="2800" dirty="0" err="1" smtClean="0"/>
              <a:t>С</a:t>
            </a:r>
            <a:endParaRPr lang="en-US" sz="2800" baseline="-25000" dirty="0" smtClean="0"/>
          </a:p>
          <a:p>
            <a:pPr marL="0" indent="0">
              <a:spcAft>
                <a:spcPts val="1000"/>
              </a:spcAft>
              <a:buNone/>
            </a:pPr>
            <a:r>
              <a:rPr lang="en-US" sz="2400" dirty="0" smtClean="0"/>
              <a:t>      T</a:t>
            </a:r>
            <a:r>
              <a:rPr lang="ru-RU" sz="2400" baseline="-25000" dirty="0" err="1" smtClean="0"/>
              <a:t>пл</a:t>
            </a:r>
            <a:r>
              <a:rPr lang="ru-RU" sz="2400" dirty="0" smtClean="0"/>
              <a:t>(</a:t>
            </a:r>
            <a:r>
              <a:rPr lang="en-US" sz="2400" dirty="0" smtClean="0"/>
              <a:t>U) = 1132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r>
              <a:rPr lang="ru-RU" sz="2400" dirty="0" smtClean="0"/>
              <a:t>; </a:t>
            </a:r>
            <a:endParaRPr lang="en-US" sz="2400" baseline="-25000" dirty="0" smtClean="0"/>
          </a:p>
          <a:p>
            <a:r>
              <a:rPr lang="en-US" sz="2800" dirty="0" err="1" smtClean="0"/>
              <a:t>PuN</a:t>
            </a:r>
            <a:r>
              <a:rPr lang="en-US" sz="2800" dirty="0" smtClean="0"/>
              <a:t>(</a:t>
            </a:r>
            <a:r>
              <a:rPr lang="ru-RU" sz="2800" dirty="0"/>
              <a:t>т</a:t>
            </a:r>
            <a:r>
              <a:rPr lang="ru-RU" sz="2800" dirty="0" smtClean="0"/>
              <a:t>)</a:t>
            </a:r>
            <a:r>
              <a:rPr lang="en-US" sz="2800" dirty="0" smtClean="0"/>
              <a:t> →</a:t>
            </a:r>
            <a:r>
              <a:rPr lang="ru-RU" sz="2800" dirty="0" smtClean="0"/>
              <a:t> </a:t>
            </a:r>
            <a:r>
              <a:rPr lang="en-US" sz="2800" dirty="0" err="1" smtClean="0"/>
              <a:t>PuN</a:t>
            </a:r>
            <a:r>
              <a:rPr lang="en-US" sz="2800" dirty="0" smtClean="0"/>
              <a:t>(</a:t>
            </a:r>
            <a:r>
              <a:rPr lang="ru-RU" sz="2800" dirty="0" smtClean="0"/>
              <a:t>г)</a:t>
            </a:r>
            <a:r>
              <a:rPr lang="en-US" sz="2800" dirty="0"/>
              <a:t> → </a:t>
            </a:r>
            <a:r>
              <a:rPr lang="en-US" sz="2800" dirty="0" smtClean="0"/>
              <a:t>Pu(</a:t>
            </a:r>
            <a:r>
              <a:rPr lang="ru-RU" sz="2800" dirty="0"/>
              <a:t>ж</a:t>
            </a:r>
            <a:r>
              <a:rPr lang="ru-RU" sz="2800" dirty="0" smtClean="0"/>
              <a:t>)</a:t>
            </a:r>
            <a:r>
              <a:rPr lang="en-US" sz="2800" dirty="0" smtClean="0"/>
              <a:t> </a:t>
            </a:r>
            <a:r>
              <a:rPr lang="en-US" sz="2800" dirty="0"/>
              <a:t>+ 1/2N</a:t>
            </a:r>
            <a:r>
              <a:rPr lang="en-US" sz="2800" baseline="-25000" dirty="0"/>
              <a:t>2 </a:t>
            </a:r>
            <a:r>
              <a:rPr lang="ru-RU" sz="2800" baseline="-25000" dirty="0" smtClean="0"/>
              <a:t>   </a:t>
            </a:r>
            <a:r>
              <a:rPr lang="ru-RU" sz="2800" dirty="0" err="1" smtClean="0"/>
              <a:t>Т</a:t>
            </a:r>
            <a:r>
              <a:rPr lang="ru-RU" sz="2800" baseline="-25000" dirty="0" err="1" smtClean="0"/>
              <a:t>дис</a:t>
            </a:r>
            <a:r>
              <a:rPr lang="ru-RU" sz="2800" baseline="-25000" dirty="0" smtClean="0"/>
              <a:t> </a:t>
            </a:r>
            <a:r>
              <a:rPr lang="ru-RU" sz="2800" dirty="0" smtClean="0"/>
              <a:t>– </a:t>
            </a:r>
            <a:r>
              <a:rPr lang="ru-RU" sz="2400" dirty="0" smtClean="0"/>
              <a:t>нет данных</a:t>
            </a:r>
            <a:endParaRPr lang="en-US" sz="2800" baseline="-25000" dirty="0" smtClean="0"/>
          </a:p>
          <a:p>
            <a:pPr marL="0" indent="0">
              <a:spcAft>
                <a:spcPts val="1000"/>
              </a:spcAft>
              <a:buNone/>
            </a:pPr>
            <a:r>
              <a:rPr lang="en-US" sz="2400" dirty="0" smtClean="0"/>
              <a:t>     T</a:t>
            </a:r>
            <a:r>
              <a:rPr lang="ru-RU" sz="2400" baseline="-25000" dirty="0" err="1"/>
              <a:t>пл</a:t>
            </a:r>
            <a:r>
              <a:rPr lang="ru-RU" sz="2400" dirty="0"/>
              <a:t>(</a:t>
            </a:r>
            <a:r>
              <a:rPr lang="en-US" sz="2400" dirty="0"/>
              <a:t>Pu) = 640 </a:t>
            </a:r>
            <a:r>
              <a:rPr lang="en-US" sz="2400" baseline="30000" dirty="0" err="1"/>
              <a:t>o</a:t>
            </a:r>
            <a:r>
              <a:rPr lang="en-US" sz="2400" dirty="0" err="1"/>
              <a:t>C</a:t>
            </a:r>
            <a:r>
              <a:rPr lang="ru-RU" sz="2400" dirty="0"/>
              <a:t>; </a:t>
            </a:r>
            <a:endParaRPr lang="en-US" sz="2400" dirty="0"/>
          </a:p>
          <a:p>
            <a:r>
              <a:rPr lang="ru-RU" sz="2800" dirty="0" smtClean="0"/>
              <a:t>(</a:t>
            </a:r>
            <a:r>
              <a:rPr lang="en-US" sz="2800" dirty="0" err="1" smtClean="0"/>
              <a:t>UPu</a:t>
            </a:r>
            <a:r>
              <a:rPr lang="ru-RU" sz="2800" dirty="0" smtClean="0"/>
              <a:t>)</a:t>
            </a:r>
            <a:r>
              <a:rPr lang="en-US" sz="2800" dirty="0" smtClean="0"/>
              <a:t>N → </a:t>
            </a:r>
            <a:r>
              <a:rPr lang="ru-RU" sz="2800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4859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400" smtClean="0">
                <a:solidFill>
                  <a:schemeClr val="tx1"/>
                </a:solidFill>
              </a:rPr>
              <a:t>2</a:t>
            </a:fld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Заголовок 1"/>
          <p:cNvSpPr>
            <a:spLocks noGrp="1"/>
          </p:cNvSpPr>
          <p:nvPr>
            <p:ph type="title"/>
          </p:nvPr>
        </p:nvSpPr>
        <p:spPr>
          <a:xfrm>
            <a:off x="406159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Оборудование и методы исследования</a:t>
            </a:r>
            <a:endParaRPr lang="ru-RU" dirty="0"/>
          </a:p>
        </p:txBody>
      </p:sp>
      <p:pic>
        <p:nvPicPr>
          <p:cNvPr id="209715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522" y="1700808"/>
            <a:ext cx="3181350" cy="449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872" y="1291844"/>
            <a:ext cx="5600700" cy="5133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9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11677" y="6425819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400" smtClean="0">
                <a:solidFill>
                  <a:schemeClr val="tx1"/>
                </a:solidFill>
              </a:rPr>
              <a:t>3</a:t>
            </a:fld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2975" y="2060848"/>
            <a:ext cx="4562161" cy="4040219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01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Оборудование и методы исследования</a:t>
            </a:r>
            <a:endParaRPr lang="ru-RU" sz="3600" dirty="0"/>
          </a:p>
        </p:txBody>
      </p:sp>
      <p:sp>
        <p:nvSpPr>
          <p:cNvPr id="1048602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445624" cy="5390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Синхронный термический анализ: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термогравиметрия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(ТГ);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масс-спектрометрия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Дополнительно: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химический анализ.</a:t>
            </a:r>
          </a:p>
        </p:txBody>
      </p:sp>
      <p:sp>
        <p:nvSpPr>
          <p:cNvPr id="1048603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92169" y="647625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400" smtClean="0">
                <a:solidFill>
                  <a:schemeClr val="tx1"/>
                </a:solidFill>
              </a:rPr>
              <a:t>4</a:t>
            </a:fld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Заголовок 1"/>
          <p:cNvSpPr>
            <a:spLocks noGrp="1"/>
          </p:cNvSpPr>
          <p:nvPr>
            <p:ph type="title"/>
          </p:nvPr>
        </p:nvSpPr>
        <p:spPr>
          <a:xfrm>
            <a:off x="478041" y="188640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Исследуемые образцы</a:t>
            </a:r>
            <a:endParaRPr lang="ru-RU" sz="3600" dirty="0"/>
          </a:p>
        </p:txBody>
      </p:sp>
      <p:sp>
        <p:nvSpPr>
          <p:cNvPr id="1048605" name="Объект 4"/>
          <p:cNvSpPr>
            <a:spLocks noGrp="1"/>
          </p:cNvSpPr>
          <p:nvPr>
            <p:ph idx="1"/>
          </p:nvPr>
        </p:nvSpPr>
        <p:spPr>
          <a:xfrm>
            <a:off x="157290" y="908720"/>
            <a:ext cx="7894968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Нитриды полученные карботермическим синтезом:</a:t>
            </a: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1-х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</a:t>
            </a:r>
            <a:r>
              <a:rPr lang="ru-RU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)N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2400" dirty="0"/>
              <a:t>ω</a:t>
            </a:r>
            <a:r>
              <a:rPr lang="en-US" sz="2400" dirty="0"/>
              <a:t>(</a:t>
            </a:r>
            <a:r>
              <a:rPr lang="en-US" sz="2400" dirty="0" err="1"/>
              <a:t>Pu</a:t>
            </a:r>
            <a:r>
              <a:rPr lang="en-US" sz="2400" dirty="0"/>
              <a:t>)=</a:t>
            </a:r>
            <a:r>
              <a:rPr lang="en-US" sz="2400" dirty="0" smtClean="0"/>
              <a:t>5</a:t>
            </a:r>
            <a:r>
              <a:rPr lang="ru-RU" sz="2400" dirty="0" smtClean="0"/>
              <a:t>,9; 9,8; 12; 14; 20 и 50 </a:t>
            </a:r>
            <a:r>
              <a:rPr lang="ru-RU" sz="2400" dirty="0"/>
              <a:t>масс</a:t>
            </a:r>
            <a:r>
              <a:rPr lang="ru-RU" sz="2400" dirty="0" smtClean="0"/>
              <a:t>.%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50-500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мг.</a:t>
            </a:r>
          </a:p>
          <a:p>
            <a:pPr marL="0" indent="0" algn="just"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dirty="0" smtClean="0"/>
          </a:p>
        </p:txBody>
      </p:sp>
      <p:pic>
        <p:nvPicPr>
          <p:cNvPr id="209715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112" y="1844824"/>
            <a:ext cx="3384376" cy="2664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97209" y="4496076"/>
            <a:ext cx="3072602" cy="66795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06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85458" y="645837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400" smtClean="0">
                <a:solidFill>
                  <a:schemeClr val="tx1"/>
                </a:solidFill>
              </a:rPr>
              <a:t>5</a:t>
            </a:fld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48607" name="TextBox 5"/>
          <p:cNvSpPr txBox="1"/>
          <p:nvPr/>
        </p:nvSpPr>
        <p:spPr>
          <a:xfrm>
            <a:off x="179512" y="4653136"/>
            <a:ext cx="506231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азота в пределах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5,2-5,6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масс.%.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Заголовок 1"/>
          <p:cNvSpPr>
            <a:spLocks noGrp="1"/>
          </p:cNvSpPr>
          <p:nvPr>
            <p:ph type="title"/>
          </p:nvPr>
        </p:nvSpPr>
        <p:spPr>
          <a:xfrm>
            <a:off x="395536" y="6874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Мононитрид</a:t>
            </a:r>
            <a:r>
              <a:rPr lang="ru-RU" sz="3600" dirty="0" smtClean="0"/>
              <a:t> урана</a:t>
            </a:r>
            <a:endParaRPr lang="ru-RU" sz="3600" dirty="0"/>
          </a:p>
        </p:txBody>
      </p:sp>
      <p:sp>
        <p:nvSpPr>
          <p:cNvPr id="104861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722" y="646108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400" smtClean="0">
                <a:solidFill>
                  <a:schemeClr val="tx1"/>
                </a:solidFill>
              </a:rPr>
              <a:t>6</a:t>
            </a:fld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48613" name="Прямоугольник 5"/>
          <p:cNvSpPr/>
          <p:nvPr/>
        </p:nvSpPr>
        <p:spPr>
          <a:xfrm>
            <a:off x="-27813" y="5934670"/>
            <a:ext cx="7029532" cy="891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Термогравиметрические </a:t>
            </a:r>
            <a:r>
              <a:rPr lang="ru-RU" dirty="0"/>
              <a:t>исследования </a:t>
            </a:r>
            <a:r>
              <a:rPr lang="ru-RU" dirty="0" err="1"/>
              <a:t>мононитрида</a:t>
            </a:r>
            <a:r>
              <a:rPr lang="ru-RU" dirty="0"/>
              <a:t> </a:t>
            </a:r>
            <a:r>
              <a:rPr lang="ru-RU" dirty="0" smtClean="0"/>
              <a:t>урана при </a:t>
            </a:r>
            <a:r>
              <a:rPr lang="ru-RU" dirty="0"/>
              <a:t>температурах изотермической выдержки 1900 и 2100 </a:t>
            </a:r>
            <a:r>
              <a:rPr lang="ru-RU" baseline="30000" dirty="0" err="1" smtClean="0"/>
              <a:t>о</a:t>
            </a:r>
            <a:r>
              <a:rPr lang="ru-RU" dirty="0" err="1" smtClean="0"/>
              <a:t>С</a:t>
            </a:r>
            <a:r>
              <a:rPr lang="ru-RU" dirty="0" smtClean="0"/>
              <a:t> </a:t>
            </a:r>
            <a:endParaRPr lang="en-US" dirty="0" smtClean="0"/>
          </a:p>
          <a:p>
            <a:pPr algn="ctr"/>
            <a:r>
              <a:rPr lang="ru-RU" sz="1600" dirty="0" smtClean="0"/>
              <a:t>(</a:t>
            </a:r>
            <a:r>
              <a:rPr lang="ru-RU" sz="1600" dirty="0" smtClean="0"/>
              <a:t>образцы массой 241 и 101 мг соответственно)</a:t>
            </a:r>
          </a:p>
        </p:txBody>
      </p:sp>
      <p:sp>
        <p:nvSpPr>
          <p:cNvPr id="1048614" name="TextBox 6"/>
          <p:cNvSpPr txBox="1"/>
          <p:nvPr/>
        </p:nvSpPr>
        <p:spPr>
          <a:xfrm>
            <a:off x="6848400" y="1796990"/>
            <a:ext cx="2088232" cy="3926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dirty="0" smtClean="0"/>
              <a:t>Состав: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</a:t>
            </a:r>
            <a:r>
              <a:rPr lang="ru-RU" dirty="0" smtClean="0"/>
              <a:t> </a:t>
            </a:r>
            <a:r>
              <a:rPr lang="ru-RU" dirty="0"/>
              <a:t>– 5,368 масс.%, </a:t>
            </a: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С </a:t>
            </a:r>
            <a:r>
              <a:rPr lang="ru-RU" dirty="0"/>
              <a:t>– 0,208 масс.%, </a:t>
            </a: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О </a:t>
            </a:r>
            <a:r>
              <a:rPr lang="ru-RU" dirty="0"/>
              <a:t>– 0,316 масс</a:t>
            </a:r>
            <a:r>
              <a:rPr lang="ru-RU" dirty="0" smtClean="0"/>
              <a:t>.%.</a:t>
            </a:r>
          </a:p>
          <a:p>
            <a:pPr>
              <a:lnSpc>
                <a:spcPct val="200000"/>
              </a:lnSpc>
            </a:pPr>
            <a:endParaRPr lang="ru-RU" dirty="0"/>
          </a:p>
          <a:p>
            <a:pPr>
              <a:lnSpc>
                <a:spcPct val="200000"/>
              </a:lnSpc>
            </a:pPr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ru-RU" dirty="0" smtClean="0"/>
              <a:t>–</a:t>
            </a:r>
            <a:r>
              <a:rPr lang="en-US" dirty="0" smtClean="0"/>
              <a:t> 2,39 </a:t>
            </a:r>
            <a:r>
              <a:rPr lang="ru-RU" dirty="0" smtClean="0"/>
              <a:t>масс.%</a:t>
            </a:r>
            <a:endParaRPr lang="ru-RU" dirty="0"/>
          </a:p>
        </p:txBody>
      </p:sp>
      <p:pic>
        <p:nvPicPr>
          <p:cNvPr id="209715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4" y="1196752"/>
            <a:ext cx="6814543" cy="471471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Заголовок 1"/>
          <p:cNvSpPr>
            <a:spLocks noGrp="1"/>
          </p:cNvSpPr>
          <p:nvPr>
            <p:ph type="title"/>
          </p:nvPr>
        </p:nvSpPr>
        <p:spPr>
          <a:xfrm>
            <a:off x="395536" y="745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СНУП</a:t>
            </a:r>
            <a:r>
              <a:rPr lang="en-US" sz="3200" dirty="0" smtClean="0"/>
              <a:t> </a:t>
            </a:r>
            <a:r>
              <a:rPr lang="ru-RU" sz="3200" dirty="0" smtClean="0"/>
              <a:t>топливо </a:t>
            </a:r>
            <a:r>
              <a:rPr lang="ru-RU" sz="3200" dirty="0" smtClean="0"/>
              <a:t>(</a:t>
            </a:r>
            <a:r>
              <a:rPr lang="en-US" sz="3200" dirty="0"/>
              <a:t>U</a:t>
            </a:r>
            <a:r>
              <a:rPr lang="ru-RU" sz="3200" baseline="-25000" dirty="0"/>
              <a:t>0,902</a:t>
            </a:r>
            <a:r>
              <a:rPr lang="en-US" sz="3200" dirty="0" err="1"/>
              <a:t>Pu</a:t>
            </a:r>
            <a:r>
              <a:rPr lang="ru-RU" sz="3200" baseline="-25000" dirty="0"/>
              <a:t>0,098</a:t>
            </a:r>
            <a:r>
              <a:rPr lang="ru-RU" sz="3200" dirty="0"/>
              <a:t>)</a:t>
            </a:r>
            <a:r>
              <a:rPr lang="en-US" sz="3200" dirty="0"/>
              <a:t>N</a:t>
            </a:r>
            <a:endParaRPr lang="ru-RU" sz="3200" dirty="0"/>
          </a:p>
        </p:txBody>
      </p:sp>
      <p:sp>
        <p:nvSpPr>
          <p:cNvPr id="104861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5792" y="6450758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400" smtClean="0">
                <a:solidFill>
                  <a:schemeClr val="tx1"/>
                </a:solidFill>
              </a:rPr>
              <a:t>7</a:t>
            </a:fld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48617" name="Прямоугольник 5"/>
          <p:cNvSpPr/>
          <p:nvPr/>
        </p:nvSpPr>
        <p:spPr>
          <a:xfrm>
            <a:off x="-29590" y="5575360"/>
            <a:ext cx="7227380" cy="101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                                                   Масса </a:t>
            </a:r>
            <a:r>
              <a:rPr lang="ru-RU" sz="1600" dirty="0"/>
              <a:t>259,7 мг. </a:t>
            </a:r>
            <a:endParaRPr lang="ru-RU" sz="1600" dirty="0" smtClean="0"/>
          </a:p>
          <a:p>
            <a:pPr algn="ctr"/>
            <a:r>
              <a:rPr lang="ru-RU" dirty="0" smtClean="0"/>
              <a:t>Термогравиметрические </a:t>
            </a:r>
            <a:r>
              <a:rPr lang="ru-RU" dirty="0"/>
              <a:t>исследования СНУП топлива (</a:t>
            </a:r>
            <a:r>
              <a:rPr lang="en-US" dirty="0"/>
              <a:t>U</a:t>
            </a:r>
            <a:r>
              <a:rPr lang="ru-RU" baseline="-25000" dirty="0"/>
              <a:t>0,902</a:t>
            </a:r>
            <a:r>
              <a:rPr lang="en-US" dirty="0" err="1"/>
              <a:t>Pu</a:t>
            </a:r>
            <a:r>
              <a:rPr lang="ru-RU" baseline="-25000" dirty="0"/>
              <a:t>0,098</a:t>
            </a:r>
            <a:r>
              <a:rPr lang="ru-RU" dirty="0"/>
              <a:t>)</a:t>
            </a:r>
            <a:r>
              <a:rPr lang="en-US" dirty="0"/>
              <a:t>N</a:t>
            </a:r>
            <a:r>
              <a:rPr lang="ru-RU" dirty="0"/>
              <a:t>, при температуре изотермической выдержки 1900 </a:t>
            </a:r>
            <a:r>
              <a:rPr lang="ru-RU" baseline="30000" dirty="0" err="1"/>
              <a:t>о</a:t>
            </a:r>
            <a:r>
              <a:rPr lang="ru-RU" dirty="0" err="1"/>
              <a:t>С</a:t>
            </a:r>
            <a:endParaRPr lang="ru-RU" dirty="0"/>
          </a:p>
        </p:txBody>
      </p:sp>
      <p:sp>
        <p:nvSpPr>
          <p:cNvPr id="1048618" name="TextBox 6"/>
          <p:cNvSpPr txBox="1"/>
          <p:nvPr/>
        </p:nvSpPr>
        <p:spPr>
          <a:xfrm>
            <a:off x="6988689" y="1844824"/>
            <a:ext cx="2047807" cy="3926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dirty="0" smtClean="0"/>
              <a:t>Состав: </a:t>
            </a:r>
          </a:p>
          <a:p>
            <a:pPr>
              <a:lnSpc>
                <a:spcPct val="200000"/>
              </a:lnSpc>
            </a:pPr>
            <a:r>
              <a:rPr lang="ru-RU" dirty="0" smtClean="0"/>
              <a:t>О </a:t>
            </a:r>
            <a:r>
              <a:rPr lang="ru-RU" dirty="0"/>
              <a:t>– 0,104 масс.%, </a:t>
            </a:r>
            <a:endParaRPr lang="ru-RU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N</a:t>
            </a:r>
            <a:r>
              <a:rPr lang="ru-RU" dirty="0" smtClean="0"/>
              <a:t> </a:t>
            </a:r>
            <a:r>
              <a:rPr lang="ru-RU" dirty="0"/>
              <a:t>– 5,54 масс.%, </a:t>
            </a: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С </a:t>
            </a:r>
            <a:r>
              <a:rPr lang="ru-RU" dirty="0"/>
              <a:t>– 0,137 масс</a:t>
            </a:r>
            <a:r>
              <a:rPr lang="ru-RU" dirty="0" smtClean="0"/>
              <a:t>.%.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ru-RU" dirty="0"/>
              <a:t>–</a:t>
            </a:r>
            <a:r>
              <a:rPr lang="en-US" dirty="0"/>
              <a:t> </a:t>
            </a:r>
            <a:r>
              <a:rPr lang="ru-RU" dirty="0" smtClean="0"/>
              <a:t>4,55</a:t>
            </a:r>
            <a:r>
              <a:rPr lang="en-US" dirty="0" smtClean="0"/>
              <a:t> </a:t>
            </a:r>
            <a:r>
              <a:rPr lang="ru-RU" dirty="0"/>
              <a:t>масс.%</a:t>
            </a:r>
          </a:p>
          <a:p>
            <a:pPr>
              <a:lnSpc>
                <a:spcPct val="200000"/>
              </a:lnSpc>
            </a:pPr>
            <a:endParaRPr lang="ru-RU" dirty="0"/>
          </a:p>
        </p:txBody>
      </p:sp>
      <p:pic>
        <p:nvPicPr>
          <p:cNvPr id="20971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29" y="1192895"/>
            <a:ext cx="6810375" cy="442912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Заголовок 1"/>
          <p:cNvSpPr>
            <a:spLocks noGrp="1"/>
          </p:cNvSpPr>
          <p:nvPr>
            <p:ph type="title"/>
          </p:nvPr>
        </p:nvSpPr>
        <p:spPr>
          <a:xfrm>
            <a:off x="59667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Термогравиметрические данные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en-US" sz="3200" dirty="0" err="1" smtClean="0"/>
              <a:t>PuN</a:t>
            </a:r>
            <a:r>
              <a:rPr lang="en-US" sz="3200" dirty="0" smtClean="0"/>
              <a:t> </a:t>
            </a:r>
            <a:r>
              <a:rPr lang="ru-RU" sz="3200" dirty="0" smtClean="0"/>
              <a:t>1800 </a:t>
            </a:r>
            <a:r>
              <a:rPr lang="ru-RU" sz="3200" baseline="30000" dirty="0" err="1" smtClean="0"/>
              <a:t>о</a:t>
            </a:r>
            <a:r>
              <a:rPr lang="ru-RU" sz="3200" dirty="0" err="1" smtClean="0"/>
              <a:t>С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1048620" name="TextBox 2"/>
          <p:cNvSpPr txBox="1"/>
          <p:nvPr/>
        </p:nvSpPr>
        <p:spPr>
          <a:xfrm>
            <a:off x="8048203" y="6396335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/>
              <a:t>8</a:t>
            </a:r>
          </a:p>
        </p:txBody>
      </p:sp>
      <p:pic>
        <p:nvPicPr>
          <p:cNvPr id="209716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12770"/>
            <a:ext cx="8229600" cy="500062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Заголовок 1"/>
          <p:cNvSpPr>
            <a:spLocks noGrp="1"/>
          </p:cNvSpPr>
          <p:nvPr>
            <p:ph type="title"/>
          </p:nvPr>
        </p:nvSpPr>
        <p:spPr>
          <a:xfrm>
            <a:off x="467544" y="1341"/>
            <a:ext cx="8229600" cy="1143000"/>
          </a:xfrm>
        </p:spPr>
        <p:txBody>
          <a:bodyPr/>
          <a:lstStyle/>
          <a:p>
            <a:r>
              <a:rPr lang="ru-RU" dirty="0" smtClean="0"/>
              <a:t>Полуторный нитрид</a:t>
            </a:r>
            <a:endParaRPr lang="ru-RU" dirty="0"/>
          </a:p>
        </p:txBody>
      </p:sp>
      <p:sp>
        <p:nvSpPr>
          <p:cNvPr id="1048622" name="Объект 2"/>
          <p:cNvSpPr>
            <a:spLocks noGrp="1"/>
          </p:cNvSpPr>
          <p:nvPr>
            <p:ph idx="1"/>
          </p:nvPr>
        </p:nvSpPr>
        <p:spPr>
          <a:xfrm>
            <a:off x="479814" y="908720"/>
            <a:ext cx="8229600" cy="5832648"/>
          </a:xfrm>
        </p:spPr>
        <p:txBody>
          <a:bodyPr>
            <a:normAutofit fontScale="86667"/>
          </a:bodyPr>
          <a:lstStyle/>
          <a:p>
            <a:pPr marL="0" indent="355600" algn="just">
              <a:lnSpc>
                <a:spcPct val="1200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уран-азот выявлено существование четырех фаз нитридов урана: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кубический α-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гексагональный β-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ru-RU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2-х. </a:t>
            </a:r>
          </a:p>
          <a:p>
            <a:pPr marL="0" indent="355600" algn="just">
              <a:lnSpc>
                <a:spcPct val="12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Кубический α-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имеет состав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1,54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1,75 </a:t>
            </a:r>
            <a:endParaRPr lang="ru-RU" sz="22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 algn="just">
              <a:lnSpc>
                <a:spcPct val="12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Гексагональный β-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состав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1,45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ru-RU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1,49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 algn="just">
              <a:lnSpc>
                <a:spcPct val="12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Фазовый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α-β происходит выше 800 ºС. Разложение полуторного нитрида при давлении азота 1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атм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при температуре 1300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ºС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[1]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355600" algn="just">
              <a:lnSpc>
                <a:spcPct val="12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Wang X. et al.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изучалось разложение высших нитридов урана в вакууме, разложение происходит по схеме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[2]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355600">
              <a:lnSpc>
                <a:spcPct val="120000"/>
              </a:lnSpc>
              <a:buNone/>
            </a:pP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>
              <a:lnSpc>
                <a:spcPct val="120000"/>
              </a:lnSpc>
              <a:buNone/>
            </a:pP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>
              <a:lnSpc>
                <a:spcPct val="120000"/>
              </a:lnSpc>
              <a:buNone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>
              <a:lnSpc>
                <a:spcPct val="120000"/>
              </a:lnSpc>
              <a:buNone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Мононитрид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урана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(UN)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содержит 5,56 масс.% азота</a:t>
            </a:r>
          </a:p>
          <a:p>
            <a:pPr marL="0" indent="355600">
              <a:lnSpc>
                <a:spcPct val="120000"/>
              </a:lnSpc>
              <a:buNone/>
            </a:pP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>
              <a:lnSpc>
                <a:spcPct val="120000"/>
              </a:lnSpc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[1]. Kurosaki K. et al. A molecular dynamics study on plutonium 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mononitride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//Journal of alloys and compounds. – 2000. – Т. 313. – №. 1-2. – С. 242-247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>
              <a:lnSpc>
                <a:spcPct val="120000"/>
              </a:lnSpc>
              <a:buNone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Wang X. et al. Study of the Decomposition and Phase Transition of Uranium Nitride under UHV Conditions via TDS, XRD, SEM, and XPS //Inorganic chemistry. – 2016. – V. 55. – №. 21. – P.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10835-10838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486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2400" smtClean="0">
                <a:solidFill>
                  <a:schemeClr val="tx1"/>
                </a:solidFill>
              </a:rPr>
              <a:t>9</a:t>
            </a:fld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20971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776" y="4005064"/>
            <a:ext cx="3514725" cy="71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907</Words>
  <Application>Microsoft Office PowerPoint</Application>
  <PresentationFormat>Экран (4:3)</PresentationFormat>
  <Paragraphs>139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  Высокотехнологический научно-исследовательский институт неорганических материалов имени академика А.А. Бочвара</vt:lpstr>
      <vt:lpstr>Диссоциация нитрида</vt:lpstr>
      <vt:lpstr>Оборудование и методы исследования</vt:lpstr>
      <vt:lpstr>Оборудование и методы исследования</vt:lpstr>
      <vt:lpstr>Исследуемые образцы</vt:lpstr>
      <vt:lpstr>Мононитрид урана</vt:lpstr>
      <vt:lpstr>СНУП топливо (U0,902Pu0,098)N</vt:lpstr>
      <vt:lpstr>Термогравиметрические данные  PuN 1800 оС </vt:lpstr>
      <vt:lpstr>Полуторный нитрид</vt:lpstr>
      <vt:lpstr>Презентация PowerPoint</vt:lpstr>
      <vt:lpstr>СНУП топливо (U0,88Pu0,12)N</vt:lpstr>
      <vt:lpstr>СНУП топливо (U0,86Pu0,14)N</vt:lpstr>
      <vt:lpstr>Полуторный нитрид</vt:lpstr>
      <vt:lpstr>Распределение максимальной температуры топлива по высоте активной зоны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инженерно-физический институт (государственный университет) Физико-технический факультет кафедра 89 группа Ф1-89М путём оптимизации пробоподготовки</dc:title>
  <dc:creator>1</dc:creator>
  <cp:lastModifiedBy>Makarov, Semen</cp:lastModifiedBy>
  <cp:revision>5</cp:revision>
  <dcterms:created xsi:type="dcterms:W3CDTF">2019-05-26T17:37:44Z</dcterms:created>
  <dcterms:modified xsi:type="dcterms:W3CDTF">2019-05-26T18:44:20Z</dcterms:modified>
</cp:coreProperties>
</file>