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3" r:id="rId2"/>
    <p:sldId id="301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23" r:id="rId11"/>
    <p:sldId id="342" r:id="rId12"/>
    <p:sldId id="343" r:id="rId13"/>
    <p:sldId id="344" r:id="rId14"/>
    <p:sldId id="345" r:id="rId15"/>
    <p:sldId id="338" r:id="rId16"/>
    <p:sldId id="340" r:id="rId17"/>
    <p:sldId id="341" r:id="rId18"/>
    <p:sldId id="306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4EE"/>
    <a:srgbClr val="FFFFD5"/>
    <a:srgbClr val="FFFFD1"/>
    <a:srgbClr val="28156E"/>
    <a:srgbClr val="9DC7E3"/>
    <a:srgbClr val="155A9E"/>
    <a:srgbClr val="D553AA"/>
    <a:srgbClr val="A02FB3"/>
    <a:srgbClr val="7D3890"/>
    <a:srgbClr val="973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3348" autoAdjust="0"/>
  </p:normalViewPr>
  <p:slideViewPr>
    <p:cSldViewPr>
      <p:cViewPr>
        <p:scale>
          <a:sx n="70" d="100"/>
          <a:sy n="70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7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&#1055;&#1072;&#1088;&#1072;&#1084;&#1077;&#1090;&#1088;&#1099;.ppt%20(&#1090;&#1086;&#1083;&#1100;&#1082;&#1086;%20&#1095;&#1090;&#1077;&#1085;&#1080;&#1077;)%20(&#1056;&#1077;&#1078;&#1080;&#1084;%20&#1089;&#1086;&#1074;&#1084;&#1077;&#1089;&#1090;&#1080;&#1084;&#1086;&#1089;&#1090;&#1080;)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lyaeva\Desktop\&#1056;&#1072;&#1089;&#1087;&#1091;&#1093;&#1072;&#1085;&#1080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4;&#1089;&#1077;%20&#1086;&#1089;&#1090;&#1072;&#1083;&#1100;&#1085;&#1086;&#1077;\&#1044;&#1080;&#1089;&#1089;&#1077;&#1088;&#1090;&#1072;&#1094;&#1080;&#1103;%20&#1084;&#1072;&#1081;%20&#1089;%20&#1080;&#1089;&#1087;&#1088;&#1072;&#1083;&#1077;&#1085;&#1080;&#1103;&#1084;&#1080;\&#1086;&#1092;&#1086;&#1088;&#1084;&#1083;&#1077;&#1085;&#1080;&#1077;%20&#1088;&#1077;&#1079;&#1091;&#1083;&#1100;&#1090;&#1072;&#1090;&#1086;&#1074;%20&#1088;&#1072;&#1089;&#1095;&#1077;&#1090;&#1072;%20&#1088;&#1072;&#1089;&#1087;&#1091;&#1093;&#1072;&#1085;&#1080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2%20&#1074;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lyaeva\Desktop\&#1076;&#1083;&#1103;%20&#1076;&#1080;&#1089;&#1089;&#1077;&#1088;&#1090;&#1072;&#1094;&#1080;&#1080;\&#1087;&#1086;&#1088;&#1099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1;&#1077;&#1083;&#1103;&#1077;&#1074;&#1072;%20&#1040;.&#1042;\&#1056;&#1072;&#1073;&#1086;&#1095;&#1080;&#1081;%20&#1089;&#1090;&#1086;&#1083;\&#1044;.&#1041;&#1077;&#1083;&#1103;&#1077;&#1074;&#1072;\&#1087;&#1072;&#1088;&#1072;&#1084;&#1077;&#1090;&#1088;&#1099;%20&#1050;&#1056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lyaeva\Desktop\&#1056;&#1072;&#1089;&#1095;&#1077;&#1090;%20&#1076;&#1083;&#1103;%20&#1090;&#1077;&#1079;&#1080;&#1089;&#1086;&#1074;%20(&#1074;&#1086;&#1089;&#1089;&#1090;&#1072;&#1085;&#1086;&#1074;&#1083;&#1077;&#1085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080298556430443"/>
          <c:y val="5.2352097588771691E-2"/>
          <c:w val="0.69323654855643047"/>
          <c:h val="0.76938051439986688"/>
        </c:manualLayout>
      </c:layout>
      <c:scatterChart>
        <c:scatterStyle val="lineMarker"/>
        <c:varyColors val="0"/>
        <c:ser>
          <c:idx val="2"/>
          <c:order val="0"/>
          <c:tx>
            <c:v>18%PuN+82%UN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solidFill>
                  <a:schemeClr val="tx1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errBars>
            <c:errDir val="x"/>
            <c:errBarType val="both"/>
            <c:errValType val="percentage"/>
            <c:noEndCap val="0"/>
            <c:val val="5"/>
          </c:errBars>
          <c:errBars>
            <c:errDir val="y"/>
            <c:errBarType val="both"/>
            <c:errValType val="fixedVal"/>
            <c:noEndCap val="0"/>
            <c:val val="1.0000000000000003E-4"/>
          </c:errBars>
          <c:xVal>
            <c:numRef>
              <c:f>'[Диаграмма в Параметры.ppt (только чтение) (Режим совместимости)]Лист2'!$H$24:$H$33</c:f>
              <c:numCache>
                <c:formatCode>General</c:formatCode>
                <c:ptCount val="10"/>
                <c:pt idx="0">
                  <c:v>0</c:v>
                </c:pt>
                <c:pt idx="1">
                  <c:v>2.7</c:v>
                </c:pt>
                <c:pt idx="2">
                  <c:v>3.1</c:v>
                </c:pt>
                <c:pt idx="3">
                  <c:v>2.2000000000000002</c:v>
                </c:pt>
                <c:pt idx="4">
                  <c:v>3.9</c:v>
                </c:pt>
                <c:pt idx="5">
                  <c:v>4</c:v>
                </c:pt>
                <c:pt idx="9">
                  <c:v>5.4</c:v>
                </c:pt>
              </c:numCache>
            </c:numRef>
          </c:xVal>
          <c:yVal>
            <c:numRef>
              <c:f>'[Диаграмма в Параметры.ppt (только чтение) (Режим совместимости)]Лист2'!$I$24:$I$33</c:f>
              <c:numCache>
                <c:formatCode>General</c:formatCode>
                <c:ptCount val="10"/>
                <c:pt idx="0" formatCode="0.0000">
                  <c:v>0.48920000000000002</c:v>
                </c:pt>
                <c:pt idx="1">
                  <c:v>0.48959999999999998</c:v>
                </c:pt>
                <c:pt idx="2">
                  <c:v>0.48970000000000002</c:v>
                </c:pt>
                <c:pt idx="3">
                  <c:v>0.48959999999999998</c:v>
                </c:pt>
                <c:pt idx="4">
                  <c:v>0.48980000000000001</c:v>
                </c:pt>
                <c:pt idx="5">
                  <c:v>0.48980000000000001</c:v>
                </c:pt>
                <c:pt idx="9">
                  <c:v>0.49009999999999998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71296"/>
        <c:axId val="94473216"/>
      </c:scatterChart>
      <c:valAx>
        <c:axId val="94471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000"/>
                  <a:t>Выгорание, % т.а.</a:t>
                </a:r>
              </a:p>
            </c:rich>
          </c:tx>
          <c:layout>
            <c:manualLayout>
              <c:xMode val="edge"/>
              <c:yMode val="edge"/>
              <c:x val="0.43107123014732646"/>
              <c:y val="0.9376219653652478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4473216"/>
        <c:crosses val="autoZero"/>
        <c:crossBetween val="midCat"/>
      </c:valAx>
      <c:valAx>
        <c:axId val="944732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000"/>
                  <a:t>Параметр кристаллической решетки, нм</a:t>
                </a:r>
              </a:p>
            </c:rich>
          </c:tx>
          <c:layout>
            <c:manualLayout>
              <c:xMode val="edge"/>
              <c:yMode val="edge"/>
              <c:x val="2.0165590615041739E-3"/>
              <c:y val="0.12870035526321774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0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4471296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9790162441703"/>
          <c:y val="5.324298160696999E-2"/>
          <c:w val="0.77428045271212853"/>
          <c:h val="0.77430762253566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</c:marker>
          <c:errBars>
            <c:errDir val="y"/>
            <c:errBarType val="both"/>
            <c:errValType val="fixedVal"/>
            <c:noEndCap val="0"/>
            <c:val val="0.5"/>
          </c:errBars>
          <c:errBars>
            <c:errDir val="x"/>
            <c:errBarType val="both"/>
            <c:errValType val="fixedVal"/>
            <c:noEndCap val="0"/>
            <c:val val="0"/>
          </c:errBars>
          <c:xVal>
            <c:numRef>
              <c:f>Лист2!$C$3:$C$20</c:f>
              <c:numCache>
                <c:formatCode>General</c:formatCode>
                <c:ptCount val="18"/>
                <c:pt idx="0">
                  <c:v>2</c:v>
                </c:pt>
                <c:pt idx="1">
                  <c:v>2.8</c:v>
                </c:pt>
                <c:pt idx="2">
                  <c:v>2.8</c:v>
                </c:pt>
                <c:pt idx="3">
                  <c:v>2.8</c:v>
                </c:pt>
                <c:pt idx="4">
                  <c:v>2.2999999999999998</c:v>
                </c:pt>
                <c:pt idx="5">
                  <c:v>2.8</c:v>
                </c:pt>
                <c:pt idx="6">
                  <c:v>4</c:v>
                </c:pt>
                <c:pt idx="7">
                  <c:v>2.9</c:v>
                </c:pt>
                <c:pt idx="8">
                  <c:v>3.5</c:v>
                </c:pt>
                <c:pt idx="9">
                  <c:v>4.7</c:v>
                </c:pt>
                <c:pt idx="10">
                  <c:v>5.3</c:v>
                </c:pt>
                <c:pt idx="11">
                  <c:v>4.9000000000000004</c:v>
                </c:pt>
                <c:pt idx="12">
                  <c:v>4</c:v>
                </c:pt>
                <c:pt idx="13">
                  <c:v>3.7</c:v>
                </c:pt>
                <c:pt idx="14">
                  <c:v>4.8</c:v>
                </c:pt>
                <c:pt idx="15">
                  <c:v>5.5</c:v>
                </c:pt>
                <c:pt idx="16">
                  <c:v>5.0999999999999996</c:v>
                </c:pt>
                <c:pt idx="17">
                  <c:v>4.0999999999999996</c:v>
                </c:pt>
              </c:numCache>
            </c:numRef>
          </c:xVal>
          <c:yVal>
            <c:numRef>
              <c:f>Лист2!$D$3:$D$20</c:f>
              <c:numCache>
                <c:formatCode>General</c:formatCode>
                <c:ptCount val="18"/>
                <c:pt idx="0">
                  <c:v>1.97</c:v>
                </c:pt>
                <c:pt idx="1">
                  <c:v>2.48</c:v>
                </c:pt>
                <c:pt idx="2">
                  <c:v>2.76</c:v>
                </c:pt>
                <c:pt idx="3">
                  <c:v>3</c:v>
                </c:pt>
                <c:pt idx="4">
                  <c:v>2.21</c:v>
                </c:pt>
                <c:pt idx="5">
                  <c:v>2.5499999999999998</c:v>
                </c:pt>
                <c:pt idx="6">
                  <c:v>4.54</c:v>
                </c:pt>
                <c:pt idx="7">
                  <c:v>3.15</c:v>
                </c:pt>
                <c:pt idx="8">
                  <c:v>4</c:v>
                </c:pt>
                <c:pt idx="9">
                  <c:v>4.6399999999999997</c:v>
                </c:pt>
                <c:pt idx="10">
                  <c:v>6.7</c:v>
                </c:pt>
                <c:pt idx="11">
                  <c:v>6.58</c:v>
                </c:pt>
                <c:pt idx="12">
                  <c:v>3.11</c:v>
                </c:pt>
                <c:pt idx="13">
                  <c:v>4.71</c:v>
                </c:pt>
                <c:pt idx="14">
                  <c:v>7</c:v>
                </c:pt>
                <c:pt idx="15">
                  <c:v>8.19</c:v>
                </c:pt>
                <c:pt idx="16">
                  <c:v>6.89</c:v>
                </c:pt>
                <c:pt idx="17">
                  <c:v>4.2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44896"/>
        <c:axId val="100951168"/>
      </c:scatterChart>
      <c:valAx>
        <c:axId val="100944896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ru-RU" sz="1400" b="1"/>
                  <a:t>Локальное</a:t>
                </a:r>
                <a:r>
                  <a:rPr lang="ru-RU" sz="1400" b="1" baseline="0"/>
                  <a:t> в</a:t>
                </a:r>
                <a:r>
                  <a:rPr lang="ru-RU" sz="1400" b="1"/>
                  <a:t>ыгорание,</a:t>
                </a:r>
                <a:r>
                  <a:rPr lang="ru-RU" sz="1400" b="1" baseline="0"/>
                  <a:t> % т.а.</a:t>
                </a:r>
                <a:endParaRPr lang="ru-RU" sz="1400" b="1"/>
              </a:p>
            </c:rich>
          </c:tx>
          <c:layout>
            <c:manualLayout>
              <c:xMode val="edge"/>
              <c:yMode val="edge"/>
              <c:x val="0.30976664219442479"/>
              <c:y val="0.900086896204770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0951168"/>
        <c:crosses val="autoZero"/>
        <c:crossBetween val="midCat"/>
        <c:majorUnit val="1"/>
      </c:valAx>
      <c:valAx>
        <c:axId val="100951168"/>
        <c:scaling>
          <c:orientation val="minMax"/>
          <c:max val="9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/>
                  <a:t>Распухание,</a:t>
                </a:r>
                <a:r>
                  <a:rPr lang="ru-RU" sz="1400" baseline="0"/>
                  <a:t> %</a:t>
                </a:r>
                <a:endParaRPr lang="ru-RU" sz="1400"/>
              </a:p>
            </c:rich>
          </c:tx>
          <c:layout>
            <c:manualLayout>
              <c:xMode val="edge"/>
              <c:yMode val="edge"/>
              <c:x val="3.0651639813890755E-2"/>
              <c:y val="0.2114190352553870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00944896"/>
        <c:crosses val="autoZero"/>
        <c:crossBetween val="midCat"/>
        <c:majorUnit val="1"/>
        <c:minorUnit val="1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ln>
          <a:solidFill>
            <a:schemeClr val="tx1">
              <a:lumMod val="65000"/>
              <a:lumOff val="35000"/>
            </a:schemeClr>
          </a:solidFill>
        </a:ln>
      </c:spPr>
    </c:sideWall>
    <c:backWall>
      <c:thickness val="0"/>
      <c:spPr>
        <a:ln>
          <a:solidFill>
            <a:schemeClr val="tx1">
              <a:lumMod val="65000"/>
              <a:lumOff val="35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0.15050428591389292"/>
          <c:y val="3.0249584536087951E-2"/>
          <c:w val="0.81554860305329602"/>
          <c:h val="0.8295518488651797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Лист1!$H$31</c:f>
              <c:strCache>
                <c:ptCount val="1"/>
                <c:pt idx="0">
                  <c:v>Распухание за счет увеличения объема ЭЯ КР, %</c:v>
                </c:pt>
              </c:strCache>
            </c:strRef>
          </c:tx>
          <c:invertIfNegative val="0"/>
          <c:cat>
            <c:numRef>
              <c:f>Лист1!$G$32:$G$34</c:f>
              <c:numCache>
                <c:formatCode>General</c:formatCode>
                <c:ptCount val="3"/>
                <c:pt idx="0">
                  <c:v>2.8</c:v>
                </c:pt>
                <c:pt idx="1">
                  <c:v>4</c:v>
                </c:pt>
                <c:pt idx="2">
                  <c:v>5.5</c:v>
                </c:pt>
              </c:numCache>
            </c:numRef>
          </c:cat>
          <c:val>
            <c:numRef>
              <c:f>Лист1!$H$32:$H$34</c:f>
              <c:numCache>
                <c:formatCode>General</c:formatCode>
                <c:ptCount val="3"/>
                <c:pt idx="0">
                  <c:v>0.25</c:v>
                </c:pt>
                <c:pt idx="1">
                  <c:v>0.37</c:v>
                </c:pt>
                <c:pt idx="2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Лист1!$I$31</c:f>
              <c:strCache>
                <c:ptCount val="1"/>
                <c:pt idx="0">
                  <c:v>Распухание за счет роста числа ЭЯ и образования вторых фаз, %</c:v>
                </c:pt>
              </c:strCache>
            </c:strRef>
          </c:tx>
          <c:invertIfNegative val="0"/>
          <c:cat>
            <c:numRef>
              <c:f>Лист1!$G$32:$G$34</c:f>
              <c:numCache>
                <c:formatCode>General</c:formatCode>
                <c:ptCount val="3"/>
                <c:pt idx="0">
                  <c:v>2.8</c:v>
                </c:pt>
                <c:pt idx="1">
                  <c:v>4</c:v>
                </c:pt>
                <c:pt idx="2">
                  <c:v>5.5</c:v>
                </c:pt>
              </c:numCache>
            </c:numRef>
          </c:cat>
          <c:val>
            <c:numRef>
              <c:f>Лист1!$I$32:$I$34</c:f>
              <c:numCache>
                <c:formatCode>General</c:formatCode>
                <c:ptCount val="3"/>
                <c:pt idx="0">
                  <c:v>2.4500000000000002</c:v>
                </c:pt>
                <c:pt idx="1">
                  <c:v>4.2300000000000004</c:v>
                </c:pt>
                <c:pt idx="2">
                  <c:v>5.9</c:v>
                </c:pt>
              </c:numCache>
            </c:numRef>
          </c:val>
        </c:ser>
        <c:ser>
          <c:idx val="2"/>
          <c:order val="2"/>
          <c:tx>
            <c:strRef>
              <c:f>Лист1!$J$31</c:f>
              <c:strCache>
                <c:ptCount val="1"/>
                <c:pt idx="0">
                  <c:v>Распухание за счет выхода ГПД в поры, %</c:v>
                </c:pt>
              </c:strCache>
            </c:strRef>
          </c:tx>
          <c:invertIfNegative val="0"/>
          <c:cat>
            <c:numRef>
              <c:f>Лист1!$G$32:$G$34</c:f>
              <c:numCache>
                <c:formatCode>General</c:formatCode>
                <c:ptCount val="3"/>
                <c:pt idx="0">
                  <c:v>2.8</c:v>
                </c:pt>
                <c:pt idx="1">
                  <c:v>4</c:v>
                </c:pt>
                <c:pt idx="2">
                  <c:v>5.5</c:v>
                </c:pt>
              </c:numCache>
            </c:numRef>
          </c:cat>
          <c:val>
            <c:numRef>
              <c:f>Лист1!$J$32:$J$34</c:f>
              <c:numCache>
                <c:formatCode>General</c:formatCode>
                <c:ptCount val="3"/>
                <c:pt idx="2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00977280"/>
        <c:axId val="100664064"/>
        <c:axId val="0"/>
      </c:bar3DChart>
      <c:catAx>
        <c:axId val="100977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/>
                  <a:t>Выгорание, 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0664064"/>
        <c:crosses val="autoZero"/>
        <c:auto val="1"/>
        <c:lblAlgn val="ctr"/>
        <c:lblOffset val="100"/>
        <c:noMultiLvlLbl val="0"/>
      </c:catAx>
      <c:valAx>
        <c:axId val="1006640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ru-RU" sz="1600"/>
                  <a:t>Распухание, 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0977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25653315074745"/>
          <c:y val="6.6319402681272732E-2"/>
          <c:w val="0.78564895791188161"/>
          <c:h val="0.7792529815049544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44CC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8.0000000000000016E-2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'[Диаграмма 2 в Microsoft PowerPoint]бора мох 1 этап'!$W$17:$W$35</c:f>
              <c:numCache>
                <c:formatCode>0.00</c:formatCode>
                <c:ptCount val="19"/>
                <c:pt idx="0">
                  <c:v>2950</c:v>
                </c:pt>
                <c:pt idx="1">
                  <c:v>2832</c:v>
                </c:pt>
                <c:pt idx="2">
                  <c:v>2684.5</c:v>
                </c:pt>
                <c:pt idx="3">
                  <c:v>2714</c:v>
                </c:pt>
                <c:pt idx="4">
                  <c:v>2389.5</c:v>
                </c:pt>
                <c:pt idx="5">
                  <c:v>2212.5</c:v>
                </c:pt>
                <c:pt idx="6">
                  <c:v>2094.5</c:v>
                </c:pt>
                <c:pt idx="7">
                  <c:v>2006.0000000000002</c:v>
                </c:pt>
                <c:pt idx="8">
                  <c:v>1917.5</c:v>
                </c:pt>
                <c:pt idx="9">
                  <c:v>1710.9999999999998</c:v>
                </c:pt>
                <c:pt idx="10">
                  <c:v>1445.5</c:v>
                </c:pt>
                <c:pt idx="11">
                  <c:v>1209.5</c:v>
                </c:pt>
                <c:pt idx="12">
                  <c:v>1062</c:v>
                </c:pt>
                <c:pt idx="13">
                  <c:v>885</c:v>
                </c:pt>
                <c:pt idx="14">
                  <c:v>590</c:v>
                </c:pt>
                <c:pt idx="15">
                  <c:v>501.50000000000006</c:v>
                </c:pt>
                <c:pt idx="16">
                  <c:v>265.5</c:v>
                </c:pt>
                <c:pt idx="17">
                  <c:v>88.5</c:v>
                </c:pt>
                <c:pt idx="18">
                  <c:v>29.5</c:v>
                </c:pt>
              </c:numCache>
            </c:numRef>
          </c:xVal>
          <c:yVal>
            <c:numRef>
              <c:f>'[Диаграмма 2 в Microsoft PowerPoint]бора мох 1 этап'!$X$17:$X$35</c:f>
              <c:numCache>
                <c:formatCode>0.00</c:formatCode>
                <c:ptCount val="19"/>
                <c:pt idx="0">
                  <c:v>1.4</c:v>
                </c:pt>
                <c:pt idx="1">
                  <c:v>1.3</c:v>
                </c:pt>
                <c:pt idx="2">
                  <c:v>1.1499999999999999</c:v>
                </c:pt>
                <c:pt idx="3">
                  <c:v>1.07</c:v>
                </c:pt>
                <c:pt idx="4">
                  <c:v>0.96</c:v>
                </c:pt>
                <c:pt idx="5">
                  <c:v>0.83</c:v>
                </c:pt>
                <c:pt idx="6">
                  <c:v>0.76</c:v>
                </c:pt>
                <c:pt idx="7">
                  <c:v>0.65</c:v>
                </c:pt>
                <c:pt idx="8">
                  <c:v>0.44</c:v>
                </c:pt>
                <c:pt idx="9">
                  <c:v>0.31</c:v>
                </c:pt>
                <c:pt idx="10">
                  <c:v>0.23</c:v>
                </c:pt>
                <c:pt idx="11">
                  <c:v>0.19</c:v>
                </c:pt>
                <c:pt idx="12">
                  <c:v>0.1</c:v>
                </c:pt>
                <c:pt idx="13">
                  <c:v>7.0000000000000007E-2</c:v>
                </c:pt>
                <c:pt idx="14">
                  <c:v>0.04</c:v>
                </c:pt>
                <c:pt idx="15">
                  <c:v>0.06</c:v>
                </c:pt>
                <c:pt idx="16">
                  <c:v>0.15</c:v>
                </c:pt>
                <c:pt idx="17">
                  <c:v>0.1</c:v>
                </c:pt>
                <c:pt idx="18">
                  <c:v>0.16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22225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xVal>
            <c:numRef>
              <c:f>'[Диаграмма 2 в Microsoft PowerPoint]бора мох 1 этап'!$W$15:$W$16</c:f>
              <c:numCache>
                <c:formatCode>0.00</c:formatCode>
                <c:ptCount val="2"/>
                <c:pt idx="0">
                  <c:v>0</c:v>
                </c:pt>
                <c:pt idx="1">
                  <c:v>3000</c:v>
                </c:pt>
              </c:numCache>
            </c:numRef>
          </c:xVal>
          <c:yVal>
            <c:numRef>
              <c:f>'[Диаграмма 2 в Microsoft PowerPoint]бора мох 1 этап'!$X$15:$X$16</c:f>
              <c:numCache>
                <c:formatCode>0.00</c:formatCode>
                <c:ptCount val="2"/>
                <c:pt idx="0">
                  <c:v>1.49</c:v>
                </c:pt>
                <c:pt idx="1">
                  <c:v>1.49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09344"/>
        <c:axId val="100815616"/>
      </c:scatterChart>
      <c:valAx>
        <c:axId val="100809344"/>
        <c:scaling>
          <c:orientation val="minMax"/>
          <c:max val="3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200" dirty="0" smtClean="0"/>
                  <a:t>Расстояние от центра, </a:t>
                </a:r>
                <a:r>
                  <a:rPr lang="ru-RU" sz="1200" dirty="0"/>
                  <a:t>мкм</a:t>
                </a:r>
              </a:p>
            </c:rich>
          </c:tx>
          <c:layout>
            <c:manualLayout>
              <c:xMode val="edge"/>
              <c:yMode val="edge"/>
              <c:x val="0.6820822082772765"/>
              <c:y val="0.9355772878250974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0815616"/>
        <c:crosses val="autoZero"/>
        <c:crossBetween val="midCat"/>
        <c:majorUnit val="500"/>
      </c:valAx>
      <c:valAx>
        <c:axId val="10081561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Массовая </a:t>
                </a:r>
                <a:r>
                  <a:rPr lang="ru-RU" sz="1100" dirty="0" smtClean="0"/>
                  <a:t>доля,</a:t>
                </a:r>
                <a:r>
                  <a:rPr lang="en-US" sz="1100" dirty="0" smtClean="0"/>
                  <a:t>Xe</a:t>
                </a:r>
                <a:r>
                  <a:rPr lang="ru-RU" sz="1100" dirty="0" smtClean="0"/>
                  <a:t> </a:t>
                </a:r>
                <a:r>
                  <a:rPr lang="ru-RU" sz="1100" dirty="0"/>
                  <a:t>%</a:t>
                </a:r>
              </a:p>
            </c:rich>
          </c:tx>
          <c:layout>
            <c:manualLayout>
              <c:xMode val="edge"/>
              <c:yMode val="edge"/>
              <c:x val="9.6339294954417582E-3"/>
              <c:y val="5.447665220247402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0809344"/>
        <c:crossesAt val="-1.1000000000000001"/>
        <c:crossBetween val="midCat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0200235773671"/>
          <c:y val="4.7773485861437134E-2"/>
          <c:w val="0.73566953192396112"/>
          <c:h val="0.68959711668694479"/>
        </c:manualLayout>
      </c:layout>
      <c:scatterChart>
        <c:scatterStyle val="lineMarker"/>
        <c:varyColors val="0"/>
        <c:ser>
          <c:idx val="2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7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Лист1!$B$35:$B$50</c:f>
              <c:numCache>
                <c:formatCode>General</c:formatCode>
                <c:ptCount val="16"/>
                <c:pt idx="0">
                  <c:v>120</c:v>
                </c:pt>
                <c:pt idx="1">
                  <c:v>250</c:v>
                </c:pt>
                <c:pt idx="2">
                  <c:v>450</c:v>
                </c:pt>
                <c:pt idx="3">
                  <c:v>650</c:v>
                </c:pt>
                <c:pt idx="4">
                  <c:v>850</c:v>
                </c:pt>
                <c:pt idx="5">
                  <c:v>1050</c:v>
                </c:pt>
                <c:pt idx="6">
                  <c:v>1250</c:v>
                </c:pt>
                <c:pt idx="7">
                  <c:v>1450</c:v>
                </c:pt>
                <c:pt idx="8">
                  <c:v>1650</c:v>
                </c:pt>
                <c:pt idx="9">
                  <c:v>1895</c:v>
                </c:pt>
                <c:pt idx="10">
                  <c:v>2050</c:v>
                </c:pt>
                <c:pt idx="11">
                  <c:v>2250</c:v>
                </c:pt>
                <c:pt idx="12">
                  <c:v>2450</c:v>
                </c:pt>
                <c:pt idx="13">
                  <c:v>2650</c:v>
                </c:pt>
                <c:pt idx="14">
                  <c:v>2850</c:v>
                </c:pt>
                <c:pt idx="15">
                  <c:v>3000</c:v>
                </c:pt>
              </c:numCache>
            </c:numRef>
          </c:xVal>
          <c:yVal>
            <c:numRef>
              <c:f>Лист1!$E$35:$E$50</c:f>
              <c:numCache>
                <c:formatCode>General</c:formatCode>
                <c:ptCount val="16"/>
                <c:pt idx="0">
                  <c:v>32.799999999999997</c:v>
                </c:pt>
                <c:pt idx="1">
                  <c:v>32</c:v>
                </c:pt>
                <c:pt idx="2">
                  <c:v>32.299999999999997</c:v>
                </c:pt>
                <c:pt idx="3">
                  <c:v>34.1</c:v>
                </c:pt>
                <c:pt idx="4">
                  <c:v>30.6</c:v>
                </c:pt>
                <c:pt idx="5">
                  <c:v>31.3</c:v>
                </c:pt>
                <c:pt idx="6">
                  <c:v>28.9</c:v>
                </c:pt>
                <c:pt idx="7">
                  <c:v>26.3</c:v>
                </c:pt>
                <c:pt idx="8">
                  <c:v>25.7</c:v>
                </c:pt>
                <c:pt idx="9">
                  <c:v>25.7</c:v>
                </c:pt>
                <c:pt idx="10">
                  <c:v>24.8</c:v>
                </c:pt>
                <c:pt idx="11">
                  <c:v>19.7</c:v>
                </c:pt>
                <c:pt idx="12">
                  <c:v>19.399999999999999</c:v>
                </c:pt>
                <c:pt idx="13">
                  <c:v>16.899999999999999</c:v>
                </c:pt>
                <c:pt idx="14">
                  <c:v>14.4</c:v>
                </c:pt>
                <c:pt idx="15">
                  <c:v>14.2</c:v>
                </c:pt>
              </c:numCache>
            </c:numRef>
          </c:yVal>
          <c:smooth val="0"/>
        </c:ser>
        <c:ser>
          <c:idx val="3"/>
          <c:order val="1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7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Лист1!$B$35:$B$50</c:f>
              <c:numCache>
                <c:formatCode>General</c:formatCode>
                <c:ptCount val="16"/>
                <c:pt idx="0">
                  <c:v>120</c:v>
                </c:pt>
                <c:pt idx="1">
                  <c:v>250</c:v>
                </c:pt>
                <c:pt idx="2">
                  <c:v>450</c:v>
                </c:pt>
                <c:pt idx="3">
                  <c:v>650</c:v>
                </c:pt>
                <c:pt idx="4">
                  <c:v>850</c:v>
                </c:pt>
                <c:pt idx="5">
                  <c:v>1050</c:v>
                </c:pt>
                <c:pt idx="6">
                  <c:v>1250</c:v>
                </c:pt>
                <c:pt idx="7">
                  <c:v>1450</c:v>
                </c:pt>
                <c:pt idx="8">
                  <c:v>1650</c:v>
                </c:pt>
                <c:pt idx="9">
                  <c:v>1895</c:v>
                </c:pt>
                <c:pt idx="10">
                  <c:v>2050</c:v>
                </c:pt>
                <c:pt idx="11">
                  <c:v>2250</c:v>
                </c:pt>
                <c:pt idx="12">
                  <c:v>2450</c:v>
                </c:pt>
                <c:pt idx="13">
                  <c:v>2650</c:v>
                </c:pt>
                <c:pt idx="14">
                  <c:v>2850</c:v>
                </c:pt>
                <c:pt idx="15">
                  <c:v>3000</c:v>
                </c:pt>
              </c:numCache>
            </c:numRef>
          </c:xVal>
          <c:yVal>
            <c:numRef>
              <c:f>Лист1!$F$35:$F$50</c:f>
              <c:numCache>
                <c:formatCode>General</c:formatCode>
                <c:ptCount val="16"/>
                <c:pt idx="0">
                  <c:v>29.5</c:v>
                </c:pt>
                <c:pt idx="1">
                  <c:v>29.9</c:v>
                </c:pt>
                <c:pt idx="2">
                  <c:v>26.7</c:v>
                </c:pt>
                <c:pt idx="3">
                  <c:v>27.8</c:v>
                </c:pt>
                <c:pt idx="4">
                  <c:v>27.1</c:v>
                </c:pt>
                <c:pt idx="5">
                  <c:v>30.4</c:v>
                </c:pt>
                <c:pt idx="6">
                  <c:v>31.1</c:v>
                </c:pt>
                <c:pt idx="7">
                  <c:v>30.2</c:v>
                </c:pt>
                <c:pt idx="8">
                  <c:v>27.4</c:v>
                </c:pt>
                <c:pt idx="9">
                  <c:v>28.2</c:v>
                </c:pt>
                <c:pt idx="10">
                  <c:v>22.9</c:v>
                </c:pt>
                <c:pt idx="11">
                  <c:v>24.8</c:v>
                </c:pt>
                <c:pt idx="12">
                  <c:v>15.7</c:v>
                </c:pt>
                <c:pt idx="13">
                  <c:v>20.6</c:v>
                </c:pt>
                <c:pt idx="14">
                  <c:v>17.600000000000001</c:v>
                </c:pt>
                <c:pt idx="15">
                  <c:v>16.899999999999999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62592"/>
        <c:axId val="100864768"/>
      </c:scatterChart>
      <c:valAx>
        <c:axId val="100862592"/>
        <c:scaling>
          <c:orientation val="minMax"/>
          <c:max val="3000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b="0"/>
                  <a:t>Расстояние от центра топливной таблетки, мкм</a:t>
                </a:r>
              </a:p>
            </c:rich>
          </c:tx>
          <c:layout>
            <c:manualLayout>
              <c:xMode val="edge"/>
              <c:yMode val="edge"/>
              <c:x val="0.36322220360752777"/>
              <c:y val="0.888023020559929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0864768"/>
        <c:crosses val="autoZero"/>
        <c:crossBetween val="midCat"/>
        <c:majorUnit val="500"/>
      </c:valAx>
      <c:valAx>
        <c:axId val="100864768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b="0"/>
                  <a:t>Пористость, %</a:t>
                </a:r>
              </a:p>
            </c:rich>
          </c:tx>
          <c:layout>
            <c:manualLayout>
              <c:xMode val="edge"/>
              <c:yMode val="edge"/>
              <c:x val="1.7564540092554911E-3"/>
              <c:y val="0.217959193780022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0862592"/>
        <c:crosses val="autoZero"/>
        <c:crossBetween val="midCat"/>
        <c:majorUnit val="5"/>
        <c:minorUnit val="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75352499542207"/>
          <c:y val="1.9927968427981363E-2"/>
          <c:w val="0.71731963010437649"/>
          <c:h val="0.78725691559578093"/>
        </c:manualLayout>
      </c:layout>
      <c:scatterChart>
        <c:scatterStyle val="lineMarker"/>
        <c:varyColors val="0"/>
        <c:ser>
          <c:idx val="1"/>
          <c:order val="0"/>
          <c:tx>
            <c:v>60%PuN+40%UN</c:v>
          </c:tx>
          <c:spPr>
            <a:ln w="23487">
              <a:noFill/>
            </a:ln>
          </c:spPr>
          <c:marker>
            <c:symbol val="square"/>
            <c:size val="6"/>
            <c:spPr>
              <a:solidFill>
                <a:srgbClr val="FF00FF"/>
              </a:solidFill>
              <a:ln>
                <a:solidFill>
                  <a:schemeClr val="tx1"/>
                </a:solidFill>
                <a:prstDash val="solid"/>
              </a:ln>
            </c:spPr>
          </c:marker>
          <c:trendline>
            <c:spPr>
              <a:ln w="20877">
                <a:solidFill>
                  <a:srgbClr val="339966"/>
                </a:solidFill>
                <a:prstDash val="solid"/>
              </a:ln>
            </c:spPr>
            <c:trendlineType val="linear"/>
            <c:dispRSqr val="0"/>
            <c:dispEq val="0"/>
          </c:trendline>
          <c:errBars>
            <c:errDir val="x"/>
            <c:errBarType val="both"/>
            <c:errValType val="percentage"/>
            <c:noEndCap val="0"/>
            <c:val val="5"/>
            <c:spPr>
              <a:ln w="261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fixedVal"/>
            <c:noEndCap val="0"/>
            <c:val val="1.0000000000000003E-4"/>
            <c:spPr>
              <a:ln w="2610">
                <a:solidFill>
                  <a:srgbClr val="000000"/>
                </a:solidFill>
                <a:prstDash val="solid"/>
              </a:ln>
            </c:spPr>
          </c:errBars>
          <c:xVal>
            <c:numRef>
              <c:f>Лист2!$H$16:$H$20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4">
                  <c:v>12</c:v>
                </c:pt>
              </c:numCache>
            </c:numRef>
          </c:xVal>
          <c:yVal>
            <c:numRef>
              <c:f>Лист2!$I$16:$I$20</c:f>
              <c:numCache>
                <c:formatCode>0.00000</c:formatCode>
                <c:ptCount val="5"/>
                <c:pt idx="0">
                  <c:v>0.49001</c:v>
                </c:pt>
                <c:pt idx="1">
                  <c:v>0.49098000000000003</c:v>
                </c:pt>
                <c:pt idx="4" formatCode="General">
                  <c:v>0.49180000000000001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09216"/>
        <c:axId val="94011392"/>
      </c:scatterChart>
      <c:valAx>
        <c:axId val="94009216"/>
        <c:scaling>
          <c:orientation val="minMax"/>
          <c:max val="14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b="0"/>
                  <a:t>Выгорание, % т.а.</a:t>
                </a:r>
              </a:p>
            </c:rich>
          </c:tx>
          <c:layout>
            <c:manualLayout>
              <c:xMode val="edge"/>
              <c:yMode val="edge"/>
              <c:x val="0.4370370456384895"/>
              <c:y val="0.93286817407046319"/>
            </c:manualLayout>
          </c:layout>
          <c:overlay val="0"/>
          <c:spPr>
            <a:noFill/>
            <a:ln w="2087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4011392"/>
        <c:crosses val="autoZero"/>
        <c:crossBetween val="midCat"/>
        <c:majorUnit val="2"/>
      </c:valAx>
      <c:valAx>
        <c:axId val="940113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b="0"/>
                  <a:t>Параметр кристаллической решетки, нм</a:t>
                </a:r>
              </a:p>
            </c:rich>
          </c:tx>
          <c:layout>
            <c:manualLayout>
              <c:xMode val="edge"/>
              <c:yMode val="edge"/>
              <c:x val="7.4076093673886333E-3"/>
              <c:y val="4.9416997961210948E-2"/>
            </c:manualLayout>
          </c:layout>
          <c:overlay val="0"/>
          <c:spPr>
            <a:noFill/>
            <a:ln w="20877">
              <a:noFill/>
            </a:ln>
          </c:spPr>
        </c:title>
        <c:numFmt formatCode="0.0000" sourceLinked="0"/>
        <c:majorTickMark val="out"/>
        <c:minorTickMark val="none"/>
        <c:tickLblPos val="nextTo"/>
        <c:spPr>
          <a:ln w="26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4009216"/>
        <c:crosses val="autoZero"/>
        <c:crossBetween val="midCat"/>
      </c:valAx>
      <c:spPr>
        <a:noFill/>
        <a:ln w="1043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658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48589962519028"/>
          <c:y val="6.1884669479606191E-2"/>
          <c:w val="0.77020289918327478"/>
          <c:h val="0.71134875328083991"/>
        </c:manualLayout>
      </c:layout>
      <c:scatterChart>
        <c:scatterStyle val="smoothMarker"/>
        <c:varyColors val="0"/>
        <c:ser>
          <c:idx val="1"/>
          <c:order val="0"/>
          <c:spPr>
            <a:ln w="28575">
              <a:noFill/>
            </a:ln>
          </c:spPr>
          <c:marker>
            <c:symbol val="square"/>
            <c:size val="5"/>
          </c:marker>
          <c:errBars>
            <c:errDir val="y"/>
            <c:errBarType val="both"/>
            <c:errValType val="percentage"/>
            <c:noEndCap val="0"/>
            <c:val val="7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'60% (12.1 т.а.)'!$T$14:$T$23</c:f>
              <c:numCache>
                <c:formatCode>General</c:formatCode>
                <c:ptCount val="10"/>
                <c:pt idx="0">
                  <c:v>14</c:v>
                </c:pt>
                <c:pt idx="1">
                  <c:v>64</c:v>
                </c:pt>
                <c:pt idx="2">
                  <c:v>114</c:v>
                </c:pt>
                <c:pt idx="3">
                  <c:v>164</c:v>
                </c:pt>
                <c:pt idx="4">
                  <c:v>214</c:v>
                </c:pt>
                <c:pt idx="5">
                  <c:v>240</c:v>
                </c:pt>
                <c:pt idx="6">
                  <c:v>264</c:v>
                </c:pt>
                <c:pt idx="7">
                  <c:v>314</c:v>
                </c:pt>
                <c:pt idx="8">
                  <c:v>364</c:v>
                </c:pt>
                <c:pt idx="9">
                  <c:v>414</c:v>
                </c:pt>
              </c:numCache>
            </c:numRef>
          </c:xVal>
          <c:yVal>
            <c:numRef>
              <c:f>'60% (12.1 т.а.)'!$Z$14:$Z$23</c:f>
              <c:numCache>
                <c:formatCode>0.00</c:formatCode>
                <c:ptCount val="10"/>
                <c:pt idx="0">
                  <c:v>9.2963945578231257</c:v>
                </c:pt>
                <c:pt idx="1">
                  <c:v>10.752925170068043</c:v>
                </c:pt>
                <c:pt idx="2">
                  <c:v>12.029387755102052</c:v>
                </c:pt>
                <c:pt idx="3">
                  <c:v>13.506734693877545</c:v>
                </c:pt>
                <c:pt idx="4">
                  <c:v>13.992721088435369</c:v>
                </c:pt>
                <c:pt idx="5">
                  <c:v>14.25</c:v>
                </c:pt>
                <c:pt idx="6">
                  <c:v>13.770884353741497</c:v>
                </c:pt>
                <c:pt idx="7">
                  <c:v>13.24272108843539</c:v>
                </c:pt>
                <c:pt idx="8">
                  <c:v>12.161156462585057</c:v>
                </c:pt>
                <c:pt idx="9">
                  <c:v>9.6768707482993346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024128"/>
        <c:axId val="101026048"/>
      </c:scatterChart>
      <c:valAx>
        <c:axId val="101024128"/>
        <c:scaling>
          <c:orientation val="minMax"/>
          <c:max val="4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 dirty="0"/>
                  <a:t>Расстояние от низа </a:t>
                </a:r>
                <a:r>
                  <a:rPr lang="ru-RU" sz="1200" dirty="0" smtClean="0"/>
                  <a:t>топливного </a:t>
                </a:r>
              </a:p>
              <a:p>
                <a:pPr>
                  <a:defRPr sz="1200"/>
                </a:pPr>
                <a:r>
                  <a:rPr lang="ru-RU" sz="1200" dirty="0" smtClean="0"/>
                  <a:t>столба</a:t>
                </a:r>
                <a:r>
                  <a:rPr lang="ru-RU" sz="1200" dirty="0"/>
                  <a:t>, мм</a:t>
                </a:r>
              </a:p>
            </c:rich>
          </c:tx>
          <c:layout>
            <c:manualLayout>
              <c:xMode val="edge"/>
              <c:yMode val="edge"/>
              <c:x val="0.30982716197563465"/>
              <c:y val="0.872522522522522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1026048"/>
        <c:crossesAt val="5"/>
        <c:crossBetween val="midCat"/>
        <c:majorUnit val="50"/>
      </c:valAx>
      <c:valAx>
        <c:axId val="101026048"/>
        <c:scaling>
          <c:orientation val="minMax"/>
          <c:max val="16"/>
          <c:min val="6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 baseline="0"/>
                  <a:t>Распухание</a:t>
                </a:r>
                <a:r>
                  <a:rPr lang="ru-RU" sz="1200"/>
                  <a:t>, %</a:t>
                </a:r>
              </a:p>
            </c:rich>
          </c:tx>
          <c:layout>
            <c:manualLayout>
              <c:xMode val="edge"/>
              <c:yMode val="edge"/>
              <c:x val="8.8300220750551876E-3"/>
              <c:y val="6.7510548523206745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1024128"/>
        <c:crosses val="autoZero"/>
        <c:crossBetween val="midCat"/>
        <c:majorUnit val="1"/>
        <c:minorUnit val="1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54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1"/>
            <a:ext cx="297254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91937-C9F1-4E62-852C-5D5F8627792F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331"/>
            <a:ext cx="2972547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8685331"/>
            <a:ext cx="2972547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313F0-BC44-4626-BDE9-0CDD0712EB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7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566A52-C820-47F0-B3C9-0FEDA79670C1}" type="datetimeFigureOut">
              <a:rPr lang="ru-RU"/>
              <a:pPr>
                <a:defRPr/>
              </a:pPr>
              <a:t>29.05.2019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0E4B6B6-DF82-4070-915E-D81F5BD24C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76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57B90AD-FEDC-4942-8991-0DF16294A50C}" type="slidenum">
              <a:rPr lang="ru-RU" altLang="ru-RU">
                <a:latin typeface="Calibri" pitchFamily="34" charset="0"/>
              </a:rPr>
              <a:pPr/>
              <a:t>1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0D563E7-C9EB-43CC-A3C2-41B4892D478C}" type="slidenum">
              <a:rPr lang="ru-RU" altLang="ru-RU">
                <a:latin typeface="Calibri" pitchFamily="34" charset="0"/>
              </a:rPr>
              <a:pPr/>
              <a:t>12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0D563E7-C9EB-43CC-A3C2-41B4892D478C}" type="slidenum">
              <a:rPr lang="ru-RU" altLang="ru-RU">
                <a:latin typeface="Calibri" pitchFamily="34" charset="0"/>
              </a:rPr>
              <a:pPr/>
              <a:t>13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0D563E7-C9EB-43CC-A3C2-41B4892D478C}" type="slidenum">
              <a:rPr lang="ru-RU" altLang="ru-RU">
                <a:latin typeface="Calibri" pitchFamily="34" charset="0"/>
              </a:rPr>
              <a:pPr/>
              <a:t>14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0D563E7-C9EB-43CC-A3C2-41B4892D478C}" type="slidenum">
              <a:rPr lang="ru-RU" altLang="ru-RU">
                <a:latin typeface="Calibri" pitchFamily="34" charset="0"/>
              </a:rPr>
              <a:pPr/>
              <a:t>15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D24C1DF-6788-4A45-8F63-30B3B3A86DC1}" type="slidenum">
              <a:rPr lang="ru-RU" altLang="ru-RU">
                <a:latin typeface="Calibri" pitchFamily="34" charset="0"/>
              </a:rPr>
              <a:pPr/>
              <a:t>2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B4BF2B7-42BD-4FF0-9F15-C705F9D9469E}" type="slidenum">
              <a:rPr lang="ru-RU" altLang="ru-RU">
                <a:latin typeface="Calibri" pitchFamily="34" charset="0"/>
              </a:rPr>
              <a:pPr/>
              <a:t>3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7B3B311-AF8E-4C44-A7CE-15EFE9D2E97A}" type="slidenum">
              <a:rPr lang="ru-RU" altLang="ru-RU">
                <a:latin typeface="Calibri" pitchFamily="34" charset="0"/>
              </a:rPr>
              <a:pPr/>
              <a:t>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7B3B311-AF8E-4C44-A7CE-15EFE9D2E97A}" type="slidenum">
              <a:rPr lang="ru-RU" altLang="ru-RU">
                <a:latin typeface="Calibri" pitchFamily="34" charset="0"/>
              </a:rPr>
              <a:pPr/>
              <a:t>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EE4506C-57E8-4C7A-9C65-EDC51FF1887F}" type="slidenum">
              <a:rPr lang="ru-RU" altLang="ru-RU">
                <a:latin typeface="Calibri" pitchFamily="34" charset="0"/>
              </a:rPr>
              <a:pPr/>
              <a:t>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DB862F5-8CD6-4684-82CD-1ABD10353384}" type="slidenum">
              <a:rPr lang="ru-RU" altLang="ru-RU">
                <a:latin typeface="Calibri" pitchFamily="34" charset="0"/>
              </a:rPr>
              <a:pPr/>
              <a:t>8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6A384EF-7212-4104-A8DD-4180B9E4CBCF}" type="slidenum">
              <a:rPr lang="ru-RU" altLang="ru-RU">
                <a:latin typeface="Calibri" pitchFamily="34" charset="0"/>
              </a:rPr>
              <a:pPr/>
              <a:t>10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0D563E7-C9EB-43CC-A3C2-41B4892D478C}" type="slidenum">
              <a:rPr lang="ru-RU" altLang="ru-RU">
                <a:latin typeface="Calibri" pitchFamily="34" charset="0"/>
              </a:rPr>
              <a:pPr/>
              <a:t>11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F016A-885A-4272-A46C-B3AE116A36E9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C99AE-EB68-40BC-8A9F-C48865CA6C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4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22D64-80F1-4DD8-B8D2-66E9B78C85F8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3D52D-2921-4D04-85BB-E3C6AC9D8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87285-FB09-483C-AF27-89A4507318CC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696B5-3BCE-49A8-A45D-0EDCF1B7EC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1727-EFFF-45EB-905D-F2106D05702F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C7757-1192-428A-AACF-A305C40EF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6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8E04-1208-48C8-A39E-E6B5670DB1B1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00B58-20CE-4777-AA1B-D7E38FD7D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4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AFC6-2C50-4A96-B995-6D27CFB23779}" type="datetime1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4C2A5-381D-4D93-8364-75EBA5B0F1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BC37-F114-4FAF-8E7F-55D337B8C681}" type="datetime1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B6FC6-27F9-4E65-BBCF-A491508F56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5556-9934-49AD-A48A-5BBAEB6CDECE}" type="datetime1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7B36F-3DFB-4C0A-9CFE-EC2D792FD2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4B346-6A75-4861-BAA4-9490DD67D5C0}" type="datetime1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FFA41-09FA-4A44-B675-349A9555D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5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596B5-FC69-42E6-B446-538208B8E042}" type="datetime1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45276-D04F-4480-9505-2A9602FE6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3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9FAF-E635-48A7-AFF9-480B542D0CA1}" type="datetime1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AA33C-33C3-4D44-BC80-75F729461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816B60-0F70-4BA0-8901-A7B808265558}" type="datetime1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282FA2B-C4DE-4DD5-9FDF-6C2960D6D52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2.wmf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emf"/><Relationship Id="rId12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2.jpeg"/><Relationship Id="rId9" Type="http://schemas.openxmlformats.org/officeDocument/2006/relationships/image" Target="../media/image44.wmf"/><Relationship Id="rId1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w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78477" y="1600200"/>
            <a:ext cx="8382000" cy="2238039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Особенности  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распухания   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уран-плутониевого нитридного  топлива  в  экспериментальных </a:t>
            </a:r>
            <a:r>
              <a:rPr lang="ru-RU" sz="2400" b="1" dirty="0" err="1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твэлах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 с газовым и жидкометаллическим подслоем</a:t>
            </a:r>
            <a:r>
              <a:rPr lang="ru-RU" sz="1100" b="1" dirty="0" smtClean="0">
                <a:solidFill>
                  <a:schemeClr val="accent4"/>
                </a:solidFill>
                <a:effectLst/>
                <a:latin typeface="Arial" pitchFamily="34" charset="0"/>
                <a:ea typeface="Times New Roman"/>
                <a:cs typeface="Arial" pitchFamily="34" charset="0"/>
              </a:rPr>
              <a:t> </a:t>
            </a:r>
            <a:endParaRPr lang="ru-RU" sz="1400" b="1" dirty="0" smtClean="0">
              <a:solidFill>
                <a:schemeClr val="accent4"/>
              </a:solidFill>
              <a:effectLst/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defRPr/>
            </a:pPr>
            <a:r>
              <a:rPr lang="ru-RU" sz="2400" dirty="0" smtClean="0">
                <a:latin typeface="+mj-lt"/>
                <a:ea typeface="+mj-ea"/>
                <a:cs typeface="+mj-cs"/>
              </a:rPr>
              <a:t/>
            </a:r>
            <a:br>
              <a:rPr lang="ru-RU" sz="2400" dirty="0" smtClean="0">
                <a:latin typeface="+mj-lt"/>
                <a:ea typeface="+mj-ea"/>
                <a:cs typeface="+mj-cs"/>
              </a:rPr>
            </a:br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1811977" y="3457239"/>
            <a:ext cx="5715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i="1" dirty="0" smtClean="0"/>
          </a:p>
          <a:p>
            <a:pPr algn="ctr"/>
            <a:r>
              <a:rPr lang="ru-RU" b="1" i="1" dirty="0">
                <a:solidFill>
                  <a:srgbClr val="00009A"/>
                </a:solidFill>
              </a:rPr>
              <a:t>© </a:t>
            </a:r>
            <a:r>
              <a:rPr lang="ru-RU" b="1" i="1" dirty="0" smtClean="0">
                <a:solidFill>
                  <a:srgbClr val="3604EE"/>
                </a:solidFill>
              </a:rPr>
              <a:t>Беляева </a:t>
            </a:r>
            <a:r>
              <a:rPr lang="ru-RU" b="1" i="1" dirty="0">
                <a:solidFill>
                  <a:srgbClr val="3604EE"/>
                </a:solidFill>
              </a:rPr>
              <a:t>А.В., </a:t>
            </a:r>
            <a:r>
              <a:rPr lang="ru-RU" b="1" i="1" baseline="30000" dirty="0">
                <a:solidFill>
                  <a:srgbClr val="3604EE"/>
                </a:solidFill>
              </a:rPr>
              <a:t> </a:t>
            </a:r>
            <a:r>
              <a:rPr lang="ru-RU" b="1" i="1" dirty="0" smtClean="0">
                <a:solidFill>
                  <a:srgbClr val="3604EE"/>
                </a:solidFill>
              </a:rPr>
              <a:t>Крюков</a:t>
            </a:r>
            <a:r>
              <a:rPr lang="ru-RU" b="1" i="1" dirty="0">
                <a:solidFill>
                  <a:srgbClr val="3604EE"/>
                </a:solidFill>
              </a:rPr>
              <a:t> Ф.Н., </a:t>
            </a:r>
            <a:r>
              <a:rPr lang="ru-RU" b="1" i="1" dirty="0" smtClean="0">
                <a:solidFill>
                  <a:srgbClr val="3604EE"/>
                </a:solidFill>
              </a:rPr>
              <a:t>Никитин </a:t>
            </a:r>
            <a:r>
              <a:rPr lang="ru-RU" b="1" i="1" dirty="0">
                <a:solidFill>
                  <a:srgbClr val="3604EE"/>
                </a:solidFill>
              </a:rPr>
              <a:t>О.Н., </a:t>
            </a:r>
            <a:r>
              <a:rPr lang="ru-RU" b="1" i="1" dirty="0" smtClean="0">
                <a:solidFill>
                  <a:srgbClr val="3604EE"/>
                </a:solidFill>
              </a:rPr>
              <a:t>Кузьмин </a:t>
            </a:r>
            <a:r>
              <a:rPr lang="ru-RU" b="1" i="1" dirty="0">
                <a:solidFill>
                  <a:srgbClr val="3604EE"/>
                </a:solidFill>
              </a:rPr>
              <a:t>С.В</a:t>
            </a:r>
            <a:r>
              <a:rPr lang="ru-RU" b="1" i="1" dirty="0" smtClean="0">
                <a:solidFill>
                  <a:srgbClr val="3604EE"/>
                </a:solidFill>
              </a:rPr>
              <a:t>., 2019 </a:t>
            </a:r>
          </a:p>
          <a:p>
            <a:pPr algn="ctr"/>
            <a:r>
              <a:rPr lang="ru-RU" altLang="ru-RU" sz="1600" b="1" i="1" dirty="0">
                <a:solidFill>
                  <a:srgbClr val="000000"/>
                </a:solidFill>
              </a:rPr>
              <a:t>  </a:t>
            </a:r>
            <a:endParaRPr lang="ru-RU" altLang="ru-RU" sz="1600" b="1" i="1" dirty="0" smtClean="0">
              <a:solidFill>
                <a:srgbClr val="000000"/>
              </a:solidFill>
            </a:endParaRPr>
          </a:p>
          <a:p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28600" y="5029200"/>
            <a:ext cx="602615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l"/>
            <a:r>
              <a:rPr lang="ru-RU" sz="1800" i="1" dirty="0" smtClean="0">
                <a:solidFill>
                  <a:srgbClr val="000086"/>
                </a:solidFill>
                <a:latin typeface="Arial" charset="0"/>
              </a:rPr>
              <a:t>ХI конференция по реакторному материаловедению, </a:t>
            </a:r>
            <a:br>
              <a:rPr lang="ru-RU" sz="1800" i="1" dirty="0" smtClean="0">
                <a:solidFill>
                  <a:srgbClr val="000086"/>
                </a:solidFill>
                <a:latin typeface="Arial" charset="0"/>
              </a:rPr>
            </a:br>
            <a:r>
              <a:rPr lang="ru-RU" sz="1800" i="1" dirty="0" smtClean="0">
                <a:solidFill>
                  <a:srgbClr val="000086"/>
                </a:solidFill>
                <a:latin typeface="Arial" charset="0"/>
              </a:rPr>
              <a:t>посвящённая 55-летию отделения реакторного </a:t>
            </a:r>
          </a:p>
          <a:p>
            <a:r>
              <a:rPr lang="ru-RU" sz="1800" i="1" dirty="0" smtClean="0">
                <a:solidFill>
                  <a:srgbClr val="000086"/>
                </a:solidFill>
                <a:latin typeface="Arial" charset="0"/>
              </a:rPr>
              <a:t>материаловедения </a:t>
            </a:r>
            <a:r>
              <a:rPr lang="ru-RU" i="1" dirty="0" smtClean="0">
                <a:solidFill>
                  <a:srgbClr val="000086"/>
                </a:solidFill>
              </a:rPr>
              <a:t>ГНЦ НИИАР</a:t>
            </a:r>
            <a:endParaRPr lang="ru-RU" sz="1800" i="1" dirty="0">
              <a:solidFill>
                <a:srgbClr val="000086"/>
              </a:solidFill>
              <a:latin typeface="Arial" charset="0"/>
            </a:endParaRPr>
          </a:p>
          <a:p>
            <a:pPr algn="l"/>
            <a:r>
              <a:rPr lang="ru-RU" sz="1800" i="1" dirty="0">
                <a:solidFill>
                  <a:srgbClr val="000086"/>
                </a:solidFill>
                <a:latin typeface="Arial" charset="0"/>
              </a:rPr>
              <a:t/>
            </a:r>
            <a:br>
              <a:rPr lang="ru-RU" sz="1800" i="1" dirty="0">
                <a:solidFill>
                  <a:srgbClr val="000086"/>
                </a:solidFill>
                <a:latin typeface="Arial" charset="0"/>
              </a:rPr>
            </a:br>
            <a:r>
              <a:rPr lang="ru-RU" sz="1800" i="1" dirty="0">
                <a:solidFill>
                  <a:srgbClr val="000086"/>
                </a:solidFill>
                <a:latin typeface="Arial" charset="0"/>
              </a:rPr>
              <a:t>27–31 </a:t>
            </a:r>
            <a:r>
              <a:rPr lang="ru-RU" sz="1800" i="1" dirty="0" smtClean="0">
                <a:solidFill>
                  <a:srgbClr val="000086"/>
                </a:solidFill>
                <a:latin typeface="Arial" charset="0"/>
              </a:rPr>
              <a:t>мая 2019 года, </a:t>
            </a:r>
            <a:r>
              <a:rPr lang="ru-RU" sz="1800" i="1" dirty="0">
                <a:solidFill>
                  <a:srgbClr val="000086"/>
                </a:solidFill>
                <a:latin typeface="Arial" charset="0"/>
              </a:rPr>
              <a:t>г</a:t>
            </a:r>
            <a:r>
              <a:rPr lang="ru-RU" sz="1800" i="1" dirty="0" smtClean="0">
                <a:solidFill>
                  <a:srgbClr val="000086"/>
                </a:solidFill>
                <a:latin typeface="Arial" charset="0"/>
              </a:rPr>
              <a:t>. Димитровград</a:t>
            </a:r>
            <a:endParaRPr lang="ru-RU" sz="1800" i="1" dirty="0">
              <a:solidFill>
                <a:srgbClr val="000086"/>
              </a:solidFill>
              <a:latin typeface="Arial" charset="0"/>
            </a:endParaRPr>
          </a:p>
        </p:txBody>
      </p:sp>
      <p:pic>
        <p:nvPicPr>
          <p:cNvPr id="7" name="Picture 8" descr="Шаблон_знак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447800" y="152400"/>
            <a:ext cx="75866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16" tIns="64008" rIns="128016" bIns="64008" anchor="ctr"/>
          <a:lstStyle/>
          <a:p>
            <a:pPr algn="l"/>
            <a:r>
              <a:rPr lang="ru-RU" b="1" dirty="0">
                <a:solidFill>
                  <a:srgbClr val="000086"/>
                </a:solidFill>
              </a:rPr>
              <a:t>Государственный научный центр  —</a:t>
            </a:r>
            <a:br>
              <a:rPr lang="ru-RU" b="1" dirty="0">
                <a:solidFill>
                  <a:srgbClr val="000086"/>
                </a:solidFill>
              </a:rPr>
            </a:br>
            <a:r>
              <a:rPr lang="ru-RU" b="1" dirty="0">
                <a:solidFill>
                  <a:srgbClr val="000086"/>
                </a:solidFill>
              </a:rPr>
              <a:t>Научно-исследовательский институт</a:t>
            </a:r>
            <a:r>
              <a:rPr lang="en-US" b="1" dirty="0">
                <a:solidFill>
                  <a:srgbClr val="000086"/>
                </a:solidFill>
              </a:rPr>
              <a:t> </a:t>
            </a:r>
            <a:r>
              <a:rPr lang="ru-RU" b="1" dirty="0">
                <a:solidFill>
                  <a:srgbClr val="000086"/>
                </a:solidFill>
              </a:rPr>
              <a:t>атомных реакторов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696200" cy="10668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Вклад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различных факторов в распухание СНУП  топлива после низкотемпературного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облучения</a:t>
            </a:r>
            <a:endParaRPr lang="ru-RU" altLang="ru-RU" sz="28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612287261"/>
              </p:ext>
            </p:extLst>
          </p:nvPr>
        </p:nvGraphicFramePr>
        <p:xfrm>
          <a:off x="267126" y="1371600"/>
          <a:ext cx="3961974" cy="324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826" y="4724400"/>
            <a:ext cx="41905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Рисунок 13 – Распухание уран-плутониевого нитридного топлива в зависимости от локального в сечении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твэла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выгорания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65650" y="4495800"/>
            <a:ext cx="4495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Рисунок </a:t>
            </a:r>
            <a:r>
              <a:rPr lang="ru-RU" sz="1600" dirty="0" smtClean="0"/>
              <a:t>1</a:t>
            </a:r>
            <a:r>
              <a:rPr lang="ru-RU" sz="1600" dirty="0"/>
              <a:t>4</a:t>
            </a:r>
            <a:r>
              <a:rPr lang="ru-RU" sz="1600" dirty="0" smtClean="0"/>
              <a:t> – </a:t>
            </a:r>
            <a:r>
              <a:rPr lang="ru-RU" dirty="0" smtClean="0"/>
              <a:t>Распухание </a:t>
            </a:r>
            <a:r>
              <a:rPr lang="ru-RU" sz="1600" dirty="0" smtClean="0"/>
              <a:t>уран-плутониевого нитридного топлива при низкотемпературном облучении и вклад в распухание </a:t>
            </a:r>
            <a:r>
              <a:rPr lang="ru-RU" sz="1600" b="1" dirty="0" smtClean="0"/>
              <a:t>за счет</a:t>
            </a:r>
            <a:r>
              <a:rPr lang="ru-RU" sz="1600" dirty="0" smtClean="0"/>
              <a:t>: </a:t>
            </a: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761907"/>
              </p:ext>
            </p:extLst>
          </p:nvPr>
        </p:nvGraphicFramePr>
        <p:xfrm>
          <a:off x="4495800" y="1266586"/>
          <a:ext cx="4273975" cy="320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4343399" y="5553670"/>
            <a:ext cx="4759325" cy="92333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изменения объема ЭЯ (</a:t>
            </a:r>
            <a:r>
              <a:rPr lang="ru-RU" dirty="0">
                <a:solidFill>
                  <a:srgbClr val="0070C0"/>
                </a:solidFill>
              </a:rPr>
              <a:t>■</a:t>
            </a:r>
            <a:r>
              <a:rPr lang="ru-RU" sz="1600" dirty="0"/>
              <a:t>), </a:t>
            </a:r>
          </a:p>
          <a:p>
            <a:pPr algn="ctr"/>
            <a:r>
              <a:rPr lang="ru-RU" sz="1600" dirty="0"/>
              <a:t>роста числа ЭЯ  и образования вторых фаз (</a:t>
            </a:r>
            <a:r>
              <a:rPr lang="ru-RU" dirty="0">
                <a:solidFill>
                  <a:srgbClr val="C00000"/>
                </a:solidFill>
              </a:rPr>
              <a:t>■</a:t>
            </a:r>
            <a:r>
              <a:rPr lang="ru-RU" sz="1600" dirty="0"/>
              <a:t>), выхода ГПД в поры (</a:t>
            </a:r>
            <a:r>
              <a:rPr lang="ru-RU" dirty="0">
                <a:solidFill>
                  <a:srgbClr val="92D050"/>
                </a:solidFill>
              </a:rPr>
              <a:t>■</a:t>
            </a:r>
            <a:r>
              <a:rPr lang="ru-RU" sz="1600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6" y="0"/>
            <a:ext cx="91313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391400" cy="990600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Типичная микроструктура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СНУП топлива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после высокотемпературного облучения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5" r="2084" b="2531"/>
          <a:stretch/>
        </p:blipFill>
        <p:spPr bwMode="auto">
          <a:xfrm>
            <a:off x="5562600" y="3657600"/>
            <a:ext cx="3581400" cy="172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32"/>
          <p:cNvSpPr>
            <a:spLocks noChangeArrowheads="1"/>
          </p:cNvSpPr>
          <p:nvPr/>
        </p:nvSpPr>
        <p:spPr bwMode="auto">
          <a:xfrm>
            <a:off x="6818316" y="5258798"/>
            <a:ext cx="1397000" cy="407988"/>
          </a:xfrm>
          <a:prstGeom prst="ellipse">
            <a:avLst/>
          </a:prstGeom>
          <a:solidFill>
            <a:srgbClr val="FFFFFF"/>
          </a:solidFill>
          <a:ln w="158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 defTabSz="957263"/>
            <a:r>
              <a:rPr lang="ru-RU" sz="900" b="1"/>
              <a:t>включения вторых фаз</a:t>
            </a:r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 flipH="1" flipV="1">
            <a:off x="6792912" y="5059656"/>
            <a:ext cx="288926" cy="170861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7600950" y="4429918"/>
            <a:ext cx="130174" cy="828880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7121525" y="2362200"/>
            <a:ext cx="574675" cy="576263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Oval 42"/>
          <p:cNvSpPr>
            <a:spLocks noChangeArrowheads="1"/>
          </p:cNvSpPr>
          <p:nvPr/>
        </p:nvSpPr>
        <p:spPr bwMode="auto">
          <a:xfrm>
            <a:off x="8340725" y="2465388"/>
            <a:ext cx="574675" cy="539750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41351" y="1143000"/>
            <a:ext cx="824801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b="1" dirty="0">
                <a:solidFill>
                  <a:schemeClr val="tx2"/>
                </a:solidFill>
                <a:cs typeface="Arial" charset="0"/>
              </a:rPr>
              <a:t>Край таблетки 		  Середина радиуса 			Центр таблетки</a:t>
            </a:r>
            <a:endParaRPr lang="ru-RU" sz="1600" b="1" dirty="0">
              <a:cs typeface="Arial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-56405" y="3581400"/>
            <a:ext cx="31496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b="1" dirty="0">
                <a:solidFill>
                  <a:schemeClr val="tx2"/>
                </a:solidFill>
                <a:cs typeface="Arial" charset="0"/>
              </a:rPr>
              <a:t>(состояние </a:t>
            </a:r>
            <a:r>
              <a:rPr lang="ru-RU" sz="1400" b="1" dirty="0" smtClean="0">
                <a:solidFill>
                  <a:schemeClr val="tx2"/>
                </a:solidFill>
                <a:cs typeface="Arial" charset="0"/>
              </a:rPr>
              <a:t>близкое к исходному)</a:t>
            </a:r>
            <a:endParaRPr lang="ru-RU" sz="1600" b="1" dirty="0"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00" y="3847156"/>
            <a:ext cx="6023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Рисунок </a:t>
            </a:r>
            <a:r>
              <a:rPr lang="ru-RU" sz="1200" b="1" dirty="0" smtClean="0"/>
              <a:t>15 – Микроструктура уран-плутониевого нитридного топлива на шлифе</a:t>
            </a: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0538" y="4259583"/>
            <a:ext cx="4843462" cy="584775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600" dirty="0"/>
              <a:t>Накопление и выделение  из матрицы </a:t>
            </a:r>
            <a:r>
              <a:rPr lang="ru-RU" sz="1600" dirty="0" smtClean="0"/>
              <a:t>топлива </a:t>
            </a:r>
            <a:r>
              <a:rPr lang="ru-RU" sz="1600" b="1" dirty="0" smtClean="0">
                <a:solidFill>
                  <a:srgbClr val="C00000"/>
                </a:solidFill>
              </a:rPr>
              <a:t>газообразных </a:t>
            </a:r>
            <a:r>
              <a:rPr lang="ru-RU" sz="1600" b="1" dirty="0">
                <a:solidFill>
                  <a:srgbClr val="C00000"/>
                </a:solidFill>
              </a:rPr>
              <a:t>продуктов деления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0663" y="5052536"/>
            <a:ext cx="2370137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400" dirty="0"/>
              <a:t>Образование </a:t>
            </a:r>
            <a:r>
              <a:rPr lang="ru-RU" sz="1400" b="1" dirty="0">
                <a:solidFill>
                  <a:srgbClr val="C00000"/>
                </a:solidFill>
              </a:rPr>
              <a:t>газовых </a:t>
            </a:r>
            <a:r>
              <a:rPr lang="ru-RU" sz="1400" b="1" dirty="0" smtClean="0">
                <a:solidFill>
                  <a:srgbClr val="C00000"/>
                </a:solidFill>
              </a:rPr>
              <a:t>пор</a:t>
            </a:r>
            <a:r>
              <a:rPr lang="ru-RU" sz="1400" b="1" dirty="0" smtClean="0"/>
              <a:t>  </a:t>
            </a:r>
            <a:r>
              <a:rPr lang="ru-RU" sz="1400" dirty="0"/>
              <a:t>внутри и на границе зерен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00747" y="5029200"/>
            <a:ext cx="2990453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400" dirty="0"/>
              <a:t>Объединение отдельных </a:t>
            </a:r>
            <a:r>
              <a:rPr lang="ru-RU" sz="1400" dirty="0" smtClean="0"/>
              <a:t>газовых и технологических </a:t>
            </a:r>
            <a:r>
              <a:rPr lang="ru-RU" sz="1400" dirty="0"/>
              <a:t>пор </a:t>
            </a:r>
            <a:r>
              <a:rPr lang="ru-RU" sz="1400" dirty="0" smtClean="0"/>
              <a:t>в </a:t>
            </a:r>
            <a:r>
              <a:rPr lang="ru-RU" sz="1400" b="1" dirty="0" smtClean="0">
                <a:solidFill>
                  <a:srgbClr val="C00000"/>
                </a:solidFill>
              </a:rPr>
              <a:t>цепочки </a:t>
            </a:r>
            <a:r>
              <a:rPr lang="ru-RU" sz="1400" b="1" dirty="0">
                <a:solidFill>
                  <a:srgbClr val="C00000"/>
                </a:solidFill>
              </a:rPr>
              <a:t>вдоль границ зерен</a:t>
            </a:r>
          </a:p>
        </p:txBody>
      </p:sp>
      <p:sp>
        <p:nvSpPr>
          <p:cNvPr id="52" name="AutoShape 169"/>
          <p:cNvSpPr>
            <a:spLocks noChangeArrowheads="1"/>
          </p:cNvSpPr>
          <p:nvPr/>
        </p:nvSpPr>
        <p:spPr bwMode="auto">
          <a:xfrm rot="1948214">
            <a:off x="1736128" y="4865796"/>
            <a:ext cx="137845" cy="199115"/>
          </a:xfrm>
          <a:prstGeom prst="downArrow">
            <a:avLst>
              <a:gd name="adj1" fmla="val 50000"/>
              <a:gd name="adj2" fmla="val 34177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57263"/>
            <a:endParaRPr lang="ru-RU"/>
          </a:p>
        </p:txBody>
      </p:sp>
      <p:sp>
        <p:nvSpPr>
          <p:cNvPr id="53" name="AutoShape 169"/>
          <p:cNvSpPr>
            <a:spLocks noChangeArrowheads="1"/>
          </p:cNvSpPr>
          <p:nvPr/>
        </p:nvSpPr>
        <p:spPr bwMode="auto">
          <a:xfrm rot="-2881738">
            <a:off x="3495456" y="4843492"/>
            <a:ext cx="125073" cy="201093"/>
          </a:xfrm>
          <a:prstGeom prst="downArrow">
            <a:avLst>
              <a:gd name="adj1" fmla="val 50000"/>
              <a:gd name="adj2" fmla="val 34177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57263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3550" y="5850298"/>
            <a:ext cx="4114800" cy="584775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600" dirty="0"/>
              <a:t>Накопление и выделение из матрицы</a:t>
            </a:r>
          </a:p>
          <a:p>
            <a:pPr algn="ctr" defTabSz="957263"/>
            <a:r>
              <a:rPr lang="ru-RU" sz="1600" dirty="0"/>
              <a:t>топлива </a:t>
            </a:r>
            <a:r>
              <a:rPr lang="ru-RU" sz="1600" b="1" dirty="0">
                <a:solidFill>
                  <a:srgbClr val="C00000"/>
                </a:solidFill>
              </a:rPr>
              <a:t>твердых продуктов деления</a:t>
            </a:r>
          </a:p>
        </p:txBody>
      </p:sp>
      <p:sp>
        <p:nvSpPr>
          <p:cNvPr id="55" name="AutoShape 169"/>
          <p:cNvSpPr>
            <a:spLocks noChangeArrowheads="1"/>
          </p:cNvSpPr>
          <p:nvPr/>
        </p:nvSpPr>
        <p:spPr bwMode="auto">
          <a:xfrm rot="-5400000">
            <a:off x="4677426" y="5991159"/>
            <a:ext cx="166975" cy="298451"/>
          </a:xfrm>
          <a:prstGeom prst="downArrow">
            <a:avLst>
              <a:gd name="adj1" fmla="val 50000"/>
              <a:gd name="adj2" fmla="val 34177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57263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20868" y="5973408"/>
            <a:ext cx="407669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/>
              <a:t>Формирование </a:t>
            </a:r>
            <a:r>
              <a:rPr lang="ru-RU" sz="1600" b="1" dirty="0">
                <a:solidFill>
                  <a:srgbClr val="C00000"/>
                </a:solidFill>
              </a:rPr>
              <a:t>включений вторых фаз</a:t>
            </a:r>
          </a:p>
        </p:txBody>
      </p:sp>
      <p:pic>
        <p:nvPicPr>
          <p:cNvPr id="3077" name="Picture 5" descr="D:\Беляева А.В\нитрид 2012\UPu60N\20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2" t="48133" r="61139" b="28063"/>
          <a:stretch/>
        </p:blipFill>
        <p:spPr bwMode="auto">
          <a:xfrm>
            <a:off x="3104635" y="1457156"/>
            <a:ext cx="2976125" cy="21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Line 35"/>
          <p:cNvSpPr>
            <a:spLocks noChangeShapeType="1"/>
          </p:cNvSpPr>
          <p:nvPr/>
        </p:nvSpPr>
        <p:spPr bwMode="auto">
          <a:xfrm flipV="1">
            <a:off x="3093197" y="2512654"/>
            <a:ext cx="167047" cy="275353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Line 34"/>
          <p:cNvSpPr>
            <a:spLocks noChangeShapeType="1"/>
          </p:cNvSpPr>
          <p:nvPr/>
        </p:nvSpPr>
        <p:spPr bwMode="auto">
          <a:xfrm>
            <a:off x="3276601" y="3107283"/>
            <a:ext cx="685800" cy="318046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4" name="Group 18"/>
          <p:cNvGrpSpPr>
            <a:grpSpLocks/>
          </p:cNvGrpSpPr>
          <p:nvPr/>
        </p:nvGrpSpPr>
        <p:grpSpPr bwMode="auto">
          <a:xfrm>
            <a:off x="3116885" y="3327806"/>
            <a:ext cx="685800" cy="228600"/>
            <a:chOff x="7200" y="5579"/>
            <a:chExt cx="1080" cy="360"/>
          </a:xfrm>
        </p:grpSpPr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7200" y="5579"/>
              <a:ext cx="108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57263"/>
              <a:r>
                <a:rPr lang="en-US" sz="800"/>
                <a:t>20 </a:t>
              </a:r>
              <a:r>
                <a:rPr lang="ru-RU" sz="800"/>
                <a:t>мкм</a:t>
              </a:r>
              <a:endParaRPr lang="ru-RU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 flipV="1">
              <a:off x="7300" y="5850"/>
              <a:ext cx="84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" name="Oval 25"/>
          <p:cNvSpPr>
            <a:spLocks noChangeArrowheads="1"/>
          </p:cNvSpPr>
          <p:nvPr/>
        </p:nvSpPr>
        <p:spPr bwMode="auto">
          <a:xfrm>
            <a:off x="3678238" y="1447800"/>
            <a:ext cx="1655762" cy="409575"/>
          </a:xfrm>
          <a:prstGeom prst="ellipse">
            <a:avLst/>
          </a:prstGeom>
          <a:solidFill>
            <a:schemeClr val="bg1"/>
          </a:solidFill>
          <a:ln w="158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pPr algn="ctr" defTabSz="957263"/>
            <a:r>
              <a:rPr lang="ru-RU" sz="900" b="1" dirty="0"/>
              <a:t>технологические поры</a:t>
            </a:r>
          </a:p>
        </p:txBody>
      </p:sp>
      <p:sp>
        <p:nvSpPr>
          <p:cNvPr id="60" name="Line 33"/>
          <p:cNvSpPr>
            <a:spLocks noChangeShapeType="1"/>
          </p:cNvSpPr>
          <p:nvPr/>
        </p:nvSpPr>
        <p:spPr bwMode="auto">
          <a:xfrm flipH="1">
            <a:off x="4202589" y="1857375"/>
            <a:ext cx="309563" cy="381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 flipH="1">
            <a:off x="4910138" y="2860674"/>
            <a:ext cx="334962" cy="300204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78" name="Picture 6" descr="D:\Беляева А.В\нитрид 2012\UPu60N\0.bm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4000"/>
                    </a14:imgEffect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" t="31081" r="67962" b="45376"/>
          <a:stretch/>
        </p:blipFill>
        <p:spPr bwMode="auto">
          <a:xfrm>
            <a:off x="6216428" y="1457652"/>
            <a:ext cx="2826858" cy="21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Line 40"/>
          <p:cNvSpPr>
            <a:spLocks noChangeShapeType="1"/>
          </p:cNvSpPr>
          <p:nvPr/>
        </p:nvSpPr>
        <p:spPr bwMode="auto">
          <a:xfrm>
            <a:off x="6096000" y="3048000"/>
            <a:ext cx="295720" cy="1029989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Line 36"/>
          <p:cNvSpPr>
            <a:spLocks noChangeShapeType="1"/>
          </p:cNvSpPr>
          <p:nvPr/>
        </p:nvSpPr>
        <p:spPr bwMode="auto">
          <a:xfrm>
            <a:off x="6825457" y="2743200"/>
            <a:ext cx="184943" cy="65882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" name="Line 28"/>
          <p:cNvSpPr>
            <a:spLocks noChangeShapeType="1"/>
          </p:cNvSpPr>
          <p:nvPr/>
        </p:nvSpPr>
        <p:spPr bwMode="auto">
          <a:xfrm>
            <a:off x="5245102" y="1706562"/>
            <a:ext cx="1412556" cy="42703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" name="AutoShape 43"/>
          <p:cNvSpPr>
            <a:spLocks noChangeArrowheads="1"/>
          </p:cNvSpPr>
          <p:nvPr/>
        </p:nvSpPr>
        <p:spPr bwMode="auto">
          <a:xfrm rot="1195105">
            <a:off x="7035134" y="3368603"/>
            <a:ext cx="252554" cy="580972"/>
          </a:xfrm>
          <a:prstGeom prst="downArrow">
            <a:avLst>
              <a:gd name="adj1" fmla="val 50000"/>
              <a:gd name="adj2" fmla="val 10730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" name="AutoShape 43"/>
          <p:cNvSpPr>
            <a:spLocks noChangeArrowheads="1"/>
          </p:cNvSpPr>
          <p:nvPr/>
        </p:nvSpPr>
        <p:spPr bwMode="auto">
          <a:xfrm>
            <a:off x="8215315" y="3327806"/>
            <a:ext cx="242885" cy="538616"/>
          </a:xfrm>
          <a:prstGeom prst="downArrow">
            <a:avLst>
              <a:gd name="adj1" fmla="val 50000"/>
              <a:gd name="adj2" fmla="val 10926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1" name="Group 21"/>
          <p:cNvGrpSpPr>
            <a:grpSpLocks/>
          </p:cNvGrpSpPr>
          <p:nvPr/>
        </p:nvGrpSpPr>
        <p:grpSpPr bwMode="auto">
          <a:xfrm>
            <a:off x="6324600" y="3276600"/>
            <a:ext cx="685800" cy="228600"/>
            <a:chOff x="7200" y="5579"/>
            <a:chExt cx="1080" cy="360"/>
          </a:xfrm>
        </p:grpSpPr>
        <p:sp>
          <p:nvSpPr>
            <p:cNvPr id="72" name="Rectangle 22"/>
            <p:cNvSpPr>
              <a:spLocks noChangeArrowheads="1"/>
            </p:cNvSpPr>
            <p:nvPr/>
          </p:nvSpPr>
          <p:spPr bwMode="auto">
            <a:xfrm>
              <a:off x="7200" y="5579"/>
              <a:ext cx="108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57263"/>
              <a:r>
                <a:rPr lang="en-US" sz="800" dirty="0"/>
                <a:t>20 </a:t>
              </a:r>
              <a:r>
                <a:rPr lang="ru-RU" sz="800" dirty="0"/>
                <a:t>мкм</a:t>
              </a:r>
              <a:endParaRPr lang="ru-RU" dirty="0"/>
            </a:p>
          </p:txBody>
        </p:sp>
        <p:sp>
          <p:nvSpPr>
            <p:cNvPr id="73" name="Line 23"/>
            <p:cNvSpPr>
              <a:spLocks noChangeShapeType="1"/>
            </p:cNvSpPr>
            <p:nvPr/>
          </p:nvSpPr>
          <p:spPr bwMode="auto">
            <a:xfrm flipV="1">
              <a:off x="7300" y="5850"/>
              <a:ext cx="84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5245101" y="2573338"/>
            <a:ext cx="1541463" cy="431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 defTabSz="957263"/>
            <a:r>
              <a:rPr lang="ru-RU" sz="900" b="1"/>
              <a:t>«газовые» поры</a:t>
            </a:r>
          </a:p>
        </p:txBody>
      </p:sp>
      <p:pic>
        <p:nvPicPr>
          <p:cNvPr id="3080" name="Picture 8" descr="D:\Беляева А.В\нитрид 2012\UPu60N\30.bm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9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12949" r="30874" b="63235"/>
          <a:stretch/>
        </p:blipFill>
        <p:spPr bwMode="auto">
          <a:xfrm>
            <a:off x="220663" y="1455727"/>
            <a:ext cx="2801097" cy="21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12"/>
          <p:cNvGrpSpPr>
            <a:grpSpLocks/>
          </p:cNvGrpSpPr>
          <p:nvPr/>
        </p:nvGrpSpPr>
        <p:grpSpPr bwMode="auto">
          <a:xfrm>
            <a:off x="228600" y="3276600"/>
            <a:ext cx="685800" cy="228600"/>
            <a:chOff x="7200" y="5579"/>
            <a:chExt cx="1080" cy="360"/>
          </a:xfrm>
        </p:grpSpPr>
        <p:sp>
          <p:nvSpPr>
            <p:cNvPr id="76" name="Rectangle 13"/>
            <p:cNvSpPr>
              <a:spLocks noChangeArrowheads="1"/>
            </p:cNvSpPr>
            <p:nvPr/>
          </p:nvSpPr>
          <p:spPr bwMode="auto">
            <a:xfrm>
              <a:off x="7200" y="5579"/>
              <a:ext cx="108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57263"/>
              <a:r>
                <a:rPr lang="en-US" sz="800" dirty="0"/>
                <a:t>20 </a:t>
              </a:r>
              <a:r>
                <a:rPr lang="ru-RU" sz="800" dirty="0"/>
                <a:t>мкм</a:t>
              </a:r>
              <a:endParaRPr lang="ru-RU" dirty="0"/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 flipV="1">
              <a:off x="7300" y="5850"/>
              <a:ext cx="84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8" name="Oval 29"/>
          <p:cNvSpPr>
            <a:spLocks noChangeArrowheads="1"/>
          </p:cNvSpPr>
          <p:nvPr/>
        </p:nvSpPr>
        <p:spPr bwMode="auto">
          <a:xfrm>
            <a:off x="2017802" y="2736113"/>
            <a:ext cx="1397000" cy="431800"/>
          </a:xfrm>
          <a:prstGeom prst="ellipse">
            <a:avLst/>
          </a:prstGeom>
          <a:solidFill>
            <a:schemeClr val="bg1"/>
          </a:solidFill>
          <a:ln w="1587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 defTabSz="957263"/>
            <a:r>
              <a:rPr lang="ru-RU" sz="900" b="1"/>
              <a:t>межзеренные поры</a:t>
            </a:r>
          </a:p>
        </p:txBody>
      </p:sp>
      <p:sp>
        <p:nvSpPr>
          <p:cNvPr id="79" name="Line 27"/>
          <p:cNvSpPr>
            <a:spLocks noChangeShapeType="1"/>
          </p:cNvSpPr>
          <p:nvPr/>
        </p:nvSpPr>
        <p:spPr bwMode="auto">
          <a:xfrm flipH="1">
            <a:off x="2286000" y="1706561"/>
            <a:ext cx="1303338" cy="213519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010400" cy="990600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Распределение </a:t>
            </a:r>
            <a:r>
              <a:rPr lang="ru-RU" altLang="ru-RU" sz="2000" b="1" dirty="0">
                <a:solidFill>
                  <a:srgbClr val="155A9E"/>
                </a:solidFill>
                <a:latin typeface="Arial" charset="0"/>
                <a:cs typeface="Arial" charset="0"/>
              </a:rPr>
              <a:t>пор и газообразных продуктов деления по радиусу топливной 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таблетки после высокотемпературного облучения</a:t>
            </a:r>
            <a:endParaRPr lang="ru-RU" altLang="ru-RU" sz="20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pic>
        <p:nvPicPr>
          <p:cNvPr id="16" name="Picture 14" descr="D:\Мальцева Е.Б\WORK\collaborate\Bora-Bora 1\60PuUN\Philips\Fractogr\CENTR0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0" t="24074" r="21518" b="14734"/>
          <a:stretch>
            <a:fillRect/>
          </a:stretch>
        </p:blipFill>
        <p:spPr bwMode="auto">
          <a:xfrm>
            <a:off x="1116757" y="4572000"/>
            <a:ext cx="1892603" cy="133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:\Мальцева Е.Б\WORK\collaborate\Bora-Bora 1\60PuUN\Philips\Fractogr\R12_0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3584" r="11470" b="35498"/>
          <a:stretch>
            <a:fillRect/>
          </a:stretch>
        </p:blipFill>
        <p:spPr bwMode="auto">
          <a:xfrm>
            <a:off x="3644465" y="4572000"/>
            <a:ext cx="1841935" cy="131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Мальцева Е.Б\WORK\collaborate\Bora-Bora 1\60PuUN\Philips\Fractogr\OBOL0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6197" y="4572000"/>
            <a:ext cx="1994803" cy="13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455844" y="5905741"/>
            <a:ext cx="7056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 smtClean="0">
                <a:solidFill>
                  <a:schemeClr val="tx2"/>
                </a:solidFill>
                <a:cs typeface="Arial" charset="0"/>
              </a:rPr>
              <a:t>Центр таблетки	           </a:t>
            </a:r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Середина радиуса </a:t>
            </a:r>
            <a:r>
              <a:rPr lang="ru-RU" sz="1200" b="1" dirty="0" smtClean="0">
                <a:solidFill>
                  <a:schemeClr val="tx2"/>
                </a:solidFill>
                <a:cs typeface="Arial" charset="0"/>
              </a:rPr>
              <a:t>	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smtClean="0">
                <a:solidFill>
                  <a:schemeClr val="tx2"/>
                </a:solidFill>
              </a:rPr>
              <a:t>        </a:t>
            </a:r>
            <a:r>
              <a:rPr lang="ru-RU" sz="1200" b="1" dirty="0" smtClean="0">
                <a:solidFill>
                  <a:schemeClr val="tx2"/>
                </a:solidFill>
                <a:cs typeface="Arial" charset="0"/>
              </a:rPr>
              <a:t>Край таблетки</a:t>
            </a:r>
            <a:endParaRPr lang="ru-RU" sz="1200" b="1" dirty="0">
              <a:cs typeface="Arial" charset="0"/>
            </a:endParaRPr>
          </a:p>
        </p:txBody>
      </p:sp>
      <p:graphicFrame>
        <p:nvGraphicFramePr>
          <p:cNvPr id="20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1376677"/>
              </p:ext>
            </p:extLst>
          </p:nvPr>
        </p:nvGraphicFramePr>
        <p:xfrm>
          <a:off x="5326615" y="1219200"/>
          <a:ext cx="327549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7265496" y="5656851"/>
            <a:ext cx="698563" cy="218110"/>
            <a:chOff x="7200" y="5648"/>
            <a:chExt cx="926" cy="291"/>
          </a:xfrm>
        </p:grpSpPr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7200" y="5648"/>
              <a:ext cx="926" cy="29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57263"/>
              <a:r>
                <a:rPr lang="ru-RU" sz="700" dirty="0" smtClean="0"/>
                <a:t>1</a:t>
              </a:r>
              <a:r>
                <a:rPr lang="en-US" sz="700" dirty="0" smtClean="0"/>
                <a:t>0 </a:t>
              </a:r>
              <a:r>
                <a:rPr lang="ru-RU" sz="700" dirty="0"/>
                <a:t>мкм</a:t>
              </a: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V="1">
              <a:off x="7328" y="5887"/>
              <a:ext cx="73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80975" y="4036147"/>
            <a:ext cx="4772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Рисунок </a:t>
            </a:r>
            <a:r>
              <a:rPr lang="ru-RU" sz="1200" b="1" dirty="0" smtClean="0"/>
              <a:t>16 – Распределение пористости вдоль радиуса топливной таблетки</a:t>
            </a:r>
            <a:endParaRPr lang="ru-RU" sz="1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087170" y="4026867"/>
            <a:ext cx="3754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Рисунок </a:t>
            </a:r>
            <a:r>
              <a:rPr lang="ru-RU" sz="1200" b="1" dirty="0" smtClean="0"/>
              <a:t>18 </a:t>
            </a:r>
            <a:r>
              <a:rPr lang="ru-RU" sz="1200" b="1" dirty="0"/>
              <a:t>– Распределение ксенона вдоль радиуса топливной таблетки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9297" y="6182740"/>
            <a:ext cx="82651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Рисунок </a:t>
            </a:r>
            <a:r>
              <a:rPr lang="ru-RU" sz="1200" b="1" dirty="0" smtClean="0"/>
              <a:t>17 – Микроструктура СНУП топлива  на изломе</a:t>
            </a:r>
            <a:endParaRPr lang="ru-RU" sz="1200" b="1" dirty="0"/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24071048"/>
              </p:ext>
            </p:extLst>
          </p:nvPr>
        </p:nvGraphicFramePr>
        <p:xfrm>
          <a:off x="704647" y="1295400"/>
          <a:ext cx="3697201" cy="276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3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1714500" y="92389"/>
            <a:ext cx="7010400" cy="9906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         Типичное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распределение продуктов деления (ПД) в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СНУП топливе после высокотемпературного облучения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200400" y="2581275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0" name="Picture 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92213"/>
            <a:ext cx="1800000" cy="14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69923" y="1101726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–</a:t>
            </a:r>
            <a:r>
              <a:rPr lang="ru-RU" sz="24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6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56" y="1192213"/>
            <a:ext cx="1800000" cy="146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2063645" y="1138237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Cs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7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16348"/>
            <a:ext cx="1800000" cy="147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77905" y="2653638"/>
            <a:ext cx="486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Pd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6" name="Picture 43"/>
          <p:cNvPicPr>
            <a:picLocks noChangeAspect="1" noChangeArrowheads="1"/>
          </p:cNvPicPr>
          <p:nvPr/>
        </p:nvPicPr>
        <p:blipFill>
          <a:blip r:embed="rId8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267200"/>
            <a:ext cx="1800000" cy="146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4"/>
          <p:cNvSpPr>
            <a:spLocks noChangeArrowheads="1"/>
          </p:cNvSpPr>
          <p:nvPr/>
        </p:nvSpPr>
        <p:spPr bwMode="auto">
          <a:xfrm>
            <a:off x="152400" y="4221479"/>
            <a:ext cx="466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Nd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8" name="Picture 45"/>
          <p:cNvPicPr>
            <a:picLocks noChangeAspect="1" noChangeArrowheads="1"/>
          </p:cNvPicPr>
          <p:nvPr/>
        </p:nvPicPr>
        <p:blipFill>
          <a:blip r:embed="rId9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95" y="4262030"/>
            <a:ext cx="1800000" cy="147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652713" y="3057525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Zr</a:t>
            </a:r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20" name="Picture 47"/>
          <p:cNvPicPr>
            <a:picLocks noChangeAspect="1" noChangeArrowheads="1"/>
          </p:cNvPicPr>
          <p:nvPr/>
        </p:nvPicPr>
        <p:blipFill>
          <a:blip r:embed="rId10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95" y="2716348"/>
            <a:ext cx="1800000" cy="146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424488" y="1260475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–</a:t>
            </a:r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5424488" y="1309688"/>
            <a:ext cx="54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ru-RU" sz="2400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–</a:t>
            </a:r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2105026" y="4304584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Zr</a:t>
            </a:r>
            <a:r>
              <a:rPr lang="ru-RU" sz="18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057400" y="2665550"/>
            <a:ext cx="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Mo</a:t>
            </a:r>
            <a:r>
              <a:rPr lang="ru-RU" sz="18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7730"/>
              </p:ext>
            </p:extLst>
          </p:nvPr>
        </p:nvGraphicFramePr>
        <p:xfrm>
          <a:off x="4948237" y="762000"/>
          <a:ext cx="3579813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12" imgW="3578662" imgH="2487384" progId="Excel.Chart.8">
                  <p:embed/>
                </p:oleObj>
              </mc:Choice>
              <mc:Fallback>
                <p:oleObj r:id="rId12" imgW="3578662" imgH="248738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237" y="762000"/>
                        <a:ext cx="3579813" cy="248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AutoShape 9"/>
          <p:cNvSpPr>
            <a:spLocks noChangeArrowheads="1"/>
          </p:cNvSpPr>
          <p:nvPr/>
        </p:nvSpPr>
        <p:spPr bwMode="auto">
          <a:xfrm>
            <a:off x="7315200" y="1473200"/>
            <a:ext cx="482600" cy="244475"/>
          </a:xfrm>
          <a:prstGeom prst="wedgeRoundRectCallout">
            <a:avLst>
              <a:gd name="adj1" fmla="val -57389"/>
              <a:gd name="adj2" fmla="val 123093"/>
              <a:gd name="adj3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b="1" baseline="30000">
                <a:solidFill>
                  <a:srgbClr val="FF3300"/>
                </a:solidFill>
                <a:latin typeface="Times New Roman" pitchFamily="18" charset="0"/>
              </a:rPr>
              <a:t>137</a:t>
            </a:r>
            <a:r>
              <a:rPr lang="en-US" sz="1000" b="1">
                <a:solidFill>
                  <a:srgbClr val="FF3300"/>
                </a:solidFill>
                <a:latin typeface="Times New Roman" pitchFamily="18" charset="0"/>
              </a:rPr>
              <a:t>Cs</a:t>
            </a:r>
            <a:endParaRPr lang="ru-RU" sz="10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29427" y="5733795"/>
            <a:ext cx="3810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18 – Изображение </a:t>
            </a:r>
            <a:r>
              <a:rPr lang="ru-RU" sz="1200" dirty="0"/>
              <a:t>в </a:t>
            </a:r>
            <a:r>
              <a:rPr lang="ru-RU" sz="1200" dirty="0" err="1"/>
              <a:t>обратноотраженных</a:t>
            </a:r>
            <a:r>
              <a:rPr lang="ru-RU" sz="1200" dirty="0"/>
              <a:t> </a:t>
            </a:r>
            <a:r>
              <a:rPr lang="ru-RU" sz="1200" dirty="0" smtClean="0"/>
              <a:t>электронах (е-) и карты </a:t>
            </a:r>
            <a:r>
              <a:rPr lang="ru-RU" sz="1200" dirty="0"/>
              <a:t>распределения </a:t>
            </a:r>
            <a:r>
              <a:rPr lang="ru-RU" sz="1200" dirty="0" smtClean="0"/>
              <a:t>основных продуктов деления (</a:t>
            </a:r>
            <a:r>
              <a:rPr lang="en-US" sz="1200" dirty="0" smtClean="0"/>
              <a:t>Cs, </a:t>
            </a:r>
            <a:r>
              <a:rPr lang="en-US" sz="1200" dirty="0" err="1" smtClean="0"/>
              <a:t>Pd</a:t>
            </a:r>
            <a:r>
              <a:rPr lang="en-US" sz="1200" dirty="0"/>
              <a:t>,</a:t>
            </a:r>
            <a:r>
              <a:rPr lang="en-US" sz="1200" dirty="0" smtClean="0"/>
              <a:t> </a:t>
            </a:r>
            <a:r>
              <a:rPr lang="es-ES" sz="1200" dirty="0" smtClean="0"/>
              <a:t>Mo, Nd,</a:t>
            </a:r>
            <a:r>
              <a:rPr lang="en-US" sz="1200" dirty="0"/>
              <a:t> </a:t>
            </a:r>
            <a:r>
              <a:rPr lang="en-US" sz="1200" dirty="0" err="1" smtClean="0"/>
              <a:t>Zr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597400" y="2992009"/>
            <a:ext cx="3810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1</a:t>
            </a:r>
            <a:r>
              <a:rPr lang="en-US" sz="1200" dirty="0" smtClean="0"/>
              <a:t>9</a:t>
            </a:r>
            <a:r>
              <a:rPr lang="ru-RU" sz="1200" dirty="0" smtClean="0"/>
              <a:t> – </a:t>
            </a:r>
            <a:r>
              <a:rPr lang="ru-RU" sz="1200" dirty="0"/>
              <a:t>Распределение интенсивности излучения </a:t>
            </a:r>
            <a:r>
              <a:rPr lang="ru-RU" sz="1200" dirty="0" smtClean="0"/>
              <a:t>цезия (</a:t>
            </a:r>
            <a:r>
              <a:rPr lang="en-US" sz="1200" baseline="30000" dirty="0"/>
              <a:t>137</a:t>
            </a:r>
            <a:r>
              <a:rPr lang="en-US" sz="1200" dirty="0" smtClean="0"/>
              <a:t>Cs</a:t>
            </a:r>
            <a:r>
              <a:rPr lang="ru-RU" sz="1200" dirty="0" smtClean="0"/>
              <a:t>) </a:t>
            </a:r>
            <a:r>
              <a:rPr lang="ru-RU" sz="1200" dirty="0"/>
              <a:t>по длине </a:t>
            </a:r>
            <a:r>
              <a:rPr lang="ru-RU" sz="1200" dirty="0" err="1"/>
              <a:t>твэла</a:t>
            </a:r>
            <a:endParaRPr lang="ru-RU" sz="1200" dirty="0"/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507481862"/>
              </p:ext>
            </p:extLst>
          </p:nvPr>
        </p:nvGraphicFramePr>
        <p:xfrm>
          <a:off x="4318039" y="3475735"/>
          <a:ext cx="4368800" cy="2400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4276725" y="5905245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20 – </a:t>
            </a:r>
            <a:r>
              <a:rPr lang="ru-RU" sz="1200" dirty="0"/>
              <a:t>Изменение параметра кристаллической решетки </a:t>
            </a:r>
            <a:r>
              <a:rPr lang="ru-RU" sz="1200" dirty="0" smtClean="0"/>
              <a:t>СНУП топлива </a:t>
            </a:r>
            <a:r>
              <a:rPr lang="ru-RU" sz="1200" dirty="0"/>
              <a:t>с ростом </a:t>
            </a:r>
            <a:r>
              <a:rPr lang="ru-RU" sz="1200" dirty="0" smtClean="0"/>
              <a:t>выгорания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906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Распухание СНУП топлива после высокотемпературного облучения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61816748"/>
              </p:ext>
            </p:extLst>
          </p:nvPr>
        </p:nvGraphicFramePr>
        <p:xfrm>
          <a:off x="376870" y="1447800"/>
          <a:ext cx="373793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47625" y="475741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Рисунок </a:t>
            </a:r>
            <a:r>
              <a:rPr lang="ru-RU" sz="1400" b="1" dirty="0" smtClean="0"/>
              <a:t> 21 </a:t>
            </a:r>
            <a:r>
              <a:rPr lang="ru-RU" sz="1400" b="1" dirty="0"/>
              <a:t>– Изменение распухания по высоте топливного </a:t>
            </a:r>
            <a:r>
              <a:rPr lang="ru-RU" sz="1400" b="1" dirty="0" smtClean="0"/>
              <a:t>сердечника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05325" y="1676400"/>
            <a:ext cx="3962400" cy="830997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b="1" dirty="0"/>
              <a:t>За счет увеличения параметра элементарной кристаллической ячейки - </a:t>
            </a:r>
            <a:r>
              <a:rPr lang="ru-RU" sz="1600" b="1" dirty="0" smtClean="0">
                <a:solidFill>
                  <a:srgbClr val="C00000"/>
                </a:solidFill>
              </a:rPr>
              <a:t>1,1±0,1 %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52950" y="2838450"/>
            <a:ext cx="3962400" cy="1077218"/>
          </a:xfrm>
          <a:prstGeom prst="rect">
            <a:avLst/>
          </a:prstGeom>
          <a:solidFill>
            <a:srgbClr val="92D050">
              <a:alpha val="52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b="1" dirty="0"/>
              <a:t>За </a:t>
            </a:r>
            <a:r>
              <a:rPr lang="ru-RU" sz="1600" b="1" dirty="0" smtClean="0"/>
              <a:t>счет роста числа ЭЯ и образования вторых </a:t>
            </a:r>
            <a:r>
              <a:rPr lang="ru-RU" sz="1600" b="1" dirty="0"/>
              <a:t>фаз, содержащих продукты деления - </a:t>
            </a:r>
            <a:r>
              <a:rPr lang="ru-RU" sz="1600" b="1" dirty="0" smtClean="0">
                <a:solidFill>
                  <a:srgbClr val="C00000"/>
                </a:solidFill>
              </a:rPr>
              <a:t>1,4±0,2 %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4221540"/>
            <a:ext cx="3962400" cy="156966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b="1" dirty="0"/>
              <a:t>За счёт образования и роста всех разновидностей газовых пор (внутри и на границе зерен) вследствие накопления и выделения газообразных продуктов деления - </a:t>
            </a:r>
            <a:r>
              <a:rPr lang="ru-RU" sz="1600" b="1" dirty="0">
                <a:solidFill>
                  <a:srgbClr val="C00000"/>
                </a:solidFill>
              </a:rPr>
              <a:t>11,8±1,0 %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1752600" y="28575"/>
            <a:ext cx="7010400" cy="1190625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Свободное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и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сдерживаемое распухание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нитридного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топлива при высокотемпературном облучении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pic>
        <p:nvPicPr>
          <p:cNvPr id="50" name="Рисунок 4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8928" y="1447800"/>
            <a:ext cx="1774722" cy="174008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Рисунок 50" descr="C:\Users\belyaeva\Desktop\1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9" b="31900"/>
          <a:stretch/>
        </p:blipFill>
        <p:spPr bwMode="auto">
          <a:xfrm>
            <a:off x="477516" y="3417042"/>
            <a:ext cx="2125980" cy="13843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75" y="1447800"/>
            <a:ext cx="1709703" cy="1718036"/>
          </a:xfrm>
          <a:prstGeom prst="rect">
            <a:avLst/>
          </a:prstGeom>
          <a:noFill/>
        </p:spPr>
      </p:pic>
      <p:pic>
        <p:nvPicPr>
          <p:cNvPr id="53" name="Рисунок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70" y="1447800"/>
            <a:ext cx="1758456" cy="173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39" name="Picture 4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78270"/>
          <a:stretch/>
        </p:blipFill>
        <p:spPr bwMode="auto">
          <a:xfrm>
            <a:off x="3260988" y="3352800"/>
            <a:ext cx="2135505" cy="14650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40" name="Picture 4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 b="77568"/>
          <a:stretch/>
        </p:blipFill>
        <p:spPr bwMode="auto">
          <a:xfrm>
            <a:off x="6179820" y="3439504"/>
            <a:ext cx="2125980" cy="1361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Овал 57"/>
          <p:cNvSpPr>
            <a:spLocks noChangeArrowheads="1"/>
          </p:cNvSpPr>
          <p:nvPr/>
        </p:nvSpPr>
        <p:spPr bwMode="auto">
          <a:xfrm>
            <a:off x="429924" y="1055395"/>
            <a:ext cx="2446659" cy="62100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3,7 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%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т. а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28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59" name="Овал 58"/>
          <p:cNvSpPr>
            <a:spLocks noChangeArrowheads="1"/>
          </p:cNvSpPr>
          <p:nvPr/>
        </p:nvSpPr>
        <p:spPr bwMode="auto">
          <a:xfrm>
            <a:off x="3364570" y="1066800"/>
            <a:ext cx="1775755" cy="6375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5 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% т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. а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28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2240431" y="2947882"/>
            <a:ext cx="432803" cy="274519"/>
            <a:chOff x="0" y="0"/>
            <a:chExt cx="703535" cy="198120"/>
          </a:xfrm>
        </p:grpSpPr>
        <p:sp>
          <p:nvSpPr>
            <p:cNvPr id="68" name="Rectangle 261"/>
            <p:cNvSpPr>
              <a:spLocks noChangeArrowheads="1"/>
            </p:cNvSpPr>
            <p:nvPr/>
          </p:nvSpPr>
          <p:spPr bwMode="auto">
            <a:xfrm>
              <a:off x="0" y="0"/>
              <a:ext cx="703535" cy="198120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700" dirty="0">
                  <a:effectLst/>
                  <a:latin typeface="Times New Roman"/>
                  <a:ea typeface="Times New Roman"/>
                </a:rPr>
                <a:t>1 мм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69" name="Line 262"/>
            <p:cNvCxnSpPr/>
            <p:nvPr/>
          </p:nvCxnSpPr>
          <p:spPr bwMode="auto">
            <a:xfrm>
              <a:off x="140390" y="165600"/>
              <a:ext cx="39945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6" name="Группа 75"/>
          <p:cNvGrpSpPr/>
          <p:nvPr/>
        </p:nvGrpSpPr>
        <p:grpSpPr>
          <a:xfrm>
            <a:off x="1943100" y="4577923"/>
            <a:ext cx="590550" cy="198120"/>
            <a:chOff x="0" y="0"/>
            <a:chExt cx="703535" cy="198120"/>
          </a:xfrm>
        </p:grpSpPr>
        <p:sp>
          <p:nvSpPr>
            <p:cNvPr id="77" name="Rectangle 261"/>
            <p:cNvSpPr>
              <a:spLocks noChangeArrowheads="1"/>
            </p:cNvSpPr>
            <p:nvPr/>
          </p:nvSpPr>
          <p:spPr bwMode="auto">
            <a:xfrm>
              <a:off x="0" y="0"/>
              <a:ext cx="703535" cy="19812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700" dirty="0" smtClean="0">
                  <a:effectLst/>
                  <a:latin typeface="Times New Roman"/>
                  <a:ea typeface="Times New Roman"/>
                </a:rPr>
                <a:t>50 </a:t>
              </a:r>
              <a:r>
                <a:rPr lang="ru-RU" sz="7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8" name="Line 262"/>
            <p:cNvCxnSpPr/>
            <p:nvPr/>
          </p:nvCxnSpPr>
          <p:spPr bwMode="auto">
            <a:xfrm>
              <a:off x="118483" y="165600"/>
              <a:ext cx="428876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9" name="Группа 78"/>
          <p:cNvGrpSpPr/>
          <p:nvPr/>
        </p:nvGrpSpPr>
        <p:grpSpPr>
          <a:xfrm>
            <a:off x="4724400" y="4595587"/>
            <a:ext cx="590550" cy="198120"/>
            <a:chOff x="0" y="0"/>
            <a:chExt cx="703535" cy="198120"/>
          </a:xfrm>
        </p:grpSpPr>
        <p:sp>
          <p:nvSpPr>
            <p:cNvPr id="80" name="Rectangle 261"/>
            <p:cNvSpPr>
              <a:spLocks noChangeArrowheads="1"/>
            </p:cNvSpPr>
            <p:nvPr/>
          </p:nvSpPr>
          <p:spPr bwMode="auto">
            <a:xfrm>
              <a:off x="0" y="0"/>
              <a:ext cx="703535" cy="19812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700" dirty="0" smtClean="0">
                  <a:effectLst/>
                  <a:latin typeface="Times New Roman"/>
                  <a:ea typeface="Times New Roman"/>
                </a:rPr>
                <a:t>50 </a:t>
              </a:r>
              <a:r>
                <a:rPr lang="ru-RU" sz="7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1" name="Line 262"/>
            <p:cNvCxnSpPr/>
            <p:nvPr/>
          </p:nvCxnSpPr>
          <p:spPr bwMode="auto">
            <a:xfrm>
              <a:off x="118483" y="165600"/>
              <a:ext cx="428876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2" name="Группа 81"/>
          <p:cNvGrpSpPr/>
          <p:nvPr/>
        </p:nvGrpSpPr>
        <p:grpSpPr>
          <a:xfrm>
            <a:off x="7629525" y="4545403"/>
            <a:ext cx="590550" cy="198120"/>
            <a:chOff x="0" y="0"/>
            <a:chExt cx="703535" cy="198120"/>
          </a:xfrm>
        </p:grpSpPr>
        <p:sp>
          <p:nvSpPr>
            <p:cNvPr id="83" name="Rectangle 261"/>
            <p:cNvSpPr>
              <a:spLocks noChangeArrowheads="1"/>
            </p:cNvSpPr>
            <p:nvPr/>
          </p:nvSpPr>
          <p:spPr bwMode="auto">
            <a:xfrm>
              <a:off x="0" y="0"/>
              <a:ext cx="703535" cy="19812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700" dirty="0" smtClean="0">
                  <a:effectLst/>
                  <a:latin typeface="Times New Roman"/>
                  <a:ea typeface="Times New Roman"/>
                </a:rPr>
                <a:t>50 </a:t>
              </a:r>
              <a:r>
                <a:rPr lang="ru-RU" sz="7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4" name="Line 262"/>
            <p:cNvCxnSpPr/>
            <p:nvPr/>
          </p:nvCxnSpPr>
          <p:spPr bwMode="auto">
            <a:xfrm>
              <a:off x="118483" y="165600"/>
              <a:ext cx="428876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5" name="Прямоугольник 84"/>
          <p:cNvSpPr/>
          <p:nvPr/>
        </p:nvSpPr>
        <p:spPr>
          <a:xfrm>
            <a:off x="308840" y="4876800"/>
            <a:ext cx="8225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Рисунок </a:t>
            </a:r>
            <a:r>
              <a:rPr lang="ru-RU" sz="1200" b="1" dirty="0" smtClean="0"/>
              <a:t>21 – Изображение макроструктуры </a:t>
            </a:r>
            <a:r>
              <a:rPr lang="ru-RU" sz="1200" b="1" dirty="0" err="1" smtClean="0"/>
              <a:t>твэла</a:t>
            </a:r>
            <a:r>
              <a:rPr lang="ru-RU" sz="1200" b="1" dirty="0" smtClean="0"/>
              <a:t> (сверху) и микроструктура зоны контакта топлива с оболочкой (снизу)</a:t>
            </a:r>
            <a:endParaRPr lang="ru-RU" sz="1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269167" y="3137982"/>
            <a:ext cx="2821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tx2"/>
                </a:solidFill>
                <a:latin typeface="Times New Roman"/>
                <a:ea typeface="Times New Roman"/>
              </a:rPr>
              <a:t>размер </a:t>
            </a:r>
            <a:r>
              <a:rPr lang="ru-RU" sz="1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зазора 5-10 </a:t>
            </a:r>
            <a:r>
              <a:rPr lang="ru-RU" sz="1400" b="1" dirty="0">
                <a:solidFill>
                  <a:schemeClr val="tx2"/>
                </a:solidFill>
                <a:latin typeface="Times New Roman"/>
                <a:ea typeface="Times New Roman"/>
              </a:rPr>
              <a:t>мкм</a:t>
            </a:r>
            <a:endParaRPr lang="ru-RU" sz="2800" dirty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3855" y="3011947"/>
            <a:ext cx="1036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зазора нет</a:t>
            </a:r>
            <a:endParaRPr lang="ru-RU" sz="2800" dirty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sp>
        <p:nvSpPr>
          <p:cNvPr id="43" name="Овал 42"/>
          <p:cNvSpPr>
            <a:spLocks noChangeArrowheads="1"/>
          </p:cNvSpPr>
          <p:nvPr/>
        </p:nvSpPr>
        <p:spPr bwMode="auto">
          <a:xfrm>
            <a:off x="6149045" y="1066800"/>
            <a:ext cx="1775755" cy="6375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5,4 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%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т. а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.</a:t>
            </a:r>
            <a:endParaRPr lang="ru-RU" sz="28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141766" y="5332452"/>
            <a:ext cx="7042666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Средняя скорость распухания </a:t>
            </a:r>
            <a:r>
              <a:rPr lang="ru-RU" sz="2000" dirty="0" smtClean="0"/>
              <a:t>топлива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87430" y="5850296"/>
            <a:ext cx="3270250" cy="584775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600" b="1" dirty="0"/>
              <a:t>д</a:t>
            </a:r>
            <a:r>
              <a:rPr lang="ru-RU" sz="1600" b="1" dirty="0" smtClean="0"/>
              <a:t>о </a:t>
            </a:r>
            <a:r>
              <a:rPr lang="ru-RU" sz="1600" b="1" dirty="0"/>
              <a:t>контакта с оболочкой 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1,8±0,2  </a:t>
            </a:r>
            <a:r>
              <a:rPr lang="ru-RU" sz="1600" b="1" dirty="0">
                <a:solidFill>
                  <a:srgbClr val="C00000"/>
                </a:solidFill>
              </a:rPr>
              <a:t>%/% </a:t>
            </a:r>
            <a:r>
              <a:rPr lang="ru-RU" sz="1600" b="1" dirty="0" err="1" smtClean="0">
                <a:solidFill>
                  <a:srgbClr val="C00000"/>
                </a:solidFill>
              </a:rPr>
              <a:t>т.а</a:t>
            </a:r>
            <a:r>
              <a:rPr lang="ru-RU" sz="1600" b="1" dirty="0" smtClean="0">
                <a:solidFill>
                  <a:srgbClr val="C00000"/>
                </a:solidFill>
              </a:rPr>
              <a:t>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183855" y="5863650"/>
            <a:ext cx="3134387" cy="584775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600" b="1" dirty="0" smtClean="0"/>
              <a:t>после </a:t>
            </a:r>
            <a:r>
              <a:rPr lang="ru-RU" sz="1600" b="1" dirty="0"/>
              <a:t>контакта </a:t>
            </a:r>
            <a:r>
              <a:rPr lang="ru-RU" sz="1600" b="1" dirty="0" smtClean="0"/>
              <a:t>с оболочкой</a:t>
            </a:r>
          </a:p>
          <a:p>
            <a:pPr algn="ctr" defTabSz="957263"/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1,2±0,1 %/% </a:t>
            </a:r>
            <a:r>
              <a:rPr lang="ru-RU" sz="1600" b="1" dirty="0" err="1">
                <a:solidFill>
                  <a:srgbClr val="C00000"/>
                </a:solidFill>
              </a:rPr>
              <a:t>т.а</a:t>
            </a:r>
            <a:r>
              <a:rPr lang="ru-RU" sz="1600" b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010400" cy="99060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155A9E"/>
                </a:solidFill>
                <a:latin typeface="Arial" charset="0"/>
                <a:cs typeface="Arial" charset="0"/>
              </a:rPr>
              <a:t>              Заключение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400" b="1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00" y="1225689"/>
            <a:ext cx="8610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ru-RU" sz="1600" dirty="0"/>
              <a:t>Обнаружены признаки реструктуризации топливной композиции (</a:t>
            </a:r>
            <a:r>
              <a:rPr lang="en-US" sz="1600" dirty="0"/>
              <a:t>U</a:t>
            </a:r>
            <a:r>
              <a:rPr lang="ru-RU" sz="1600" baseline="-25000" dirty="0"/>
              <a:t>0,82</a:t>
            </a:r>
            <a:r>
              <a:rPr lang="ru-RU" sz="1600" dirty="0"/>
              <a:t>,</a:t>
            </a:r>
            <a:r>
              <a:rPr lang="en-US" sz="1600" dirty="0" err="1"/>
              <a:t>Pu</a:t>
            </a:r>
            <a:r>
              <a:rPr lang="ru-RU" sz="1600" baseline="-25000" dirty="0"/>
              <a:t>0,18</a:t>
            </a:r>
            <a:r>
              <a:rPr lang="ru-RU" sz="1600" dirty="0"/>
              <a:t>)</a:t>
            </a:r>
            <a:r>
              <a:rPr lang="en-US" sz="1600" dirty="0"/>
              <a:t>N</a:t>
            </a:r>
            <a:r>
              <a:rPr lang="ru-RU" sz="1600" dirty="0"/>
              <a:t>, облученной в составе </a:t>
            </a:r>
            <a:r>
              <a:rPr lang="ru-RU" sz="1600" dirty="0" err="1"/>
              <a:t>твэлов</a:t>
            </a:r>
            <a:r>
              <a:rPr lang="ru-RU" sz="1600" dirty="0"/>
              <a:t> с жидкометаллическим подслоем в интервале температур </a:t>
            </a:r>
            <a:r>
              <a:rPr lang="ru-RU" sz="1600" dirty="0" smtClean="0"/>
              <a:t>500-880°С</a:t>
            </a:r>
            <a:r>
              <a:rPr lang="ru-RU" sz="1600" dirty="0"/>
              <a:t>,  при достижении порогового выгорания около 5,5 % </a:t>
            </a:r>
            <a:r>
              <a:rPr lang="ru-RU" sz="1600" dirty="0" err="1"/>
              <a:t>т.а</a:t>
            </a:r>
            <a:r>
              <a:rPr lang="ru-RU" sz="1600" dirty="0"/>
              <a:t>.:  на отдельных участках топливной таблетки зафиксировано формирование </a:t>
            </a:r>
            <a:r>
              <a:rPr lang="ru-RU" sz="1600" dirty="0" err="1"/>
              <a:t>субзеренной</a:t>
            </a:r>
            <a:r>
              <a:rPr lang="ru-RU" sz="1600" dirty="0"/>
              <a:t> структуры, сопровождающееся атермическим выходом газообразных продуктов деления из твердого раствора в поры</a:t>
            </a:r>
            <a:r>
              <a:rPr lang="ru-RU" sz="1600" dirty="0" smtClean="0"/>
              <a:t>.</a:t>
            </a:r>
          </a:p>
          <a:p>
            <a:pPr marL="285750" lvl="0" indent="-285750" algn="just">
              <a:buFont typeface="Wingdings" pitchFamily="2" charset="2"/>
              <a:buChar char="Ø"/>
            </a:pPr>
            <a:endParaRPr lang="ru-RU" sz="1600" dirty="0" smtClean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600" dirty="0"/>
              <a:t>Явление реструктуризации, обнаруженное при низкотемпературном облучении нитридного топлива, приводит к изменению механизма его распухания: к значению распухания за счет увеличения объема твердого раствора, связанного с образованием и накоплением ТПД  (при начальном уровне выгорания до 4 % </a:t>
            </a:r>
            <a:r>
              <a:rPr lang="ru-RU" sz="1600" dirty="0" err="1"/>
              <a:t>т.а</a:t>
            </a:r>
            <a:r>
              <a:rPr lang="ru-RU" sz="1600" dirty="0"/>
              <a:t>), добавляется распухание за счет образования и роста газонаполненных пор, появившихся  в процессе реструктуризации (при выгорании 5,5 % </a:t>
            </a:r>
            <a:r>
              <a:rPr lang="ru-RU" sz="1600" dirty="0" err="1"/>
              <a:t>т.а</a:t>
            </a:r>
            <a:r>
              <a:rPr lang="ru-RU" sz="1600" dirty="0"/>
              <a:t>.). Максимальное значение распухания составило 8 % при локальном выгорании 5,5 % </a:t>
            </a:r>
            <a:r>
              <a:rPr lang="ru-RU" sz="1600" dirty="0" err="1"/>
              <a:t>т.а</a:t>
            </a:r>
            <a:r>
              <a:rPr lang="ru-RU" sz="1600" dirty="0"/>
              <a:t>., из которых </a:t>
            </a:r>
            <a:r>
              <a:rPr lang="ru-RU" sz="1600" dirty="0" smtClean="0"/>
              <a:t>2,1 </a:t>
            </a:r>
            <a:r>
              <a:rPr lang="ru-RU" sz="1600" dirty="0"/>
              <a:t>% обусловлены образованием газонаполненных пор и </a:t>
            </a:r>
            <a:r>
              <a:rPr lang="ru-RU" sz="1600" dirty="0" smtClean="0"/>
              <a:t>5,9 </a:t>
            </a:r>
            <a:r>
              <a:rPr lang="ru-RU" sz="1600" dirty="0"/>
              <a:t>% – изменением объёма за счет твёрдых продуктов деления, находящихся в кристаллической решетке уран-плутониевого нитрида и в виде вторых фаз. При сохранении указанного темпа распухания контакт топлива с оболочкой в макетах </a:t>
            </a:r>
            <a:r>
              <a:rPr lang="ru-RU" sz="1600" dirty="0" err="1"/>
              <a:t>твэлов</a:t>
            </a:r>
            <a:r>
              <a:rPr lang="ru-RU" sz="1600" dirty="0"/>
              <a:t> данной конструкции произойдёт при выгорании около 9 % </a:t>
            </a:r>
            <a:r>
              <a:rPr lang="ru-RU" sz="1600" dirty="0" err="1"/>
              <a:t>т.а</a:t>
            </a:r>
            <a:r>
              <a:rPr lang="ru-RU" sz="1600" dirty="0" smtClean="0"/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010400" cy="990600"/>
          </a:xfrm>
        </p:spPr>
        <p:txBody>
          <a:bodyPr/>
          <a:lstStyle/>
          <a:p>
            <a:pPr algn="l" eaLnBrk="1" hangingPunct="1"/>
            <a:r>
              <a:rPr lang="ru-RU" altLang="ru-RU" sz="2400" b="1" smtClean="0">
                <a:solidFill>
                  <a:srgbClr val="155A9E"/>
                </a:solidFill>
                <a:latin typeface="Arial" charset="0"/>
                <a:cs typeface="Arial" charset="0"/>
              </a:rPr>
              <a:t>             Заключение</a:t>
            </a: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400" b="1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Прямоугольник 1"/>
          <p:cNvSpPr>
            <a:spLocks noChangeArrowheads="1"/>
          </p:cNvSpPr>
          <p:nvPr/>
        </p:nvSpPr>
        <p:spPr bwMode="auto">
          <a:xfrm>
            <a:off x="138952" y="1295400"/>
            <a:ext cx="8852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1600" dirty="0"/>
              <a:t>При анализе распухания топливной композиции </a:t>
            </a:r>
            <a:r>
              <a:rPr lang="en-US" sz="1600" dirty="0"/>
              <a:t>U</a:t>
            </a:r>
            <a:r>
              <a:rPr lang="ru-RU" sz="1600" baseline="-25000" dirty="0"/>
              <a:t>0,4</a:t>
            </a:r>
            <a:r>
              <a:rPr lang="ru-RU" sz="1600" dirty="0"/>
              <a:t>Pu</a:t>
            </a:r>
            <a:r>
              <a:rPr lang="ru-RU" sz="1600" baseline="-25000" dirty="0"/>
              <a:t>0,6</a:t>
            </a:r>
            <a:r>
              <a:rPr lang="ru-RU" sz="1600" dirty="0"/>
              <a:t>N, облучённой в </a:t>
            </a:r>
            <a:r>
              <a:rPr lang="ru-RU" sz="1600" dirty="0" err="1"/>
              <a:t>твэле</a:t>
            </a:r>
            <a:r>
              <a:rPr lang="ru-RU" sz="1600" dirty="0"/>
              <a:t> с гелиевым подслоем в интервале температур от 1000 до 1760 °С, были выделены две стадии – стадия свободного распухания до контакта топлива с оболочкой и стадия распухания в условиях механического сдерживания со стороны оболочки </a:t>
            </a:r>
            <a:r>
              <a:rPr lang="ru-RU" sz="1600" dirty="0" err="1"/>
              <a:t>твэла</a:t>
            </a:r>
            <a:r>
              <a:rPr lang="ru-RU" sz="1600" dirty="0"/>
              <a:t>. Было показано, что для данной конструкции и условий облучения </a:t>
            </a:r>
            <a:r>
              <a:rPr lang="ru-RU" sz="1600" dirty="0" err="1"/>
              <a:t>твэлов</a:t>
            </a:r>
            <a:r>
              <a:rPr lang="ru-RU" sz="1600" dirty="0"/>
              <a:t> контакт топлива с оболочкой происходит при значении локального (в сечении) выгорания около 5 % т. а. </a:t>
            </a:r>
          </a:p>
          <a:p>
            <a:pPr marL="342900" lvl="0" indent="-342900">
              <a:buFont typeface="Wingdings" pitchFamily="2" charset="2"/>
              <a:buChar char="Ø"/>
            </a:pPr>
            <a:endParaRPr lang="ru-RU" sz="1600" dirty="0" smtClean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1600" dirty="0" smtClean="0"/>
              <a:t>Скорость </a:t>
            </a:r>
            <a:r>
              <a:rPr lang="ru-RU" sz="1600" dirty="0"/>
              <a:t>свободного распухания </a:t>
            </a:r>
            <a:r>
              <a:rPr lang="ru-RU" sz="1600" dirty="0" smtClean="0"/>
              <a:t>топливной композиции </a:t>
            </a:r>
            <a:r>
              <a:rPr lang="ru-RU" sz="1600" dirty="0"/>
              <a:t>до контакта с оболочкой  </a:t>
            </a:r>
            <a:r>
              <a:rPr lang="ru-RU" sz="1600" dirty="0" smtClean="0"/>
              <a:t>составляла 1,8% </a:t>
            </a:r>
            <a:r>
              <a:rPr lang="ru-RU" sz="1600" dirty="0"/>
              <a:t>/% выгорания. После контакта топливного сердечника с оболочкой </a:t>
            </a:r>
            <a:r>
              <a:rPr lang="ru-RU" sz="1600" dirty="0" err="1"/>
              <a:t>твэла</a:t>
            </a:r>
            <a:r>
              <a:rPr lang="ru-RU" sz="1600" dirty="0"/>
              <a:t> произошло снижение скорости распухания до </a:t>
            </a:r>
            <a:r>
              <a:rPr lang="ru-RU" sz="1600" dirty="0" smtClean="0"/>
              <a:t>1,2 </a:t>
            </a:r>
            <a:r>
              <a:rPr lang="ru-RU" sz="1600" dirty="0"/>
              <a:t>% %/% </a:t>
            </a:r>
            <a:r>
              <a:rPr lang="ru-RU" sz="1600" dirty="0" smtClean="0"/>
              <a:t>выгорания, </a:t>
            </a:r>
            <a:r>
              <a:rPr lang="ru-RU" sz="1600" dirty="0"/>
              <a:t>что связано со снижением рабочей температуры топлива и действием сжимающих напряжений со стороны оболочки </a:t>
            </a:r>
            <a:r>
              <a:rPr lang="ru-RU" sz="1600" dirty="0" err="1"/>
              <a:t>твэла</a:t>
            </a:r>
            <a:r>
              <a:rPr lang="ru-RU" sz="1600" dirty="0" smtClean="0"/>
              <a:t>.</a:t>
            </a:r>
          </a:p>
          <a:p>
            <a:pPr lvl="0"/>
            <a:endParaRPr lang="ru-RU" sz="16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dirty="0"/>
              <a:t>Распухание уран-плутониевого нитридного топлива, облучённого в составе </a:t>
            </a:r>
            <a:r>
              <a:rPr lang="ru-RU" sz="1600" dirty="0" err="1"/>
              <a:t>твэлов</a:t>
            </a:r>
            <a:r>
              <a:rPr lang="ru-RU" sz="1600" dirty="0"/>
              <a:t> с гелиевым подслоем, </a:t>
            </a:r>
            <a:r>
              <a:rPr lang="ru-RU" sz="1600" dirty="0" smtClean="0"/>
              <a:t>происходило </a:t>
            </a:r>
            <a:r>
              <a:rPr lang="ru-RU" sz="1600" dirty="0"/>
              <a:t>за счёт накопления твёрдых продуктов деления, которые находятся в состоянии твёрдого раствора в кристаллической решётке </a:t>
            </a:r>
            <a:r>
              <a:rPr lang="ru-RU" sz="1600" dirty="0" smtClean="0"/>
              <a:t>СНУП топлива </a:t>
            </a:r>
            <a:r>
              <a:rPr lang="ru-RU" sz="1600" dirty="0"/>
              <a:t>или в виде самостоятельных фаз, а также за счёт образования и роста всех разновидностей газовых пор вследствие накопления и выделения газообразных продуктов деления. Максимальное значение распухания за весь период </a:t>
            </a:r>
            <a:r>
              <a:rPr lang="ru-RU" sz="1600" dirty="0" smtClean="0"/>
              <a:t>облучения до </a:t>
            </a:r>
            <a:r>
              <a:rPr lang="ru-RU" sz="1600" dirty="0"/>
              <a:t>выгорания 12,1 % т. а</a:t>
            </a:r>
            <a:r>
              <a:rPr lang="ru-RU" sz="1600" dirty="0" smtClean="0"/>
              <a:t>. составило 14,3 %, из которых 11,8 % обусловлены увеличением пористости и 2,5 % </a:t>
            </a:r>
            <a:r>
              <a:rPr lang="ru-RU" sz="1600"/>
              <a:t>- изменением объёма за счет твёрдых продуктов </a:t>
            </a:r>
            <a:r>
              <a:rPr lang="ru-RU" sz="1600" smtClean="0"/>
              <a:t>деления.</a:t>
            </a:r>
            <a:endParaRPr lang="ru-RU" alt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4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0668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СПАСИБО ЗА ВНИМАНИЕ!</a:t>
            </a:r>
          </a:p>
        </p:txBody>
      </p:sp>
      <p:pic>
        <p:nvPicPr>
          <p:cNvPr id="38915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709613" y="2560638"/>
            <a:ext cx="8061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5400" b="1">
                <a:solidFill>
                  <a:srgbClr val="155A9E"/>
                </a:solidFill>
                <a:latin typeface="Arial" charset="0"/>
              </a:rPr>
              <a:t>Спасибо за внимание!</a:t>
            </a:r>
            <a:endParaRPr lang="ru-RU" altLang="ru-RU" sz="5400" b="1">
              <a:solidFill>
                <a:srgbClr val="114EA7"/>
              </a:solidFill>
              <a:latin typeface="Arial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6AC7757-1192-428A-AACF-A305C40EF82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010400" cy="990600"/>
          </a:xfrm>
        </p:spPr>
        <p:txBody>
          <a:bodyPr/>
          <a:lstStyle/>
          <a:p>
            <a:pPr eaLnBrk="1" hangingPunct="1"/>
            <a:r>
              <a:rPr lang="ru-RU" altLang="ru-RU" sz="2300" b="1" dirty="0">
                <a:solidFill>
                  <a:srgbClr val="155A9E"/>
                </a:solidFill>
                <a:latin typeface="Arial" charset="0"/>
                <a:cs typeface="Arial" charset="0"/>
              </a:rPr>
              <a:t>Основные характеристики и параметры облучения </a:t>
            </a:r>
            <a:r>
              <a:rPr lang="ru-RU" altLang="ru-RU" sz="2300" b="1" dirty="0" err="1">
                <a:solidFill>
                  <a:srgbClr val="155A9E"/>
                </a:solidFill>
                <a:latin typeface="Arial" charset="0"/>
                <a:cs typeface="Arial" charset="0"/>
              </a:rPr>
              <a:t>твэлов</a:t>
            </a:r>
            <a:r>
              <a:rPr lang="ru-RU" altLang="ru-RU" sz="2300" b="1" dirty="0">
                <a:solidFill>
                  <a:srgbClr val="155A9E"/>
                </a:solidFill>
                <a:latin typeface="Arial" charset="0"/>
                <a:cs typeface="Arial" charset="0"/>
              </a:rPr>
              <a:t> с уран-плутониевым нитридным топливом</a:t>
            </a:r>
            <a:r>
              <a:rPr lang="ru-RU" altLang="ru-RU" sz="2300" dirty="0" smtClean="0">
                <a:solidFill>
                  <a:schemeClr val="bg1"/>
                </a:solidFill>
              </a:rPr>
              <a:t/>
            </a:r>
            <a:br>
              <a:rPr lang="ru-RU" altLang="ru-RU" sz="2300" dirty="0" smtClean="0">
                <a:solidFill>
                  <a:schemeClr val="bg1"/>
                </a:solidFill>
              </a:rPr>
            </a:br>
            <a:endParaRPr lang="ru-RU" altLang="ru-RU" sz="23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44205"/>
              </p:ext>
            </p:extLst>
          </p:nvPr>
        </p:nvGraphicFramePr>
        <p:xfrm>
          <a:off x="144915" y="1117585"/>
          <a:ext cx="8593489" cy="53086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36685"/>
                <a:gridCol w="1810554"/>
                <a:gridCol w="1746250"/>
              </a:tblGrid>
              <a:tr h="330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Состав топливного сердечника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/>
                          <a:ea typeface="Times New Roman"/>
                        </a:rPr>
                        <a:t>U</a:t>
                      </a:r>
                      <a:r>
                        <a:rPr lang="ru-RU" sz="1800" b="1" baseline="-25000" dirty="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Pu</a:t>
                      </a:r>
                      <a:r>
                        <a:rPr lang="ru-RU" sz="1800" b="1" baseline="-25000" dirty="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N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/>
                          <a:ea typeface="Times New Roman"/>
                        </a:rPr>
                        <a:t>U</a:t>
                      </a:r>
                      <a:r>
                        <a:rPr lang="ru-RU" sz="1800" b="1" baseline="-25000" dirty="0">
                          <a:effectLst/>
                          <a:latin typeface="Times New Roman"/>
                          <a:ea typeface="Times New Roman"/>
                        </a:rPr>
                        <a:t>0,82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Pu</a:t>
                      </a:r>
                      <a:r>
                        <a:rPr lang="ru-RU" sz="1800" b="1" baseline="-25000" dirty="0">
                          <a:effectLst/>
                          <a:latin typeface="Times New Roman"/>
                          <a:ea typeface="Times New Roman"/>
                        </a:rPr>
                        <a:t>0,18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N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Теплопередающий подслой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гелий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свинец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Материал оболочки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твэла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сталь ЧС-68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сталь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ЭП-823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Плотность топлива, г/см</a:t>
                      </a:r>
                      <a:r>
                        <a:rPr lang="ru-RU" sz="18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12,16±</a:t>
                      </a:r>
                      <a:r>
                        <a:rPr lang="ru-RU" sz="1800" spc="-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0,05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13,08±0,07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Пористость, %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15,1</a:t>
                      </a:r>
                      <a:r>
                        <a:rPr lang="ru-RU" sz="1800" spc="-35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±0,4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8,5±0,5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Массовая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Times New Roman"/>
                        </a:rPr>
                        <a:t> доля примесей: кислород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Times New Roman"/>
                          <a:ea typeface="Times New Roman"/>
                        </a:rPr>
                        <a:t>                                             углерод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&lt; 0,01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&lt; 0,15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Диаметр топливной таблетки, мм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5,88±0,03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7,85±0,05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Номинальный диаметр твэла, мм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6,9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9,4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Номинальная толщина оболочки, мм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Длина топливного сердечника, мм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450±3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390±4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34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Расчётное максимальное выгорание, %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Times New Roman"/>
                        </a:rPr>
                        <a:t>т.а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7,0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12,1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2,8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-127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5,5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Расчётная максимальная линейная тепловая мощность твэла (начало/конец облучения), Вт/см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545/350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435/424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Расчётная максимальная температура топлива (начало/конец облучения), °С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1760/1150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875/784</a:t>
                      </a:r>
                    </a:p>
                  </a:txBody>
                  <a:tcPr marL="104774" marR="1047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600200" y="0"/>
            <a:ext cx="7467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Методы исследования</a:t>
            </a:r>
            <a:endParaRPr lang="ru-RU" altLang="ru-RU" sz="2400" b="1" dirty="0" smtClean="0">
              <a:solidFill>
                <a:srgbClr val="114E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661" y="11040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</a:rPr>
              <a:t>Элементный </a:t>
            </a:r>
            <a:r>
              <a:rPr lang="ru-RU" b="1" dirty="0">
                <a:solidFill>
                  <a:srgbClr val="990000"/>
                </a:solidFill>
              </a:rPr>
              <a:t>и </a:t>
            </a:r>
            <a:r>
              <a:rPr lang="ru-RU" b="1" dirty="0" smtClean="0">
                <a:solidFill>
                  <a:srgbClr val="990000"/>
                </a:solidFill>
              </a:rPr>
              <a:t>фазовый состав </a:t>
            </a:r>
            <a:r>
              <a:rPr lang="ru-RU" b="1" dirty="0">
                <a:solidFill>
                  <a:srgbClr val="990000"/>
                </a:solidFill>
              </a:rPr>
              <a:t>топлива: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798" y="16694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гамма-сканирование </a:t>
            </a:r>
            <a:r>
              <a:rPr lang="ru-RU" sz="1600" b="1" dirty="0" err="1" smtClean="0">
                <a:solidFill>
                  <a:srgbClr val="0000CC"/>
                </a:solidFill>
              </a:rPr>
              <a:t>твэлов</a:t>
            </a:r>
            <a:endParaRPr lang="ru-RU" sz="1600" b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электронно-зондовый </a:t>
            </a:r>
            <a:r>
              <a:rPr lang="ru-RU" sz="1600" b="1" dirty="0" smtClean="0">
                <a:solidFill>
                  <a:srgbClr val="0000CC"/>
                </a:solidFill>
              </a:rPr>
              <a:t>микроанализ</a:t>
            </a:r>
            <a:endParaRPr lang="ru-RU" sz="1600" b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рентгеноструктурный </a:t>
            </a:r>
            <a:r>
              <a:rPr lang="ru-RU" sz="1600" b="1" dirty="0" smtClean="0">
                <a:solidFill>
                  <a:srgbClr val="0000CC"/>
                </a:solidFill>
              </a:rPr>
              <a:t>анализ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443" y="25834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CC0000"/>
              </a:buClr>
            </a:pPr>
            <a:r>
              <a:rPr lang="ru-RU" b="1" dirty="0" smtClean="0">
                <a:solidFill>
                  <a:srgbClr val="990000"/>
                </a:solidFill>
              </a:rPr>
              <a:t>Макро- </a:t>
            </a:r>
            <a:r>
              <a:rPr lang="ru-RU" b="1" dirty="0">
                <a:solidFill>
                  <a:srgbClr val="990000"/>
                </a:solidFill>
              </a:rPr>
              <a:t>и </a:t>
            </a:r>
            <a:r>
              <a:rPr lang="ru-RU" b="1" dirty="0" smtClean="0">
                <a:solidFill>
                  <a:srgbClr val="990000"/>
                </a:solidFill>
              </a:rPr>
              <a:t>микроструктура </a:t>
            </a:r>
            <a:r>
              <a:rPr lang="ru-RU" b="1" dirty="0">
                <a:solidFill>
                  <a:srgbClr val="990000"/>
                </a:solidFill>
              </a:rPr>
              <a:t>топлива: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443" y="29718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оптическая микроскопия </a:t>
            </a:r>
            <a:r>
              <a:rPr lang="ru-RU" sz="1600" b="1" dirty="0" smtClean="0">
                <a:solidFill>
                  <a:srgbClr val="0000CC"/>
                </a:solidFill>
              </a:rPr>
              <a:t>шлифов</a:t>
            </a:r>
            <a:endParaRPr lang="ru-RU" sz="1600" b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сканирующая электронная микроскопия шлифов и </a:t>
            </a:r>
            <a:r>
              <a:rPr lang="ru-RU" sz="1600" b="1" dirty="0" smtClean="0">
                <a:solidFill>
                  <a:srgbClr val="0000CC"/>
                </a:solidFill>
              </a:rPr>
              <a:t>изломов</a:t>
            </a:r>
            <a:endParaRPr lang="ru-RU" sz="1600" b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−"/>
            </a:pPr>
            <a:r>
              <a:rPr lang="ru-RU" sz="1600" b="1" dirty="0">
                <a:solidFill>
                  <a:srgbClr val="0000CC"/>
                </a:solidFill>
              </a:rPr>
              <a:t> количественная </a:t>
            </a:r>
            <a:r>
              <a:rPr lang="ru-RU" sz="1600" b="1" dirty="0" smtClean="0">
                <a:solidFill>
                  <a:srgbClr val="0000CC"/>
                </a:solidFill>
              </a:rPr>
              <a:t>металлография 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472" y="39571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Распухание топлива: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471" y="4278508"/>
            <a:ext cx="4782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</a:rPr>
              <a:t>по изменению </a:t>
            </a:r>
            <a:r>
              <a:rPr lang="ru-RU" sz="1600" b="1" dirty="0">
                <a:solidFill>
                  <a:srgbClr val="0000CC"/>
                </a:solidFill>
              </a:rPr>
              <a:t>геометрического объема топливного </a:t>
            </a:r>
            <a:r>
              <a:rPr lang="ru-RU" sz="1600" b="1" dirty="0" smtClean="0">
                <a:solidFill>
                  <a:srgbClr val="0000CC"/>
                </a:solidFill>
              </a:rPr>
              <a:t>сердечника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</a:rPr>
              <a:t>по изменению </a:t>
            </a:r>
            <a:r>
              <a:rPr lang="ru-RU" sz="1600" b="1" dirty="0">
                <a:solidFill>
                  <a:srgbClr val="0000CC"/>
                </a:solidFill>
              </a:rPr>
              <a:t>плотности </a:t>
            </a:r>
            <a:r>
              <a:rPr lang="ru-RU" sz="1600" b="1" dirty="0" smtClean="0">
                <a:solidFill>
                  <a:srgbClr val="0000CC"/>
                </a:solidFill>
              </a:rPr>
              <a:t>топлива</a:t>
            </a:r>
            <a:endParaRPr lang="ru-RU" sz="1600" b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1"/>
              <p:cNvSpPr>
                <a:spLocks noChangeArrowheads="1"/>
              </p:cNvSpPr>
              <p:nvPr/>
            </p:nvSpPr>
            <p:spPr bwMode="auto">
              <a:xfrm>
                <a:off x="1066800" y="5541264"/>
                <a:ext cx="2286000" cy="5139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>
                <a:lvl1pPr defTabSz="35877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5877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𝛥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14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ru-RU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ru-RU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ru-RU" altLang="ru-RU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5541264"/>
                <a:ext cx="2286000" cy="513978"/>
              </a:xfrm>
              <a:prstGeom prst="rect">
                <a:avLst/>
              </a:prstGeom>
              <a:blipFill rotWithShape="1">
                <a:blip r:embed="rId4"/>
                <a:stretch>
                  <a:fillRect b="-232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77" name="Picture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61" y="1232596"/>
            <a:ext cx="4175879" cy="319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62807" y="4389456"/>
            <a:ext cx="414405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/>
              <a:t>Рисунок </a:t>
            </a:r>
            <a:r>
              <a:rPr lang="ru-RU" sz="1300" dirty="0" smtClean="0"/>
              <a:t>1 </a:t>
            </a:r>
            <a:r>
              <a:rPr lang="ru-RU" sz="1300" dirty="0"/>
              <a:t>- Расположение образца в обойме для </a:t>
            </a:r>
            <a:r>
              <a:rPr lang="ru-RU" sz="1300" dirty="0" smtClean="0"/>
              <a:t>металлографических исследований </a:t>
            </a:r>
            <a:r>
              <a:rPr lang="ru-RU" sz="1300" dirty="0"/>
              <a:t>(а), электронно-зондового микроанализа (б), рентгеноструктурного анализа (в) и типичный пример получаемых изображений на УМСД (г, д, е): 1 - образец, 2 - сплав Вуда, 3 - металлографическая обойма, 4 - линия </a:t>
            </a:r>
            <a:r>
              <a:rPr lang="ru-RU" sz="1300" dirty="0" err="1"/>
              <a:t>сошлифовывания</a:t>
            </a:r>
            <a:endParaRPr lang="ru-RU" sz="13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8800" y="6007057"/>
            <a:ext cx="500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b="1" dirty="0">
                <a:latin typeface="Arial" panose="020B0604020202020204" pitchFamily="34" charset="0"/>
              </a:rPr>
              <a:t>где </a:t>
            </a:r>
            <a:r>
              <a:rPr lang="ru-RU" altLang="ru-RU" sz="1200" b="1" dirty="0">
                <a:latin typeface="Arial" panose="020B0604020202020204" pitchFamily="34" charset="0"/>
                <a:sym typeface="Symbol" panose="05050102010706020507" pitchFamily="18" charset="2"/>
              </a:rPr>
              <a:t>V</a:t>
            </a:r>
            <a:r>
              <a:rPr lang="ru-RU" altLang="ru-RU" sz="1200" b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ru-RU" altLang="ru-RU" sz="1200" b="1" dirty="0">
                <a:latin typeface="Arial" panose="020B0604020202020204" pitchFamily="34" charset="0"/>
                <a:sym typeface="Symbol" panose="05050102010706020507" pitchFamily="18" charset="2"/>
              </a:rPr>
              <a:t>, V – объем топливного сердечника</a:t>
            </a:r>
            <a:r>
              <a:rPr lang="ru-RU" altLang="ru-RU" sz="1200" b="1" dirty="0" smtClean="0">
                <a:latin typeface="Arial" panose="020B0604020202020204" pitchFamily="34" charset="0"/>
                <a:sym typeface="Symbol" panose="05050102010706020507" pitchFamily="18" charset="2"/>
              </a:rPr>
              <a:t>;  </a:t>
            </a:r>
            <a:r>
              <a:rPr lang="ru-RU" altLang="ru-RU" sz="1200" b="1" dirty="0">
                <a:latin typeface="Arial" panose="020B0604020202020204" pitchFamily="34" charset="0"/>
                <a:sym typeface="Symbol" panose="05050102010706020507" pitchFamily="18" charset="2"/>
              </a:rPr>
              <a:t>ρ</a:t>
            </a:r>
            <a:r>
              <a:rPr lang="ru-RU" altLang="ru-RU" sz="1200" b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ru-RU" altLang="ru-RU" sz="1200" b="1" dirty="0">
                <a:latin typeface="Arial" panose="020B0604020202020204" pitchFamily="34" charset="0"/>
                <a:sym typeface="Symbol" panose="05050102010706020507" pitchFamily="18" charset="2"/>
              </a:rPr>
              <a:t> и ρ – плотность топливного сердечника до и после облучения, </a:t>
            </a:r>
            <a:r>
              <a:rPr lang="ru-RU" altLang="ru-RU" sz="1200" b="1" dirty="0" smtClean="0">
                <a:latin typeface="Arial" panose="020B0604020202020204" pitchFamily="34" charset="0"/>
                <a:sym typeface="Symbol" panose="05050102010706020507" pitchFamily="18" charset="2"/>
              </a:rPr>
              <a:t>соответственно</a:t>
            </a:r>
            <a:endParaRPr lang="en-US" altLang="ru-RU" sz="1200" b="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1"/>
              <p:cNvSpPr>
                <a:spLocks noChangeArrowheads="1"/>
              </p:cNvSpPr>
              <p:nvPr/>
            </p:nvSpPr>
            <p:spPr bwMode="auto">
              <a:xfrm>
                <a:off x="685800" y="4800600"/>
                <a:ext cx="2895599" cy="5139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36000" tIns="36000" rIns="36000" bIns="36000">
                <a:spAutoFit/>
              </a:bodyPr>
              <a:lstStyle>
                <a:lvl1pPr defTabSz="35877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5877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58775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5877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400" i="1">
                              <a:latin typeface="Cambria Math"/>
                            </a:rPr>
                            <m:t>𝛥</m:t>
                          </m:r>
                          <m:r>
                            <a:rPr lang="en-US" sz="1400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ru-RU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400" i="1">
                              <a:latin typeface="Cambria Math"/>
                            </a:rPr>
                            <m:t>𝑉</m:t>
                          </m:r>
                          <m:r>
                            <a:rPr lang="ru-RU" sz="1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altLang="ru-RU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4800600"/>
                <a:ext cx="2895599" cy="51397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94" y="-14474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1414462" y="87312"/>
            <a:ext cx="7424737" cy="1055687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      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Структурно-фазовое состояние СНУП </a:t>
            </a:r>
            <a:r>
              <a:rPr lang="ru-RU" altLang="ru-RU" sz="2000" b="1" dirty="0">
                <a:solidFill>
                  <a:srgbClr val="155A9E"/>
                </a:solidFill>
                <a:latin typeface="Arial" charset="0"/>
                <a:cs typeface="Arial" charset="0"/>
              </a:rPr>
              <a:t>топлива после низкотемпературного 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облучения до выгорания 4 % </a:t>
            </a:r>
            <a:r>
              <a:rPr lang="ru-RU" altLang="ru-RU" sz="2000" b="1" dirty="0" err="1" smtClean="0">
                <a:solidFill>
                  <a:srgbClr val="155A9E"/>
                </a:solidFill>
                <a:latin typeface="Arial" charset="0"/>
                <a:cs typeface="Arial" charset="0"/>
              </a:rPr>
              <a:t>т.а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.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Рисунок 14" descr="C:\Users\belyaeva\Desktop\для диссертации\БРЕСТ (4% т.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1992" y="1147868"/>
            <a:ext cx="2180167" cy="21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Описание: Описание: C:\Users\belyaeva\Desktop\Д.Беляева\Рисунки\БРЕСТ 2 топл у обол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26" y="1453071"/>
            <a:ext cx="1981200" cy="1571625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8" name="Рисунок 17" descr="Описание: Описание: C:\Users\belyaeva\Desktop\Д.Беляева\Рисунки\БРЕСТ 2топл серед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53072"/>
            <a:ext cx="1981200" cy="157162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Рисунок 18" descr="Описание: Описание: C:\Users\belyaeva\Desktop\Д.Беляева\Рисунки\БРЕСТ 2 топл центр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53073"/>
            <a:ext cx="1981200" cy="1571625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95500" y="3200400"/>
            <a:ext cx="689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2 – Макро (а)- и микроструктура (б) топлива вдоль радиуса топливной таблетки на шлифе: 1 – около оболочки, 2 – на середине радиуса, 3 – в центре топливной таблетки</a:t>
            </a:r>
            <a:endParaRPr lang="ru-RU" sz="1200" dirty="0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140452"/>
              </p:ext>
            </p:extLst>
          </p:nvPr>
        </p:nvGraphicFramePr>
        <p:xfrm>
          <a:off x="4218715" y="3740466"/>
          <a:ext cx="3657600" cy="2259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4343400" y="5997543"/>
            <a:ext cx="4036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4 – Изменение параметра кристаллической решетки с ростом выгорания</a:t>
            </a:r>
            <a:endParaRPr lang="ru-RU" sz="1200" dirty="0"/>
          </a:p>
        </p:txBody>
      </p:sp>
      <p:sp>
        <p:nvSpPr>
          <p:cNvPr id="33" name="Rectangle 213"/>
          <p:cNvSpPr>
            <a:spLocks noChangeArrowheads="1"/>
          </p:cNvSpPr>
          <p:nvPr/>
        </p:nvSpPr>
        <p:spPr bwMode="auto">
          <a:xfrm>
            <a:off x="1190625" y="1371600"/>
            <a:ext cx="2571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900" b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1</a:t>
            </a:r>
            <a:endParaRPr lang="ru-RU" sz="9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900" b="1" dirty="0" smtClean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70000"/>
              </a:lnSpc>
              <a:spcAft>
                <a:spcPts val="0"/>
              </a:spcAft>
            </a:pPr>
            <a:endParaRPr lang="ru-RU" sz="9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900" b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2</a:t>
            </a:r>
            <a:endParaRPr lang="ru-RU" sz="9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endParaRPr lang="ru-RU" sz="900" b="1" dirty="0" smtClean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ru-RU" sz="900" b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9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900" b="1" dirty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3</a:t>
            </a:r>
            <a:endParaRPr lang="ru-RU" sz="9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4" name="Rectangle 213"/>
          <p:cNvSpPr>
            <a:spLocks noChangeArrowheads="1"/>
          </p:cNvSpPr>
          <p:nvPr/>
        </p:nvSpPr>
        <p:spPr bwMode="auto">
          <a:xfrm>
            <a:off x="2557326" y="1447800"/>
            <a:ext cx="333375" cy="3602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1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5" name="Rectangle 213"/>
          <p:cNvSpPr>
            <a:spLocks noChangeArrowheads="1"/>
          </p:cNvSpPr>
          <p:nvPr/>
        </p:nvSpPr>
        <p:spPr bwMode="auto">
          <a:xfrm>
            <a:off x="4724400" y="1447800"/>
            <a:ext cx="333375" cy="3602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2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6" name="Rectangle 213"/>
          <p:cNvSpPr>
            <a:spLocks noChangeArrowheads="1"/>
          </p:cNvSpPr>
          <p:nvPr/>
        </p:nvSpPr>
        <p:spPr bwMode="auto">
          <a:xfrm>
            <a:off x="6858000" y="1447800"/>
            <a:ext cx="333375" cy="36022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3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2484" y="6015335"/>
            <a:ext cx="4036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3 – Типичная микроструктура на изломе топливной таблетки</a:t>
            </a:r>
            <a:endParaRPr lang="ru-RU" sz="1200" dirty="0"/>
          </a:p>
        </p:txBody>
      </p:sp>
      <p:sp>
        <p:nvSpPr>
          <p:cNvPr id="43" name="Rectangle 213"/>
          <p:cNvSpPr>
            <a:spLocks noChangeArrowheads="1"/>
          </p:cNvSpPr>
          <p:nvPr/>
        </p:nvSpPr>
        <p:spPr bwMode="auto">
          <a:xfrm>
            <a:off x="1190625" y="3206953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а</a:t>
            </a:r>
            <a:endParaRPr lang="ru-RU" sz="1600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4" name="Rectangle 213"/>
          <p:cNvSpPr>
            <a:spLocks noChangeArrowheads="1"/>
          </p:cNvSpPr>
          <p:nvPr/>
        </p:nvSpPr>
        <p:spPr bwMode="auto">
          <a:xfrm>
            <a:off x="5548312" y="2971190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б</a:t>
            </a:r>
            <a:endParaRPr lang="ru-RU" sz="1600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0739" name="Picture 19" descr="r2_3_0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5000"/>
                    </a14:imgEffect>
                    <a14:imgEffect>
                      <a14:brightnessContrast bright="9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7" t="28780" r="30528" b="23871"/>
          <a:stretch/>
        </p:blipFill>
        <p:spPr bwMode="auto">
          <a:xfrm>
            <a:off x="882427" y="3658022"/>
            <a:ext cx="2947189" cy="23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263"/>
          <p:cNvGrpSpPr>
            <a:grpSpLocks/>
          </p:cNvGrpSpPr>
          <p:nvPr/>
        </p:nvGrpSpPr>
        <p:grpSpPr bwMode="auto">
          <a:xfrm>
            <a:off x="2928419" y="5680864"/>
            <a:ext cx="780867" cy="253448"/>
            <a:chOff x="4915" y="10744"/>
            <a:chExt cx="1237" cy="312"/>
          </a:xfrm>
        </p:grpSpPr>
        <p:sp>
          <p:nvSpPr>
            <p:cNvPr id="47" name="Rectangle 264"/>
            <p:cNvSpPr>
              <a:spLocks noChangeArrowheads="1"/>
            </p:cNvSpPr>
            <p:nvPr/>
          </p:nvSpPr>
          <p:spPr bwMode="auto">
            <a:xfrm>
              <a:off x="4915" y="10744"/>
              <a:ext cx="1237" cy="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800" dirty="0" smtClean="0">
                  <a:effectLst/>
                  <a:latin typeface="Times New Roman"/>
                  <a:ea typeface="Times New Roman"/>
                </a:rPr>
                <a:t>50 </a:t>
              </a:r>
              <a:r>
                <a:rPr lang="ru-RU" sz="8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8" name="Line 265"/>
            <p:cNvCxnSpPr>
              <a:cxnSpLocks noChangeShapeType="1"/>
            </p:cNvCxnSpPr>
            <p:nvPr/>
          </p:nvCxnSpPr>
          <p:spPr bwMode="auto">
            <a:xfrm>
              <a:off x="4956" y="10996"/>
              <a:ext cx="1120" cy="1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" name="Группа 10"/>
          <p:cNvGrpSpPr/>
          <p:nvPr/>
        </p:nvGrpSpPr>
        <p:grpSpPr>
          <a:xfrm>
            <a:off x="3886200" y="2855934"/>
            <a:ext cx="509429" cy="162837"/>
            <a:chOff x="3886200" y="2855934"/>
            <a:chExt cx="509429" cy="162837"/>
          </a:xfrm>
        </p:grpSpPr>
        <p:sp>
          <p:nvSpPr>
            <p:cNvPr id="28" name="Rectangle 264"/>
            <p:cNvSpPr>
              <a:spLocks noChangeArrowheads="1"/>
            </p:cNvSpPr>
            <p:nvPr/>
          </p:nvSpPr>
          <p:spPr bwMode="auto">
            <a:xfrm>
              <a:off x="3886200" y="2855934"/>
              <a:ext cx="509429" cy="162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600" dirty="0">
                  <a:latin typeface="Times New Roman"/>
                  <a:ea typeface="Times New Roman"/>
                </a:rPr>
                <a:t>3</a:t>
              </a:r>
              <a:r>
                <a:rPr lang="ru-RU" sz="600" dirty="0" smtClean="0">
                  <a:effectLst/>
                  <a:latin typeface="Times New Roman"/>
                  <a:ea typeface="Times New Roman"/>
                </a:rPr>
                <a:t>0 </a:t>
              </a:r>
              <a:r>
                <a:rPr lang="ru-RU" sz="6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05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9" name="Line 265"/>
            <p:cNvCxnSpPr>
              <a:cxnSpLocks noChangeShapeType="1"/>
            </p:cNvCxnSpPr>
            <p:nvPr/>
          </p:nvCxnSpPr>
          <p:spPr bwMode="auto">
            <a:xfrm>
              <a:off x="3978914" y="2996853"/>
              <a:ext cx="3240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Группа 38"/>
          <p:cNvGrpSpPr/>
          <p:nvPr/>
        </p:nvGrpSpPr>
        <p:grpSpPr>
          <a:xfrm>
            <a:off x="6019800" y="2856980"/>
            <a:ext cx="509429" cy="162837"/>
            <a:chOff x="3886200" y="2855934"/>
            <a:chExt cx="509429" cy="162837"/>
          </a:xfrm>
        </p:grpSpPr>
        <p:sp>
          <p:nvSpPr>
            <p:cNvPr id="40" name="Rectangle 264"/>
            <p:cNvSpPr>
              <a:spLocks noChangeArrowheads="1"/>
            </p:cNvSpPr>
            <p:nvPr/>
          </p:nvSpPr>
          <p:spPr bwMode="auto">
            <a:xfrm>
              <a:off x="3886200" y="2855934"/>
              <a:ext cx="509429" cy="162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600" dirty="0">
                  <a:latin typeface="Times New Roman"/>
                  <a:ea typeface="Times New Roman"/>
                </a:rPr>
                <a:t>3</a:t>
              </a:r>
              <a:r>
                <a:rPr lang="ru-RU" sz="600" dirty="0" smtClean="0">
                  <a:effectLst/>
                  <a:latin typeface="Times New Roman"/>
                  <a:ea typeface="Times New Roman"/>
                </a:rPr>
                <a:t>0 </a:t>
              </a:r>
              <a:r>
                <a:rPr lang="ru-RU" sz="6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05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5" name="Line 265"/>
            <p:cNvCxnSpPr>
              <a:cxnSpLocks noChangeShapeType="1"/>
            </p:cNvCxnSpPr>
            <p:nvPr/>
          </p:nvCxnSpPr>
          <p:spPr bwMode="auto">
            <a:xfrm>
              <a:off x="3978914" y="2996853"/>
              <a:ext cx="3240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9" name="Группа 48"/>
          <p:cNvGrpSpPr/>
          <p:nvPr/>
        </p:nvGrpSpPr>
        <p:grpSpPr>
          <a:xfrm>
            <a:off x="8124916" y="2861861"/>
            <a:ext cx="509429" cy="162837"/>
            <a:chOff x="3886200" y="2855934"/>
            <a:chExt cx="509429" cy="162837"/>
          </a:xfrm>
        </p:grpSpPr>
        <p:sp>
          <p:nvSpPr>
            <p:cNvPr id="50" name="Rectangle 264"/>
            <p:cNvSpPr>
              <a:spLocks noChangeArrowheads="1"/>
            </p:cNvSpPr>
            <p:nvPr/>
          </p:nvSpPr>
          <p:spPr bwMode="auto">
            <a:xfrm>
              <a:off x="3886200" y="2855934"/>
              <a:ext cx="509429" cy="162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600" dirty="0">
                  <a:latin typeface="Times New Roman"/>
                  <a:ea typeface="Times New Roman"/>
                </a:rPr>
                <a:t>3</a:t>
              </a:r>
              <a:r>
                <a:rPr lang="ru-RU" sz="600" dirty="0" smtClean="0">
                  <a:effectLst/>
                  <a:latin typeface="Times New Roman"/>
                  <a:ea typeface="Times New Roman"/>
                </a:rPr>
                <a:t>0 </a:t>
              </a:r>
              <a:r>
                <a:rPr lang="ru-RU" sz="600" dirty="0">
                  <a:effectLst/>
                  <a:latin typeface="Times New Roman"/>
                  <a:ea typeface="Times New Roman"/>
                </a:rPr>
                <a:t>мкм</a:t>
              </a:r>
              <a:endParaRPr lang="ru-RU" sz="105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51" name="Line 265"/>
            <p:cNvCxnSpPr>
              <a:cxnSpLocks noChangeShapeType="1"/>
            </p:cNvCxnSpPr>
            <p:nvPr/>
          </p:nvCxnSpPr>
          <p:spPr bwMode="auto">
            <a:xfrm>
              <a:off x="3978914" y="2996853"/>
              <a:ext cx="3240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011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1414462" y="87312"/>
            <a:ext cx="7424737" cy="1055687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Распределение </a:t>
            </a:r>
            <a:r>
              <a:rPr lang="ru-RU" altLang="ru-RU" sz="2000" b="1" dirty="0">
                <a:solidFill>
                  <a:srgbClr val="155A9E"/>
                </a:solidFill>
                <a:latin typeface="Arial" charset="0"/>
                <a:cs typeface="Arial" charset="0"/>
              </a:rPr>
              <a:t>продуктов деления 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в СНУП топливе </a:t>
            </a:r>
            <a:r>
              <a:rPr lang="ru-RU" altLang="ru-RU" sz="2000" b="1" dirty="0">
                <a:solidFill>
                  <a:srgbClr val="155A9E"/>
                </a:solidFill>
                <a:latin typeface="Arial" charset="0"/>
                <a:cs typeface="Arial" charset="0"/>
              </a:rPr>
              <a:t>после низкотемпературного 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облучения до выгорания</a:t>
            </a:r>
            <a:b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</a:b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4 % </a:t>
            </a:r>
            <a:r>
              <a:rPr lang="ru-RU" altLang="ru-RU" sz="2000" b="1" dirty="0" err="1" smtClean="0">
                <a:solidFill>
                  <a:srgbClr val="155A9E"/>
                </a:solidFill>
                <a:latin typeface="Arial" charset="0"/>
                <a:cs typeface="Arial" charset="0"/>
              </a:rPr>
              <a:t>т.а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.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0" y="3391989"/>
            <a:ext cx="3657830" cy="2330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028848" y="3578143"/>
            <a:ext cx="4839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Таблица 1 – Содержание основных продуктов деления в топливной композиции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kumimoji="0" lang="ru-RU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0,82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</a:t>
            </a:r>
            <a:r>
              <a:rPr kumimoji="0" lang="ru-RU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0,18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(масс. %)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53786"/>
              </p:ext>
            </p:extLst>
          </p:nvPr>
        </p:nvGraphicFramePr>
        <p:xfrm>
          <a:off x="4445700" y="4260336"/>
          <a:ext cx="4098225" cy="1889556"/>
        </p:xfrm>
        <a:graphic>
          <a:graphicData uri="http://schemas.openxmlformats.org/drawingml/2006/table">
            <a:tbl>
              <a:tblPr/>
              <a:tblGrid>
                <a:gridCol w="586841"/>
                <a:gridCol w="637848"/>
                <a:gridCol w="771001"/>
                <a:gridCol w="631941"/>
                <a:gridCol w="733418"/>
                <a:gridCol w="737176"/>
              </a:tblGrid>
              <a:tr h="629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Элемент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Центр топлива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Середина радиуса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Край топлива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Среднее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(по радиусу) значение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Расчетное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количество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/>
                          <a:ea typeface="Times New Roman"/>
                        </a:rPr>
                        <a:t>Mo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0,36±0,06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0,34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0,32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0,34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0,3372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Pd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0,18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0,19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0,19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0,19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0,2276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Cs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0,47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0,46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0,46</a:t>
                      </a:r>
                      <a:r>
                        <a:rPr lang="ru-RU" sz="90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0,46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0,4383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Nd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0,37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0,37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0,36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0,37</a:t>
                      </a: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±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0,3646</a:t>
                      </a:r>
                    </a:p>
                  </a:txBody>
                  <a:tcPr marL="59049" marR="590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5927" y="5752921"/>
            <a:ext cx="38788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Рисунок 6</a:t>
            </a:r>
            <a:r>
              <a:rPr lang="ru-RU" sz="1400" dirty="0" smtClean="0"/>
              <a:t> </a:t>
            </a:r>
            <a:r>
              <a:rPr lang="ru-RU" sz="1400" dirty="0"/>
              <a:t>- Распределение интенсивности излучения продуктов деления по длине </a:t>
            </a:r>
            <a:r>
              <a:rPr lang="ru-RU" sz="1400" dirty="0" err="1" smtClean="0"/>
              <a:t>твэла</a:t>
            </a:r>
            <a:endParaRPr lang="ru-RU" sz="1400" dirty="0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511670" y="4743449"/>
            <a:ext cx="689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Mo</a:t>
            </a:r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235927" y="2846387"/>
            <a:ext cx="587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Pd</a:t>
            </a:r>
            <a:r>
              <a:rPr lang="ru-RU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511670" y="1071562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Cs</a:t>
            </a:r>
            <a:endParaRPr lang="ru-RU" sz="240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98182" y="1015999"/>
            <a:ext cx="551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–</a:t>
            </a:r>
            <a:r>
              <a:rPr lang="ru-RU" sz="24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04043" y="2840037"/>
            <a:ext cx="509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Тс 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2045678" y="4695824"/>
            <a:ext cx="617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Mo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27" name="Рисунок 26" descr="Описание: im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2"/>
          <a:stretch/>
        </p:blipFill>
        <p:spPr bwMode="auto">
          <a:xfrm>
            <a:off x="529437" y="1162669"/>
            <a:ext cx="1800225" cy="146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Описание: nd"/>
          <p:cNvPicPr/>
          <p:nvPr/>
        </p:nvPicPr>
        <p:blipFill rotWithShape="1"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13784"/>
          <a:stretch/>
        </p:blipFill>
        <p:spPr bwMode="auto">
          <a:xfrm>
            <a:off x="2545620" y="1163896"/>
            <a:ext cx="1800225" cy="146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Описание: cs"/>
          <p:cNvPicPr/>
          <p:nvPr/>
        </p:nvPicPr>
        <p:blipFill rotWithShape="1"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13565"/>
          <a:stretch/>
        </p:blipFill>
        <p:spPr bwMode="auto">
          <a:xfrm>
            <a:off x="4648200" y="1178985"/>
            <a:ext cx="1800225" cy="145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Описание: zr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12467"/>
          <a:stretch/>
        </p:blipFill>
        <p:spPr bwMode="auto">
          <a:xfrm>
            <a:off x="6715314" y="1149664"/>
            <a:ext cx="1800225" cy="148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649936" y="2778482"/>
            <a:ext cx="7794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Рисунок </a:t>
            </a:r>
            <a:r>
              <a:rPr lang="ru-RU" sz="1400" dirty="0" smtClean="0"/>
              <a:t>5 – Изображение микроструктуры в </a:t>
            </a:r>
            <a:r>
              <a:rPr lang="ru-RU" sz="1400" dirty="0" err="1"/>
              <a:t>обратноотраженных</a:t>
            </a:r>
            <a:r>
              <a:rPr lang="ru-RU" sz="1400" dirty="0"/>
              <a:t> </a:t>
            </a:r>
            <a:r>
              <a:rPr lang="ru-RU" sz="1400" dirty="0" smtClean="0"/>
              <a:t>электронах (е-) и карты </a:t>
            </a:r>
            <a:r>
              <a:rPr lang="ru-RU" sz="1400" dirty="0"/>
              <a:t>распределения </a:t>
            </a:r>
            <a:r>
              <a:rPr lang="ru-RU" sz="1400" dirty="0" smtClean="0"/>
              <a:t>основных продуктов деления (</a:t>
            </a:r>
            <a:r>
              <a:rPr lang="es-ES" sz="1400" dirty="0" smtClean="0"/>
              <a:t>Nd</a:t>
            </a:r>
            <a:r>
              <a:rPr lang="ru-RU" sz="1400" dirty="0" smtClean="0"/>
              <a:t>, </a:t>
            </a:r>
            <a:r>
              <a:rPr lang="es-ES" sz="1400" dirty="0" smtClean="0"/>
              <a:t>Cs</a:t>
            </a:r>
            <a:r>
              <a:rPr lang="ru-RU" sz="1400" dirty="0" smtClean="0"/>
              <a:t>, </a:t>
            </a:r>
            <a:r>
              <a:rPr lang="en-US" sz="1400" dirty="0" err="1" smtClean="0"/>
              <a:t>Zr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5226" y="1194673"/>
            <a:ext cx="367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е-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3132" y="1167086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Nd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1161675"/>
            <a:ext cx="434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Cs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5314" y="1146286"/>
            <a:ext cx="378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Zr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676400" y="2438401"/>
            <a:ext cx="566320" cy="192410"/>
            <a:chOff x="3886200" y="2855934"/>
            <a:chExt cx="509429" cy="162837"/>
          </a:xfrm>
        </p:grpSpPr>
        <p:sp>
          <p:nvSpPr>
            <p:cNvPr id="33" name="Rectangle 264"/>
            <p:cNvSpPr>
              <a:spLocks noChangeArrowheads="1"/>
            </p:cNvSpPr>
            <p:nvPr/>
          </p:nvSpPr>
          <p:spPr bwMode="auto">
            <a:xfrm>
              <a:off x="3886200" y="2855934"/>
              <a:ext cx="509429" cy="1628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600" dirty="0">
                  <a:latin typeface="Times New Roman"/>
                  <a:ea typeface="Times New Roman"/>
                </a:rPr>
                <a:t>5</a:t>
              </a:r>
              <a:r>
                <a:rPr lang="ru-RU" sz="600" dirty="0" smtClean="0">
                  <a:effectLst/>
                  <a:latin typeface="Times New Roman"/>
                  <a:ea typeface="Times New Roman"/>
                </a:rPr>
                <a:t>0 мкм</a:t>
              </a:r>
              <a:endParaRPr lang="ru-RU" sz="105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4" name="Line 265"/>
            <p:cNvCxnSpPr>
              <a:cxnSpLocks noChangeShapeType="1"/>
            </p:cNvCxnSpPr>
            <p:nvPr/>
          </p:nvCxnSpPr>
          <p:spPr bwMode="auto">
            <a:xfrm>
              <a:off x="3978914" y="2996853"/>
              <a:ext cx="3240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3901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67815"/>
            <a:ext cx="7371817" cy="1219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Особенности </a:t>
            </a:r>
            <a:r>
              <a:rPr lang="ru-RU" sz="2400" b="1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микроструктуры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СНУП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топлива после низкотемпературного облучения до выгорания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5,5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% </a:t>
            </a:r>
            <a:r>
              <a:rPr lang="ru-RU" altLang="ru-RU" sz="2400" b="1" dirty="0" err="1">
                <a:solidFill>
                  <a:srgbClr val="155A9E"/>
                </a:solidFill>
                <a:latin typeface="Arial" charset="0"/>
                <a:cs typeface="Arial" charset="0"/>
              </a:rPr>
              <a:t>т.а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rgbClr val="114EA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3"/>
          <a:stretch/>
        </p:blipFill>
        <p:spPr bwMode="auto">
          <a:xfrm>
            <a:off x="319087" y="1386274"/>
            <a:ext cx="3918152" cy="315147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Прямоугольник 38"/>
          <p:cNvSpPr/>
          <p:nvPr/>
        </p:nvSpPr>
        <p:spPr>
          <a:xfrm>
            <a:off x="457200" y="4789234"/>
            <a:ext cx="8267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Рисунок </a:t>
            </a:r>
            <a:r>
              <a:rPr lang="ru-RU" sz="1600" dirty="0" smtClean="0"/>
              <a:t>7 – Микроструктура топлива </a:t>
            </a:r>
            <a:r>
              <a:rPr lang="ru-RU" sz="1600" dirty="0" err="1" smtClean="0"/>
              <a:t>топлива</a:t>
            </a:r>
            <a:r>
              <a:rPr lang="ru-RU" sz="1600" dirty="0" smtClean="0"/>
              <a:t> </a:t>
            </a:r>
            <a:r>
              <a:rPr lang="ru-RU" sz="1600" dirty="0"/>
              <a:t>на </a:t>
            </a:r>
            <a:r>
              <a:rPr lang="ru-RU" sz="1600" dirty="0" smtClean="0"/>
              <a:t>шлифе (а) и изломе (б) топливной таблетки </a:t>
            </a:r>
            <a:endParaRPr lang="ru-RU" sz="1600" dirty="0"/>
          </a:p>
        </p:txBody>
      </p:sp>
      <p:pic>
        <p:nvPicPr>
          <p:cNvPr id="48" name="Рисунок 47" descr="Описание: r0_09 об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r="708" b="9761"/>
          <a:stretch>
            <a:fillRect/>
          </a:stretch>
        </p:blipFill>
        <p:spPr bwMode="auto">
          <a:xfrm>
            <a:off x="4648200" y="1370746"/>
            <a:ext cx="3942637" cy="315147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Rectangle 213"/>
          <p:cNvSpPr>
            <a:spLocks noChangeArrowheads="1"/>
          </p:cNvSpPr>
          <p:nvPr/>
        </p:nvSpPr>
        <p:spPr bwMode="auto">
          <a:xfrm>
            <a:off x="2130525" y="4531743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а</a:t>
            </a:r>
            <a:endParaRPr lang="ru-RU" sz="1600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6" name="Rectangle 213"/>
          <p:cNvSpPr>
            <a:spLocks noChangeArrowheads="1"/>
          </p:cNvSpPr>
          <p:nvPr/>
        </p:nvSpPr>
        <p:spPr bwMode="auto">
          <a:xfrm>
            <a:off x="6872287" y="4555169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б</a:t>
            </a:r>
            <a:endParaRPr lang="ru-RU" sz="1600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grpSp>
        <p:nvGrpSpPr>
          <p:cNvPr id="65" name="Group 14"/>
          <p:cNvGrpSpPr>
            <a:grpSpLocks/>
          </p:cNvGrpSpPr>
          <p:nvPr/>
        </p:nvGrpSpPr>
        <p:grpSpPr bwMode="auto">
          <a:xfrm>
            <a:off x="457200" y="4555169"/>
            <a:ext cx="1180888" cy="234847"/>
            <a:chOff x="1450" y="4570"/>
            <a:chExt cx="2069" cy="242"/>
          </a:xfrm>
        </p:grpSpPr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1450" y="4570"/>
              <a:ext cx="2069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57263"/>
              <a:r>
                <a:rPr lang="ru-RU" sz="900" dirty="0" smtClean="0"/>
                <a:t>30 </a:t>
              </a:r>
              <a:r>
                <a:rPr lang="ru-RU" sz="900" dirty="0"/>
                <a:t>мкм</a:t>
              </a:r>
              <a:endParaRPr lang="ru-RU" dirty="0"/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>
              <a:off x="1479" y="4616"/>
              <a:ext cx="19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8" name="Group 14"/>
          <p:cNvGrpSpPr>
            <a:grpSpLocks/>
          </p:cNvGrpSpPr>
          <p:nvPr/>
        </p:nvGrpSpPr>
        <p:grpSpPr bwMode="auto">
          <a:xfrm>
            <a:off x="4732338" y="4561589"/>
            <a:ext cx="990600" cy="222005"/>
            <a:chOff x="1450" y="4570"/>
            <a:chExt cx="2069" cy="242"/>
          </a:xfrm>
        </p:grpSpPr>
        <p:sp>
          <p:nvSpPr>
            <p:cNvPr id="69" name="Rectangle 15"/>
            <p:cNvSpPr>
              <a:spLocks noChangeArrowheads="1"/>
            </p:cNvSpPr>
            <p:nvPr/>
          </p:nvSpPr>
          <p:spPr bwMode="auto">
            <a:xfrm>
              <a:off x="1450" y="4570"/>
              <a:ext cx="2069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57263"/>
              <a:r>
                <a:rPr lang="ru-RU" sz="900" dirty="0" smtClean="0"/>
                <a:t>10 </a:t>
              </a:r>
              <a:r>
                <a:rPr lang="ru-RU" sz="900" dirty="0"/>
                <a:t>мкм</a:t>
              </a:r>
              <a:endParaRPr lang="ru-RU" dirty="0"/>
            </a:p>
          </p:txBody>
        </p:sp>
        <p:sp>
          <p:nvSpPr>
            <p:cNvPr id="70" name="Line 16"/>
            <p:cNvSpPr>
              <a:spLocks noChangeShapeType="1"/>
            </p:cNvSpPr>
            <p:nvPr/>
          </p:nvSpPr>
          <p:spPr bwMode="auto">
            <a:xfrm>
              <a:off x="1479" y="4616"/>
              <a:ext cx="19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195262" y="5376414"/>
            <a:ext cx="2297213" cy="1077218"/>
          </a:xfrm>
          <a:prstGeom prst="rect">
            <a:avLst/>
          </a:prstGeom>
          <a:solidFill>
            <a:srgbClr val="FFFFD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600" dirty="0" smtClean="0"/>
              <a:t>Произошли изменения микроструктуры топлива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405981" y="5437969"/>
            <a:ext cx="2370137" cy="954107"/>
          </a:xfrm>
          <a:prstGeom prst="rect">
            <a:avLst/>
          </a:prstGeom>
          <a:solidFill>
            <a:srgbClr val="92D050">
              <a:alpha val="48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400" dirty="0"/>
              <a:t>Обнаружены области с повышенной концентрацией мелких (субмикронных) пор 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324599" y="5437969"/>
            <a:ext cx="2600325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57263"/>
            <a:r>
              <a:rPr lang="ru-RU" sz="1400" dirty="0"/>
              <a:t>Крупные технологические поры находятся в окружении реструктурированной матрицы</a:t>
            </a:r>
          </a:p>
        </p:txBody>
      </p:sp>
      <p:sp>
        <p:nvSpPr>
          <p:cNvPr id="74" name="AutoShape 169"/>
          <p:cNvSpPr>
            <a:spLocks noChangeArrowheads="1"/>
          </p:cNvSpPr>
          <p:nvPr/>
        </p:nvSpPr>
        <p:spPr bwMode="auto">
          <a:xfrm rot="-5400000">
            <a:off x="2749036" y="5562597"/>
            <a:ext cx="369332" cy="685801"/>
          </a:xfrm>
          <a:prstGeom prst="downArrow">
            <a:avLst>
              <a:gd name="adj1" fmla="val 50000"/>
              <a:gd name="adj2" fmla="val 34177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57263"/>
            <a:endParaRPr lang="ru-RU"/>
          </a:p>
        </p:txBody>
      </p:sp>
      <p:sp>
        <p:nvSpPr>
          <p:cNvPr id="75" name="Rectangle 182"/>
          <p:cNvSpPr>
            <a:spLocks noChangeArrowheads="1"/>
          </p:cNvSpPr>
          <p:nvPr/>
        </p:nvSpPr>
        <p:spPr bwMode="auto">
          <a:xfrm>
            <a:off x="5811943" y="5520776"/>
            <a:ext cx="5073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57263"/>
            <a:r>
              <a:rPr lang="ru-RU" sz="4400" b="1" dirty="0">
                <a:solidFill>
                  <a:srgbClr val="CC3300"/>
                </a:solidFill>
              </a:rPr>
              <a:t>+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r2_3_11 без рест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11256"/>
          <a:stretch/>
        </p:blipFill>
        <p:spPr bwMode="auto">
          <a:xfrm>
            <a:off x="252047" y="1171573"/>
            <a:ext cx="2719753" cy="23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10-10_1"/>
          <p:cNvPicPr>
            <a:picLocks noChangeAspect="1" noChangeArrowheads="1"/>
          </p:cNvPicPr>
          <p:nvPr/>
        </p:nvPicPr>
        <p:blipFill rotWithShape="1">
          <a:blip r:embed="rId5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" r="7761" b="4407"/>
          <a:stretch/>
        </p:blipFill>
        <p:spPr bwMode="auto">
          <a:xfrm>
            <a:off x="3143251" y="1171574"/>
            <a:ext cx="2779439" cy="240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252046" y="3579915"/>
            <a:ext cx="1180888" cy="234847"/>
            <a:chOff x="1450" y="4570"/>
            <a:chExt cx="2069" cy="242"/>
          </a:xfrm>
        </p:grpSpPr>
        <p:sp>
          <p:nvSpPr>
            <p:cNvPr id="32" name="Rectangle 15"/>
            <p:cNvSpPr>
              <a:spLocks noChangeArrowheads="1"/>
            </p:cNvSpPr>
            <p:nvPr/>
          </p:nvSpPr>
          <p:spPr bwMode="auto">
            <a:xfrm>
              <a:off x="1450" y="4570"/>
              <a:ext cx="2069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57263"/>
              <a:r>
                <a:rPr lang="ru-RU" sz="900"/>
                <a:t>50 мкм</a:t>
              </a:r>
              <a:endParaRPr lang="ru-RU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1479" y="4616"/>
              <a:ext cx="19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4" name="Group 29"/>
          <p:cNvGrpSpPr>
            <a:grpSpLocks/>
          </p:cNvGrpSpPr>
          <p:nvPr/>
        </p:nvGrpSpPr>
        <p:grpSpPr bwMode="auto">
          <a:xfrm>
            <a:off x="3143252" y="3574509"/>
            <a:ext cx="760152" cy="240253"/>
            <a:chOff x="6080" y="4870"/>
            <a:chExt cx="1884" cy="242"/>
          </a:xfrm>
        </p:grpSpPr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6080" y="4870"/>
              <a:ext cx="1884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57263"/>
              <a:r>
                <a:rPr lang="ru-RU" sz="1000" dirty="0"/>
                <a:t>10 мкм</a:t>
              </a:r>
              <a:endParaRPr lang="ru-RU" dirty="0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>
              <a:off x="6150" y="4920"/>
              <a:ext cx="1691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2854" r="41872" b="19092"/>
          <a:stretch>
            <a:fillRect/>
          </a:stretch>
        </p:blipFill>
        <p:spPr bwMode="auto">
          <a:xfrm>
            <a:off x="179510" y="3733800"/>
            <a:ext cx="2857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4" t="13194" r="11470" b="20581"/>
          <a:stretch>
            <a:fillRect/>
          </a:stretch>
        </p:blipFill>
        <p:spPr bwMode="auto">
          <a:xfrm>
            <a:off x="3046535" y="3810000"/>
            <a:ext cx="288827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/>
          <a:stretch/>
        </p:blipFill>
        <p:spPr bwMode="auto">
          <a:xfrm>
            <a:off x="6100398" y="1171574"/>
            <a:ext cx="2780494" cy="263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3721" r="8884" b="11879"/>
          <a:stretch>
            <a:fillRect/>
          </a:stretch>
        </p:blipFill>
        <p:spPr bwMode="auto">
          <a:xfrm>
            <a:off x="6096000" y="3810000"/>
            <a:ext cx="2759319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14"/>
          <p:cNvGrpSpPr>
            <a:grpSpLocks/>
          </p:cNvGrpSpPr>
          <p:nvPr/>
        </p:nvGrpSpPr>
        <p:grpSpPr bwMode="auto">
          <a:xfrm>
            <a:off x="6100397" y="3602994"/>
            <a:ext cx="1589481" cy="240344"/>
            <a:chOff x="1450" y="4570"/>
            <a:chExt cx="2069" cy="242"/>
          </a:xfrm>
        </p:grpSpPr>
        <p:sp>
          <p:nvSpPr>
            <p:cNvPr id="45" name="Rectangle 15"/>
            <p:cNvSpPr>
              <a:spLocks noChangeArrowheads="1"/>
            </p:cNvSpPr>
            <p:nvPr/>
          </p:nvSpPr>
          <p:spPr bwMode="auto">
            <a:xfrm>
              <a:off x="1450" y="4570"/>
              <a:ext cx="2069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57263"/>
              <a:r>
                <a:rPr lang="ru-RU" sz="900"/>
                <a:t>5 мкм</a:t>
              </a:r>
              <a:endParaRPr lang="ru-RU"/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>
              <a:off x="1479" y="4616"/>
              <a:ext cx="19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12700" y="6019800"/>
            <a:ext cx="890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8 </a:t>
            </a:r>
            <a:r>
              <a:rPr lang="ru-RU" sz="1200" dirty="0"/>
              <a:t>– Изображение микроструктуры </a:t>
            </a:r>
            <a:r>
              <a:rPr lang="ru-RU" sz="1200" dirty="0" smtClean="0"/>
              <a:t>топлива </a:t>
            </a:r>
            <a:r>
              <a:rPr lang="ru-RU" sz="1200" dirty="0"/>
              <a:t>без признаков  реструктуризации (а) и в реструктурированной области (</a:t>
            </a:r>
            <a:r>
              <a:rPr lang="ru-RU" sz="1200" dirty="0" err="1" smtClean="0"/>
              <a:t>б,в</a:t>
            </a:r>
            <a:r>
              <a:rPr lang="ru-RU" sz="1200" dirty="0" smtClean="0"/>
              <a:t>), </a:t>
            </a:r>
            <a:r>
              <a:rPr lang="ru-RU" sz="1200" dirty="0"/>
              <a:t>распределение </a:t>
            </a:r>
            <a:r>
              <a:rPr lang="ru-RU" sz="1200" dirty="0" smtClean="0"/>
              <a:t>пор </a:t>
            </a:r>
            <a:r>
              <a:rPr lang="ru-RU" sz="1200" dirty="0"/>
              <a:t>(г, д)</a:t>
            </a:r>
            <a:r>
              <a:rPr lang="ru-RU" sz="1200" dirty="0" smtClean="0"/>
              <a:t> и </a:t>
            </a:r>
            <a:r>
              <a:rPr lang="ru-RU" sz="1200" dirty="0" err="1" smtClean="0"/>
              <a:t>субзерен</a:t>
            </a:r>
            <a:r>
              <a:rPr lang="ru-RU" sz="1200" dirty="0" smtClean="0"/>
              <a:t> (е) по размерам</a:t>
            </a:r>
            <a:endParaRPr lang="ru-RU" sz="1200" dirty="0"/>
          </a:p>
        </p:txBody>
      </p:sp>
      <p:sp>
        <p:nvSpPr>
          <p:cNvPr id="48" name="Rectangle 213"/>
          <p:cNvSpPr>
            <a:spLocks noChangeArrowheads="1"/>
          </p:cNvSpPr>
          <p:nvPr/>
        </p:nvSpPr>
        <p:spPr bwMode="auto">
          <a:xfrm>
            <a:off x="268598" y="1171574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а</a:t>
            </a:r>
            <a:endParaRPr lang="ru-RU" sz="20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9" name="Rectangle 213"/>
          <p:cNvSpPr>
            <a:spLocks noChangeArrowheads="1"/>
          </p:cNvSpPr>
          <p:nvPr/>
        </p:nvSpPr>
        <p:spPr bwMode="auto">
          <a:xfrm>
            <a:off x="6122676" y="1143862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в</a:t>
            </a:r>
            <a:endParaRPr lang="ru-RU" sz="20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0" name="Rectangle 213"/>
          <p:cNvSpPr>
            <a:spLocks noChangeArrowheads="1"/>
          </p:cNvSpPr>
          <p:nvPr/>
        </p:nvSpPr>
        <p:spPr bwMode="auto">
          <a:xfrm>
            <a:off x="3189953" y="1171574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б</a:t>
            </a:r>
            <a:endParaRPr lang="ru-RU" sz="2000" i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1" name="Rectangle 213"/>
          <p:cNvSpPr>
            <a:spLocks noChangeArrowheads="1"/>
          </p:cNvSpPr>
          <p:nvPr/>
        </p:nvSpPr>
        <p:spPr bwMode="auto">
          <a:xfrm>
            <a:off x="587685" y="3852861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/>
                <a:ea typeface="Times New Roman"/>
              </a:rPr>
              <a:t>г</a:t>
            </a:r>
            <a:endParaRPr lang="ru-RU" sz="1600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52" name="Rectangle 213"/>
          <p:cNvSpPr>
            <a:spLocks noChangeArrowheads="1"/>
          </p:cNvSpPr>
          <p:nvPr/>
        </p:nvSpPr>
        <p:spPr bwMode="auto">
          <a:xfrm>
            <a:off x="3429000" y="3906978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/>
                <a:ea typeface="Times New Roman"/>
              </a:rPr>
              <a:t>д</a:t>
            </a:r>
            <a:endParaRPr lang="ru-RU" sz="1600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53" name="Rectangle 213"/>
          <p:cNvSpPr>
            <a:spLocks noChangeArrowheads="1"/>
          </p:cNvSpPr>
          <p:nvPr/>
        </p:nvSpPr>
        <p:spPr bwMode="auto">
          <a:xfrm>
            <a:off x="6477000" y="3886200"/>
            <a:ext cx="333375" cy="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/>
                <a:ea typeface="Times New Roman"/>
              </a:rPr>
              <a:t>е</a:t>
            </a:r>
            <a:endParaRPr lang="ru-RU" sz="1600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1447800" y="167815"/>
            <a:ext cx="737181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Особенности микроструктуры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СНУП топлива после низкотемпературного облучения до выгорания 5,5 % </a:t>
            </a:r>
            <a:r>
              <a:rPr lang="ru-RU" altLang="ru-RU" sz="2400" b="1" dirty="0" err="1" smtClean="0">
                <a:solidFill>
                  <a:srgbClr val="155A9E"/>
                </a:solidFill>
                <a:latin typeface="Arial" charset="0"/>
                <a:cs typeface="Arial" charset="0"/>
              </a:rPr>
              <a:t>т.а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.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rgbClr val="114E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81" y="-29369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62" name="Заголовок 1"/>
          <p:cNvSpPr>
            <a:spLocks noGrp="1"/>
          </p:cNvSpPr>
          <p:nvPr>
            <p:ph type="title"/>
          </p:nvPr>
        </p:nvSpPr>
        <p:spPr>
          <a:xfrm>
            <a:off x="1468438" y="63500"/>
            <a:ext cx="7010400" cy="9906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      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414462" y="87312"/>
            <a:ext cx="74247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Распределение продуктов деления в СНУП топливе после низкотемпературного облучения до выгорания 5,5 % </a:t>
            </a:r>
            <a:r>
              <a:rPr lang="ru-RU" altLang="ru-RU" sz="2000" b="1" dirty="0" err="1" smtClean="0">
                <a:solidFill>
                  <a:srgbClr val="155A9E"/>
                </a:solidFill>
                <a:latin typeface="Arial" charset="0"/>
                <a:cs typeface="Arial" charset="0"/>
              </a:rPr>
              <a:t>т.а</a:t>
            </a:r>
            <a:r>
              <a:rPr lang="ru-RU" altLang="ru-RU" sz="20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.</a:t>
            </a:r>
            <a:endParaRPr lang="ru-RU" altLang="ru-RU" sz="2400" b="1" dirty="0" smtClean="0">
              <a:solidFill>
                <a:srgbClr val="114EA7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507274" y="2994024"/>
            <a:ext cx="26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2511670" y="1147762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Cs</a:t>
            </a:r>
            <a:endParaRPr lang="ru-RU" sz="240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6" name="Picture 27" descr="im_"/>
          <p:cNvPicPr>
            <a:picLocks noChangeAspect="1" noChangeArrowheads="1"/>
          </p:cNvPicPr>
          <p:nvPr/>
        </p:nvPicPr>
        <p:blipFill rotWithShape="1"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" b="14368"/>
          <a:stretch/>
        </p:blipFill>
        <p:spPr bwMode="auto">
          <a:xfrm>
            <a:off x="1" y="1163639"/>
            <a:ext cx="1524000" cy="144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0" y="1092199"/>
            <a:ext cx="436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itchFamily="18" charset="0"/>
                <a:cs typeface="Arial" charset="0"/>
              </a:rPr>
              <a:t>e</a:t>
            </a:r>
            <a:r>
              <a:rPr lang="ru-RU" sz="2000" b="1" dirty="0">
                <a:latin typeface="Times New Roman" pitchFamily="18" charset="0"/>
                <a:cs typeface="Arial" charset="0"/>
              </a:rPr>
              <a:t>–</a:t>
            </a:r>
            <a:r>
              <a:rPr lang="ru-RU" sz="2000" dirty="0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8" name="Picture 29" descr="zr"/>
          <p:cNvPicPr>
            <a:picLocks noChangeAspect="1" noChangeArrowheads="1"/>
          </p:cNvPicPr>
          <p:nvPr/>
        </p:nvPicPr>
        <p:blipFill rotWithShape="1"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" r="9414" b="13716"/>
          <a:stretch/>
        </p:blipFill>
        <p:spPr bwMode="auto">
          <a:xfrm>
            <a:off x="1555300" y="1193800"/>
            <a:ext cx="1466446" cy="141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524000" y="1123890"/>
            <a:ext cx="49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Zr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20" name="Picture 31" descr="tc"/>
          <p:cNvPicPr>
            <a:picLocks noChangeAspect="1" noChangeArrowheads="1"/>
          </p:cNvPicPr>
          <p:nvPr/>
        </p:nvPicPr>
        <p:blipFill rotWithShape="1"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 b="8186"/>
          <a:stretch/>
        </p:blipFill>
        <p:spPr bwMode="auto">
          <a:xfrm>
            <a:off x="3048000" y="1183820"/>
            <a:ext cx="1501008" cy="142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995252" y="1143000"/>
            <a:ext cx="509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Тс </a:t>
            </a:r>
          </a:p>
        </p:txBody>
      </p:sp>
      <p:pic>
        <p:nvPicPr>
          <p:cNvPr id="22" name="Picture 34" descr="ru"/>
          <p:cNvPicPr>
            <a:picLocks noChangeAspect="1" noChangeArrowheads="1"/>
          </p:cNvPicPr>
          <p:nvPr/>
        </p:nvPicPr>
        <p:blipFill rotWithShape="1">
          <a:blip r:embed="rId7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" b="8186"/>
          <a:stretch/>
        </p:blipFill>
        <p:spPr bwMode="auto">
          <a:xfrm>
            <a:off x="4572000" y="1177778"/>
            <a:ext cx="1499172" cy="142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4582184" y="1142999"/>
            <a:ext cx="548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Ru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24" name="Picture 36" descr="nd"/>
          <p:cNvPicPr>
            <a:picLocks noChangeAspect="1" noChangeArrowheads="1"/>
          </p:cNvPicPr>
          <p:nvPr/>
        </p:nvPicPr>
        <p:blipFill rotWithShape="1">
          <a:blip r:embed="rId8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8398" b="11124"/>
          <a:stretch/>
        </p:blipFill>
        <p:spPr bwMode="auto">
          <a:xfrm>
            <a:off x="6096000" y="1193800"/>
            <a:ext cx="1473654" cy="14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6096000" y="1111893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Nd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6" name="Picture 38" descr="mo"/>
          <p:cNvPicPr>
            <a:picLocks noChangeAspect="1" noChangeArrowheads="1"/>
          </p:cNvPicPr>
          <p:nvPr/>
        </p:nvPicPr>
        <p:blipFill rotWithShape="1">
          <a:blip r:embed="rId9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r="11359" b="11597"/>
          <a:stretch/>
        </p:blipFill>
        <p:spPr bwMode="auto">
          <a:xfrm>
            <a:off x="7614557" y="1192065"/>
            <a:ext cx="1398407" cy="141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600830" y="1143000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Mo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76200" y="2438254"/>
            <a:ext cx="417220" cy="166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57263"/>
            <a:r>
              <a:rPr lang="ru-RU" sz="700" dirty="0"/>
              <a:t>50 мкм</a:t>
            </a:r>
          </a:p>
        </p:txBody>
      </p:sp>
      <p:sp>
        <p:nvSpPr>
          <p:cNvPr id="32" name="Line 45"/>
          <p:cNvSpPr>
            <a:spLocks noChangeShapeType="1"/>
          </p:cNvSpPr>
          <p:nvPr/>
        </p:nvSpPr>
        <p:spPr bwMode="auto">
          <a:xfrm>
            <a:off x="76200" y="2590800"/>
            <a:ext cx="4191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42822" y="2662535"/>
            <a:ext cx="836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9 – Изображение </a:t>
            </a:r>
            <a:r>
              <a:rPr lang="ru-RU" sz="1200" dirty="0"/>
              <a:t>в </a:t>
            </a:r>
            <a:r>
              <a:rPr lang="ru-RU" sz="1200" dirty="0" err="1"/>
              <a:t>обратноотраженных</a:t>
            </a:r>
            <a:r>
              <a:rPr lang="ru-RU" sz="1200" dirty="0"/>
              <a:t> </a:t>
            </a:r>
            <a:r>
              <a:rPr lang="ru-RU" sz="1200" dirty="0" smtClean="0"/>
              <a:t>электронах (е-) и карты </a:t>
            </a:r>
            <a:r>
              <a:rPr lang="ru-RU" sz="1200" dirty="0"/>
              <a:t>распределения </a:t>
            </a:r>
            <a:r>
              <a:rPr lang="ru-RU" sz="1200" dirty="0" smtClean="0"/>
              <a:t>основных продуктов деления (</a:t>
            </a:r>
            <a:r>
              <a:rPr lang="en-US" sz="1200" dirty="0" err="1" smtClean="0"/>
              <a:t>Zr</a:t>
            </a:r>
            <a:r>
              <a:rPr lang="en-US" sz="1200" dirty="0" smtClean="0"/>
              <a:t>, </a:t>
            </a:r>
            <a:r>
              <a:rPr lang="en-US" sz="1200" dirty="0" err="1" smtClean="0"/>
              <a:t>Tc</a:t>
            </a:r>
            <a:r>
              <a:rPr lang="en-US" sz="1200" dirty="0" smtClean="0"/>
              <a:t>, </a:t>
            </a:r>
            <a:r>
              <a:rPr lang="en-US" sz="1200" dirty="0" err="1" smtClean="0"/>
              <a:t>Ru</a:t>
            </a:r>
            <a:r>
              <a:rPr lang="en-US" sz="1200" dirty="0" smtClean="0"/>
              <a:t>, </a:t>
            </a:r>
            <a:r>
              <a:rPr lang="es-ES" sz="1200" dirty="0" smtClean="0"/>
              <a:t>Nd, Mo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7361" b="68758"/>
          <a:stretch>
            <a:fillRect/>
          </a:stretch>
        </p:blipFill>
        <p:spPr bwMode="auto">
          <a:xfrm>
            <a:off x="128221" y="3136901"/>
            <a:ext cx="279155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31128" r="8585" b="36420"/>
          <a:stretch>
            <a:fillRect/>
          </a:stretch>
        </p:blipFill>
        <p:spPr bwMode="auto">
          <a:xfrm>
            <a:off x="3048000" y="3119439"/>
            <a:ext cx="2659673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41" r="-343" b="329"/>
          <a:stretch/>
        </p:blipFill>
        <p:spPr bwMode="auto">
          <a:xfrm>
            <a:off x="5807326" y="3100892"/>
            <a:ext cx="3031873" cy="247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4173415" y="5407026"/>
            <a:ext cx="322385" cy="173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1414462" y="5607843"/>
            <a:ext cx="322385" cy="173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495300" y="5512594"/>
            <a:ext cx="836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Рисунок </a:t>
            </a:r>
            <a:r>
              <a:rPr lang="ru-RU" sz="1200" dirty="0" smtClean="0"/>
              <a:t>10 – </a:t>
            </a:r>
            <a:r>
              <a:rPr lang="ru-RU" altLang="ja-JP" sz="1200" dirty="0"/>
              <a:t>Изображение микроструктуры топлива  у края таблетки (</a:t>
            </a:r>
            <a:r>
              <a:rPr lang="ru-RU" altLang="ja-JP" sz="1200" i="1" dirty="0"/>
              <a:t>а</a:t>
            </a:r>
            <a:r>
              <a:rPr lang="ru-RU" altLang="ja-JP" sz="1200" dirty="0"/>
              <a:t>), карта распределения ксенона на этом участке (</a:t>
            </a:r>
            <a:r>
              <a:rPr lang="ru-RU" altLang="ja-JP" sz="1200" i="1" dirty="0"/>
              <a:t>б</a:t>
            </a:r>
            <a:r>
              <a:rPr lang="ru-RU" altLang="ja-JP" sz="1200" dirty="0"/>
              <a:t>) и распределение ксенона вдоль линии сканирования (</a:t>
            </a:r>
            <a:r>
              <a:rPr lang="ru-RU" altLang="ja-JP" sz="1200" i="1" dirty="0"/>
              <a:t>в</a:t>
            </a:r>
            <a:r>
              <a:rPr lang="ru-RU" altLang="ja-JP" sz="1200" dirty="0"/>
              <a:t>) 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46211" y="5974259"/>
            <a:ext cx="8028009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 defTabSz="957263"/>
            <a:r>
              <a:rPr lang="ru-RU" dirty="0"/>
              <a:t>Выход ГПД в субмикронные поры при низкотемпературном облучении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28600"/>
            <a:ext cx="70104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155A9E"/>
                </a:solidFill>
                <a:latin typeface="Arial" pitchFamily="34" charset="0"/>
                <a:cs typeface="Arial" pitchFamily="34" charset="0"/>
              </a:rPr>
              <a:t>Изменение диаметра топливных таблеток </a:t>
            </a:r>
            <a:r>
              <a:rPr lang="ru-RU" altLang="ru-RU" sz="2400" b="1" dirty="0" smtClean="0">
                <a:solidFill>
                  <a:srgbClr val="155A9E"/>
                </a:solidFill>
                <a:latin typeface="Arial" charset="0"/>
                <a:cs typeface="Arial" charset="0"/>
              </a:rPr>
              <a:t>после </a:t>
            </a:r>
            <a:r>
              <a:rPr lang="ru-RU" altLang="ru-RU" sz="2400" b="1" dirty="0">
                <a:solidFill>
                  <a:srgbClr val="155A9E"/>
                </a:solidFill>
                <a:latin typeface="Arial" charset="0"/>
                <a:cs typeface="Arial" charset="0"/>
              </a:rPr>
              <a:t>низкотемпературного облучения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b="1" dirty="0">
              <a:solidFill>
                <a:srgbClr val="114E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32769" name="Рисунок 71" descr="Описание: Описание: Mask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57" y="1463358"/>
            <a:ext cx="2177743" cy="219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966148" y="3377212"/>
            <a:ext cx="373185" cy="235658"/>
            <a:chOff x="0" y="0"/>
            <a:chExt cx="436245" cy="198120"/>
          </a:xfrm>
        </p:grpSpPr>
        <p:sp>
          <p:nvSpPr>
            <p:cNvPr id="20" name="Rectangle 261"/>
            <p:cNvSpPr>
              <a:spLocks noChangeArrowheads="1"/>
            </p:cNvSpPr>
            <p:nvPr/>
          </p:nvSpPr>
          <p:spPr bwMode="auto">
            <a:xfrm>
              <a:off x="0" y="0"/>
              <a:ext cx="436245" cy="19812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700" dirty="0">
                  <a:effectLst/>
                  <a:latin typeface="Times New Roman"/>
                  <a:ea typeface="Times New Roman"/>
                </a:rPr>
                <a:t>1мм</a:t>
              </a:r>
              <a:endParaRPr lang="ru-RU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1" name="Line 262"/>
            <p:cNvCxnSpPr/>
            <p:nvPr/>
          </p:nvCxnSpPr>
          <p:spPr bwMode="auto">
            <a:xfrm>
              <a:off x="75063" y="170597"/>
              <a:ext cx="27940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Диаграмма 1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 b="3791"/>
          <a:stretch/>
        </p:blipFill>
        <p:spPr bwMode="auto">
          <a:xfrm>
            <a:off x="5105400" y="1254377"/>
            <a:ext cx="3729264" cy="263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800598" y="3918464"/>
            <a:ext cx="419100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Рисунок </a:t>
            </a:r>
            <a:r>
              <a:rPr lang="ru-RU" sz="1500" dirty="0" smtClean="0"/>
              <a:t>1</a:t>
            </a:r>
            <a:r>
              <a:rPr lang="ru-RU" sz="1500" dirty="0"/>
              <a:t>2</a:t>
            </a:r>
            <a:r>
              <a:rPr lang="ru-RU" sz="1500" dirty="0" smtClean="0"/>
              <a:t> </a:t>
            </a:r>
            <a:r>
              <a:rPr lang="ru-RU" sz="1500" dirty="0"/>
              <a:t>- Зависимость величины диаметра топливных таблеток от локального выгорания в сечении </a:t>
            </a:r>
            <a:r>
              <a:rPr lang="ru-RU" sz="1500" dirty="0" err="1"/>
              <a:t>твэла</a:t>
            </a:r>
            <a:r>
              <a:rPr lang="ru-RU" sz="1500" dirty="0"/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2400" y="36884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i="1" dirty="0"/>
              <a:t>а   </a:t>
            </a:r>
            <a:r>
              <a:rPr lang="ru-RU" sz="1500" i="1" dirty="0" smtClean="0"/>
              <a:t>      	                                  б </a:t>
            </a:r>
            <a:endParaRPr lang="ru-RU" sz="1500" dirty="0" smtClean="0"/>
          </a:p>
          <a:p>
            <a:pPr algn="ctr"/>
            <a:r>
              <a:rPr lang="ru-RU" sz="1500" dirty="0" smtClean="0"/>
              <a:t>Рисунок 11 – Схема измерений диаметра топливного сердечника (</a:t>
            </a:r>
            <a:r>
              <a:rPr lang="ru-RU" sz="1500" i="1" dirty="0" smtClean="0"/>
              <a:t>а</a:t>
            </a:r>
            <a:r>
              <a:rPr lang="ru-RU" sz="1500" dirty="0" smtClean="0"/>
              <a:t>) и площадей фрагментов топливной таблетки (</a:t>
            </a:r>
            <a:r>
              <a:rPr lang="ru-RU" sz="1500" i="1" dirty="0" smtClean="0"/>
              <a:t>б</a:t>
            </a:r>
            <a:r>
              <a:rPr lang="ru-RU" sz="1500" dirty="0" smtClean="0"/>
              <a:t>)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70408" y="4953000"/>
            <a:ext cx="6656439" cy="1323439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При сохранении установившегося темпа увеличения диаметра контакт </a:t>
            </a:r>
            <a:r>
              <a:rPr lang="ru-RU" sz="2000" dirty="0">
                <a:solidFill>
                  <a:srgbClr val="C00000"/>
                </a:solidFill>
              </a:rPr>
              <a:t>топлива с оболочкой в макетах </a:t>
            </a:r>
            <a:r>
              <a:rPr lang="ru-RU" sz="2000" dirty="0" err="1">
                <a:solidFill>
                  <a:srgbClr val="C00000"/>
                </a:solidFill>
              </a:rPr>
              <a:t>твэлов</a:t>
            </a:r>
            <a:r>
              <a:rPr lang="ru-RU" sz="2000" dirty="0">
                <a:solidFill>
                  <a:srgbClr val="C00000"/>
                </a:solidFill>
              </a:rPr>
              <a:t> данной конструкции в рабочих условиях произойдёт при выгорании около 9 % </a:t>
            </a:r>
            <a:r>
              <a:rPr lang="ru-RU" sz="2000" dirty="0" err="1">
                <a:solidFill>
                  <a:srgbClr val="C00000"/>
                </a:solidFill>
              </a:rPr>
              <a:t>т.а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2050" name="Picture 2" descr="C:\Users\belyaeva\Desktop\статьи 2019\тезисы 55 лет ОРМ Беляева\ББЕСТ мак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8" y="1468409"/>
            <a:ext cx="2238652" cy="218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AutoShape 289"/>
          <p:cNvCxnSpPr>
            <a:cxnSpLocks noChangeShapeType="1"/>
          </p:cNvCxnSpPr>
          <p:nvPr/>
        </p:nvCxnSpPr>
        <p:spPr bwMode="auto">
          <a:xfrm flipH="1">
            <a:off x="457200" y="2590800"/>
            <a:ext cx="1818011" cy="0"/>
          </a:xfrm>
          <a:prstGeom prst="straightConnector1">
            <a:avLst/>
          </a:prstGeom>
          <a:noFill/>
          <a:ln w="635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289"/>
          <p:cNvCxnSpPr>
            <a:cxnSpLocks noChangeShapeType="1"/>
          </p:cNvCxnSpPr>
          <p:nvPr/>
        </p:nvCxnSpPr>
        <p:spPr bwMode="auto">
          <a:xfrm>
            <a:off x="1366205" y="1676400"/>
            <a:ext cx="0" cy="1818641"/>
          </a:xfrm>
          <a:prstGeom prst="straightConnector1">
            <a:avLst/>
          </a:prstGeom>
          <a:noFill/>
          <a:ln w="635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89"/>
          <p:cNvCxnSpPr>
            <a:cxnSpLocks noChangeShapeType="1"/>
          </p:cNvCxnSpPr>
          <p:nvPr/>
        </p:nvCxnSpPr>
        <p:spPr bwMode="auto">
          <a:xfrm flipH="1" flipV="1">
            <a:off x="730250" y="1968500"/>
            <a:ext cx="1257302" cy="1257300"/>
          </a:xfrm>
          <a:prstGeom prst="straightConnector1">
            <a:avLst/>
          </a:prstGeom>
          <a:noFill/>
          <a:ln w="635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89"/>
          <p:cNvCxnSpPr>
            <a:cxnSpLocks noChangeShapeType="1"/>
          </p:cNvCxnSpPr>
          <p:nvPr/>
        </p:nvCxnSpPr>
        <p:spPr bwMode="auto">
          <a:xfrm flipH="1">
            <a:off x="693807" y="1968500"/>
            <a:ext cx="1336554" cy="1244600"/>
          </a:xfrm>
          <a:prstGeom prst="straightConnector1">
            <a:avLst/>
          </a:prstGeom>
          <a:noFill/>
          <a:ln w="635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C7757-1192-428A-AACF-A305C40EF8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10402</TotalTime>
  <Words>1701</Words>
  <Application>Microsoft Office PowerPoint</Application>
  <PresentationFormat>Экран (4:3)</PresentationFormat>
  <Paragraphs>306</Paragraphs>
  <Slides>18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Office Theme</vt:lpstr>
      <vt:lpstr>Диаграмма Microsoft Excel</vt:lpstr>
      <vt:lpstr>Презентация PowerPoint</vt:lpstr>
      <vt:lpstr>Основные характеристики и параметры облучения твэлов с уран-плутониевым нитридным топливом </vt:lpstr>
      <vt:lpstr>Презентация PowerPoint</vt:lpstr>
      <vt:lpstr>      Структурно-фазовое состояние СНУП топлива после низкотемпературного облучения до выгорания 4 % т.а.</vt:lpstr>
      <vt:lpstr>Распределение продуктов деления в СНУП топливе после низкотемпературного облучения до выгорания 4 % т.а.</vt:lpstr>
      <vt:lpstr>Особенности микроструктуры СНУП топлива после низкотемпературного облучения до выгорания 5,5 % т.а.  </vt:lpstr>
      <vt:lpstr>Презентация PowerPoint</vt:lpstr>
      <vt:lpstr>      </vt:lpstr>
      <vt:lpstr>Изменение диаметра топливных таблеток после низкотемпературного облучения  </vt:lpstr>
      <vt:lpstr> Вклад различных факторов в распухание СНУП  топлива после низкотемпературного облучения</vt:lpstr>
      <vt:lpstr>Типичная микроструктура СНУП топлива после высокотемпературного облучения</vt:lpstr>
      <vt:lpstr>Распределение пор и газообразных продуктов деления по радиусу топливной таблетки после высокотемпературного облучения</vt:lpstr>
      <vt:lpstr>         Типичное распределение продуктов деления (ПД) в СНУП топливе после высокотемпературного облучения</vt:lpstr>
      <vt:lpstr>Распухание СНУП топлива после высокотемпературного облучения</vt:lpstr>
      <vt:lpstr> Свободное и сдерживаемое распухание нитридного топлива при высокотемпературном облучении</vt:lpstr>
      <vt:lpstr>              Заключение </vt:lpstr>
      <vt:lpstr>             Заключение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mmn</dc:creator>
  <cp:lastModifiedBy>User</cp:lastModifiedBy>
  <cp:revision>504</cp:revision>
  <cp:lastPrinted>2019-04-10T04:21:22Z</cp:lastPrinted>
  <dcterms:created xsi:type="dcterms:W3CDTF">2014-06-27T05:45:07Z</dcterms:created>
  <dcterms:modified xsi:type="dcterms:W3CDTF">2019-05-29T03:15:23Z</dcterms:modified>
</cp:coreProperties>
</file>