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3" r:id="rId6"/>
    <p:sldMasterId id="2147483736" r:id="rId7"/>
    <p:sldMasterId id="2147483749" r:id="rId8"/>
  </p:sldMasterIdLst>
  <p:notesMasterIdLst>
    <p:notesMasterId r:id="rId32"/>
  </p:notesMasterIdLst>
  <p:sldIdLst>
    <p:sldId id="259" r:id="rId9"/>
    <p:sldId id="340" r:id="rId10"/>
    <p:sldId id="371" r:id="rId11"/>
    <p:sldId id="341" r:id="rId12"/>
    <p:sldId id="342" r:id="rId13"/>
    <p:sldId id="343" r:id="rId14"/>
    <p:sldId id="344" r:id="rId15"/>
    <p:sldId id="345" r:id="rId16"/>
    <p:sldId id="373" r:id="rId17"/>
    <p:sldId id="349" r:id="rId18"/>
    <p:sldId id="350" r:id="rId19"/>
    <p:sldId id="375" r:id="rId20"/>
    <p:sldId id="376" r:id="rId21"/>
    <p:sldId id="377" r:id="rId22"/>
    <p:sldId id="378" r:id="rId23"/>
    <p:sldId id="379" r:id="rId24"/>
    <p:sldId id="356" r:id="rId25"/>
    <p:sldId id="362" r:id="rId26"/>
    <p:sldId id="363" r:id="rId27"/>
    <p:sldId id="380" r:id="rId28"/>
    <p:sldId id="321" r:id="rId29"/>
    <p:sldId id="368" r:id="rId30"/>
    <p:sldId id="370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FF"/>
    <a:srgbClr val="00FFFF"/>
    <a:srgbClr val="66FF33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107" d="100"/>
          <a:sy n="107" d="100"/>
        </p:scale>
        <p:origin x="-183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3EB68EDB-D40A-4FE2-AC1A-07A40FBF0282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CF1C49FA-8317-4ECC-A679-28357DB63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5322">
              <a:defRPr/>
            </a:pPr>
            <a:fld id="{5B0AF524-9BB2-480D-8283-F64402F25392}" type="slidenum">
              <a:rPr lang="ru-RU" smtClean="0">
                <a:solidFill>
                  <a:srgbClr val="0000FF"/>
                </a:solidFill>
              </a:rPr>
              <a:pPr defTabSz="925322">
                <a:defRPr/>
              </a:pPr>
              <a:t>1</a:t>
            </a:fld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8188"/>
            <a:ext cx="5006975" cy="375443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7413" name="Нижний колонтитул 4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8" cy="497843"/>
          </a:xfrm>
          <a:prstGeom prst="rect">
            <a:avLst/>
          </a:prstGeom>
        </p:spPr>
        <p:txBody>
          <a:bodyPr lIns="92053" tIns="46027" rIns="92053" bIns="46027"/>
          <a:lstStyle/>
          <a:p>
            <a:pPr defTabSz="925322">
              <a:defRPr/>
            </a:pPr>
            <a:r>
              <a:rPr lang="en-US" dirty="0" smtClean="0">
                <a:solidFill>
                  <a:srgbClr val="0000FF"/>
                </a:solidFill>
              </a:rPr>
              <a:t>www.rosenergoatom.ru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9FA-8317-4ECC-A679-28357DB639B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9FA-8317-4ECC-A679-28357DB639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6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51053-84FF-475C-8DCD-720E9B031C2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7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10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3565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1D2C-BDCB-40F0-8177-34F1186AFEE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24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659A-AF27-4EEB-9FED-E5DD7EAA14D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48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3"/>
            <a:ext cx="8280400" cy="1031875"/>
          </a:xfrm>
          <a:extLst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9" y="3284539"/>
            <a:ext cx="3743325" cy="649287"/>
          </a:xfrm>
          <a:extLst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0000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BBD5601-4E4C-47EF-A99F-63ED8F3E5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241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C69C7E-F5E3-4D43-9036-BE2C1C392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579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E03877A-F28C-4D43-9EFB-D6D9AD861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517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480D598-0A41-4C5F-BBBD-89796B8C2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540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E043A9D-2C58-4019-9908-B746E5AB7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8038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1D02223-025A-4A9E-BCC9-697BDC552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2369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EE89584-A3E7-4CE8-AC9F-E2E66F5AA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3802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EBC4-8AF0-4890-A8E3-DAF39D45F85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5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4A3885E-9C4B-4979-9150-81E1CF210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659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88B50A-1529-4B94-B107-E994F0758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357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78599C2-746B-4BAD-A7BE-7D3E78655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8563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63513"/>
            <a:ext cx="827356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4" y="1509714"/>
            <a:ext cx="8274051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1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18481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CEB8-0371-493C-841A-306CF6016C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42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62512-F6E8-47FE-BD40-ABC59FAF9FD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3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803B-2ACF-4828-ADCA-8A59FC30E1C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578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DE0E-FF48-4D8B-9298-DD1C181E41F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02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4215-0F95-44A0-AE98-89AF2E3FE3F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412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AA67-82C2-42AD-9048-9271EE85B94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850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F46F-9D02-4028-98F3-47906F6EF03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28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4D4F-A23E-411E-9671-F82C5850004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487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C087-2060-42D7-971B-A90D531925A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495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C2CA-3A11-430A-B05E-E9DAECD9903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285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B3EC-36B6-413C-A69D-4874A9938FE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93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30273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90A-844A-4E8F-A6EE-CF6D7138F2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49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C1-E07E-4600-AC2D-6423449791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1043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B208-DA7C-4039-8E8D-6CD6C9CCFF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003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C73-1944-4731-95B0-04AAF20F6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56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8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5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00E7-034F-448C-9E03-DFCCA9DC5A8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67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74E-6574-4C69-AB10-CB5E062FC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526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AE61-AAB3-44FD-9238-094BF46711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79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E50-236E-4265-9659-3807C1F9BC7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89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52A-FE2D-49B0-8BC8-7E8E0D592F3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094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A3D-1389-494B-A811-45D3591864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1177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B2E-1A7E-4473-B882-43C266D42D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544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69FF-A796-42F4-8C78-B3B6D5C340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9349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238341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90A-844A-4E8F-A6EE-CF6D7138F2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91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C1-E07E-4600-AC2D-6423449791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59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315B-36D1-47E4-BF02-FB270E28537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936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3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B208-DA7C-4039-8E8D-6CD6C9CCFF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6016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C73-1944-4731-95B0-04AAF20F6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193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74E-6574-4C69-AB10-CB5E062FC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412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AE61-AAB3-44FD-9238-094BF46711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E50-236E-4265-9659-3807C1F9BC7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6463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52A-FE2D-49B0-8BC8-7E8E0D592F3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771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A3D-1389-494B-A811-45D3591864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460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B2E-1A7E-4473-B882-43C266D42D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867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69FF-A796-42F4-8C78-B3B6D5C340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680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6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23834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FE64-27C7-47A7-BAB0-E52A3A0C0ED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9639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90A-844A-4E8F-A6EE-CF6D7138F2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916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C1-E07E-4600-AC2D-6423449791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591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3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B208-DA7C-4039-8E8D-6CD6C9CCFF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6016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C73-1944-4731-95B0-04AAF20F6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1930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74E-6574-4C69-AB10-CB5E062FC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4121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AE61-AAB3-44FD-9238-094BF46711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04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E50-236E-4265-9659-3807C1F9BC7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6463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52A-FE2D-49B0-8BC8-7E8E0D592F3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77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A3D-1389-494B-A811-45D3591864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460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B2E-1A7E-4473-B882-43C266D42D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86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60DDB-32A9-4797-A540-05657763954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6990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69FF-A796-42F4-8C78-B3B6D5C340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68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4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118953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90A-844A-4E8F-A6EE-CF6D7138F2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50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C1-E07E-4600-AC2D-6423449791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71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B208-DA7C-4039-8E8D-6CD6C9CCFF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546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C73-1944-4731-95B0-04AAF20F6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742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74E-6574-4C69-AB10-CB5E062FC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3603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AE61-AAB3-44FD-9238-094BF46711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55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E50-236E-4265-9659-3807C1F9BC7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3561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52A-FE2D-49B0-8BC8-7E8E0D592F3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09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023F-D66A-48BA-A0F7-8A6F8CA371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5387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A3D-1389-494B-A811-45D3591864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151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B2E-1A7E-4473-B882-43C266D42D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6771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69FF-A796-42F4-8C78-B3B6D5C340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3831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1"/>
            <a:ext cx="167493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384175"/>
            <a:ext cx="242081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31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8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873836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90A-844A-4E8F-A6EE-CF6D7138F2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9406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C1-E07E-4600-AC2D-6423449791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785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6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3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B208-DA7C-4039-8E8D-6CD6C9CCFF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33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C73-1944-4731-95B0-04AAF20F6A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327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74E-6574-4C69-AB10-CB5E062FC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3714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AE61-AAB3-44FD-9238-094BF46711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71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A14C-4CC2-458D-937A-BD0E2B257B6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2425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E50-236E-4265-9659-3807C1F9BC7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685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D52A-FE2D-49B0-8BC8-7E8E0D592F3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883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A3D-1389-494B-A811-45D35918646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16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2B2E-1A7E-4473-B882-43C266D42D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3470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69FF-A796-42F4-8C78-B3B6D5C340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587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94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2ADEA-A63C-4873-ACA2-7A7AA7791C9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1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907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5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92"/>
            <a:ext cx="627185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6BCDF-B9FA-4884-8680-DF648A3687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5125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430" y="106363"/>
            <a:ext cx="88802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4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86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76D284-CF40-4EDD-BC1F-3CBBF6576030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7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99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82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24C0-3531-4DB9-80FE-2A4A872420B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5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95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72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24C0-3531-4DB9-80FE-2A4A872420B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0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85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62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24C0-3531-4DB9-80FE-2A4A872420B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5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75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46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24C0-3531-4DB9-80FE-2A4A872420B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07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59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6448430"/>
            <a:ext cx="62718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124C0-3531-4DB9-80FE-2A4A872420B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5" y="1125538"/>
            <a:ext cx="842449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3" y="0"/>
            <a:ext cx="763172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99" y="106363"/>
            <a:ext cx="88802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" y="6446843"/>
            <a:ext cx="1028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3;%20&#1089;&#1074;&#1086;&#1081;&#1089;&#1090;&#1074;&#1072;/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&#1058;&#1059;/1-4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3;%20&#1089;&#1074;&#1086;&#1081;&#1089;&#1090;&#1074;&#1072;/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&#1058;&#1059;/1-4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828" y="1870075"/>
            <a:ext cx="8384337" cy="3201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8891" tIns="44445" rIns="88891" bIns="44445" anchor="ctr"/>
          <a:lstStyle/>
          <a:p>
            <a:pPr defTabSz="8890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600" b="1" dirty="0">
              <a:solidFill>
                <a:srgbClr val="4D4D4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628" y="191683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ea typeface="+mj-ea"/>
                <a:cs typeface="+mj-cs"/>
              </a:rPr>
              <a:t>КОНСТРУКЦИОННЫЕ МАТЕРИАЛЫ ДЛЯ РЕАКТОРОВ НА БЫСТРЫХ НЕЙТРОНАХ С НАТРИЕВЫМ И СВИНЦОВЫМ ТЕПЛОНОСИТЕЛЕМ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4005064"/>
            <a:ext cx="8064896" cy="8640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31800" algn="ctr">
              <a:spcBef>
                <a:spcPts val="600"/>
              </a:spcBef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latin typeface="Times New Roman"/>
                <a:ea typeface="Times New Roman"/>
              </a:rPr>
              <a:t>Леонтьева-Смирнова М.В., Скупов М.В., Никитина А.А</a:t>
            </a:r>
            <a:r>
              <a:rPr lang="ru-RU" sz="2000" b="1" dirty="0" smtClean="0">
                <a:latin typeface="Times New Roman"/>
                <a:ea typeface="Times New Roman"/>
              </a:rPr>
              <a:t>., 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Науменко И.А., Митрофанова Н.М. </a:t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/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/>
            </a:r>
            <a:br>
              <a:rPr lang="ru-RU" sz="2000" b="1" dirty="0">
                <a:latin typeface="Times New Roman"/>
                <a:ea typeface="Times New Roman"/>
              </a:rPr>
            </a:br>
            <a:endParaRPr lang="ru-RU" sz="2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39752" y="515937"/>
            <a:ext cx="47704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Aft>
                <a:spcPct val="20000"/>
              </a:spcAft>
            </a:pPr>
            <a:r>
              <a:rPr lang="ru-RU" altLang="ru-RU" sz="1400" i="1" dirty="0">
                <a:solidFill>
                  <a:schemeClr val="tx2"/>
                </a:solidFill>
              </a:rPr>
              <a:t>«ВЫСОКОТЕХНОЛОГИЧЕСКИЙ НАУЧНО-ИССЛЕДОВАТЕЛЬСКИЙ ИНСТИТУТ НЕОРГАНИЧЕСКИХ МАТЕРИАЛОВ ИМЕНИ  АКАДЕМИКА  А.А. БОЧВАРА»   (АО «ВНИИНМ»)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636" y="4941168"/>
            <a:ext cx="475440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altLang="ru-RU" sz="1600" b="1" i="1" kern="0" cap="all" dirty="0">
                <a:solidFill>
                  <a:srgbClr val="003274"/>
                </a:solidFill>
              </a:rPr>
              <a:t>ХI конференция по реакторному материаловедению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596" y="5805264"/>
            <a:ext cx="4572000" cy="8520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b="1" i="1" dirty="0">
                <a:solidFill>
                  <a:schemeClr val="hlink"/>
                </a:solidFill>
              </a:rPr>
              <a:t>Димитровград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b="1" i="1" dirty="0">
                <a:solidFill>
                  <a:schemeClr val="hlink"/>
                </a:solidFill>
              </a:rPr>
              <a:t>27 – 30 мая 2019  г.</a:t>
            </a:r>
          </a:p>
        </p:txBody>
      </p:sp>
    </p:spTree>
    <p:extLst>
      <p:ext uri="{BB962C8B-B14F-4D97-AF65-F5344CB8AC3E}">
        <p14:creationId xmlns:p14="http://schemas.microsoft.com/office/powerpoint/2010/main" val="1347333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631723" cy="962025"/>
          </a:xfrm>
        </p:spPr>
        <p:txBody>
          <a:bodyPr/>
          <a:lstStyle/>
          <a:p>
            <a:r>
              <a:rPr lang="ru-RU" dirty="0" smtClean="0"/>
              <a:t>Промышленное освоение ферритно-мартенситных сталей ЭК181 и ЧС139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008" y="1340768"/>
            <a:ext cx="86454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3274"/>
                </a:solidFill>
                <a:ea typeface="Times New Roman"/>
              </a:rPr>
              <a:t>В ходе промышленного освоения сталей ЭК181 и ЧС139 разработаны технические условия на поставку:</a:t>
            </a:r>
            <a:r>
              <a:rPr lang="ru-RU" dirty="0">
                <a:ea typeface="Times New Roman"/>
              </a:rPr>
              <a:t> </a:t>
            </a:r>
          </a:p>
          <a:p>
            <a:pPr marL="285750" indent="-103188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ea typeface="Times New Roman"/>
              </a:rPr>
              <a:t> </a:t>
            </a:r>
            <a:r>
              <a:rPr lang="ru-RU" sz="1600" dirty="0" smtClean="0">
                <a:ea typeface="Times New Roman"/>
              </a:rPr>
              <a:t>  трубной </a:t>
            </a:r>
            <a:r>
              <a:rPr lang="ru-RU" sz="1600" dirty="0">
                <a:ea typeface="Times New Roman"/>
              </a:rPr>
              <a:t>заготовки;</a:t>
            </a:r>
          </a:p>
          <a:p>
            <a:pPr marL="285750" indent="-103188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ea typeface="Times New Roman"/>
              </a:rPr>
              <a:t> </a:t>
            </a:r>
            <a:r>
              <a:rPr lang="ru-RU" sz="1600" dirty="0" smtClean="0">
                <a:ea typeface="Times New Roman"/>
              </a:rPr>
              <a:t>  оболочечных </a:t>
            </a:r>
            <a:r>
              <a:rPr lang="ru-RU" sz="1600" dirty="0">
                <a:ea typeface="Times New Roman"/>
              </a:rPr>
              <a:t>труб (Ø6,9×0,4 мм, Ø9,3×0,6 мм, Ø9,3×0,5 мм и Ø10,5×0,5 мм);</a:t>
            </a:r>
          </a:p>
          <a:p>
            <a:pPr marL="285750" indent="-103188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ea typeface="Times New Roman"/>
              </a:rPr>
              <a:t> </a:t>
            </a:r>
            <a:r>
              <a:rPr lang="ru-RU" sz="1600" dirty="0" smtClean="0">
                <a:ea typeface="Times New Roman"/>
              </a:rPr>
              <a:t>  прутка </a:t>
            </a:r>
            <a:r>
              <a:rPr lang="ru-RU" sz="1600" dirty="0">
                <a:ea typeface="Times New Roman"/>
              </a:rPr>
              <a:t>со </a:t>
            </a:r>
            <a:r>
              <a:rPr lang="ru-RU" sz="1600" dirty="0" err="1">
                <a:ea typeface="Times New Roman"/>
              </a:rPr>
              <a:t>спецотделкой</a:t>
            </a:r>
            <a:r>
              <a:rPr lang="ru-RU" sz="1600" dirty="0">
                <a:ea typeface="Times New Roman"/>
              </a:rPr>
              <a:t> поверхности для заглушек;</a:t>
            </a:r>
          </a:p>
          <a:p>
            <a:pPr marL="285750" indent="-103188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ea typeface="Times New Roman"/>
              </a:rPr>
              <a:t>   проволоки-заготовки </a:t>
            </a:r>
            <a:r>
              <a:rPr lang="ru-RU" sz="1600" dirty="0">
                <a:ea typeface="Times New Roman"/>
              </a:rPr>
              <a:t>для изготовления </a:t>
            </a:r>
            <a:r>
              <a:rPr lang="ru-RU" sz="1600" dirty="0" err="1">
                <a:ea typeface="Times New Roman"/>
              </a:rPr>
              <a:t>дистанционирующей</a:t>
            </a:r>
            <a:r>
              <a:rPr lang="ru-RU" sz="1600" dirty="0">
                <a:ea typeface="Times New Roman"/>
              </a:rPr>
              <a:t> проволоки (Ø5,5 мм);</a:t>
            </a:r>
          </a:p>
          <a:p>
            <a:pPr marL="285750" indent="-103188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ea typeface="Times New Roman"/>
              </a:rPr>
              <a:t> </a:t>
            </a:r>
            <a:r>
              <a:rPr lang="ru-RU" sz="1600" dirty="0" smtClean="0">
                <a:ea typeface="Times New Roman"/>
              </a:rPr>
              <a:t>  </a:t>
            </a:r>
            <a:r>
              <a:rPr lang="ru-RU" sz="1600" dirty="0" err="1" smtClean="0">
                <a:ea typeface="Times New Roman"/>
              </a:rPr>
              <a:t>дистанционирующей</a:t>
            </a:r>
            <a:r>
              <a:rPr lang="ru-RU" sz="1600" dirty="0" smtClean="0"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проволоки (</a:t>
            </a:r>
            <a:r>
              <a:rPr lang="ru-RU" sz="1600" dirty="0">
                <a:ea typeface="Times New Roman"/>
                <a:sym typeface="Symbol"/>
              </a:rPr>
              <a:t></a:t>
            </a:r>
            <a:r>
              <a:rPr lang="ru-RU" sz="1600" dirty="0">
                <a:ea typeface="Times New Roman"/>
              </a:rPr>
              <a:t>1,05 мм и </a:t>
            </a:r>
            <a:r>
              <a:rPr lang="ru-RU" sz="1600" dirty="0">
                <a:ea typeface="Times New Roman"/>
                <a:sym typeface="Symbol"/>
              </a:rPr>
              <a:t></a:t>
            </a:r>
            <a:r>
              <a:rPr lang="ru-RU" sz="1600" dirty="0">
                <a:ea typeface="Times New Roman"/>
              </a:rPr>
              <a:t>1,3</a:t>
            </a:r>
            <a:r>
              <a:rPr lang="ru-RU" sz="1600" dirty="0">
                <a:ea typeface="Times New Roman"/>
                <a:sym typeface="Symbol"/>
              </a:rPr>
              <a:t></a:t>
            </a:r>
            <a:r>
              <a:rPr lang="ru-RU" sz="1600" dirty="0">
                <a:ea typeface="Times New Roman"/>
              </a:rPr>
              <a:t>0,6 мм).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3274"/>
                </a:solidFill>
                <a:ea typeface="Times New Roman"/>
              </a:rPr>
              <a:t>Изготовлены опытные партии:</a:t>
            </a:r>
          </a:p>
          <a:p>
            <a:pPr marL="184150" indent="161925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ea typeface="Times New Roman"/>
              </a:rPr>
              <a:t>оболочечных </a:t>
            </a:r>
            <a:r>
              <a:rPr lang="ru-RU" sz="1600" dirty="0">
                <a:ea typeface="Times New Roman"/>
              </a:rPr>
              <a:t>труб Ø6,9×0,4 мм, Ø9,3×0,6 мм, Ø9,3×0,5 мм (ЧС139) и </a:t>
            </a:r>
            <a:r>
              <a:rPr lang="ru-RU" sz="1600" dirty="0" smtClean="0">
                <a:ea typeface="Times New Roman"/>
              </a:rPr>
              <a:t>Ø10,5×0,5мм     (</a:t>
            </a:r>
            <a:r>
              <a:rPr lang="ru-RU" sz="1600" dirty="0">
                <a:ea typeface="Times New Roman"/>
              </a:rPr>
              <a:t>ЧС139);</a:t>
            </a:r>
          </a:p>
          <a:p>
            <a:pPr marL="184150" indent="161925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ea typeface="Times New Roman"/>
              </a:rPr>
              <a:t> прутка </a:t>
            </a:r>
            <a:r>
              <a:rPr lang="ru-RU" sz="1600" dirty="0">
                <a:ea typeface="Times New Roman"/>
              </a:rPr>
              <a:t>со </a:t>
            </a:r>
            <a:r>
              <a:rPr lang="ru-RU" sz="1600" dirty="0" err="1">
                <a:ea typeface="Times New Roman"/>
              </a:rPr>
              <a:t>спецотделкой</a:t>
            </a:r>
            <a:r>
              <a:rPr lang="ru-RU" sz="1600" dirty="0">
                <a:ea typeface="Times New Roman"/>
              </a:rPr>
              <a:t> поверхности </a:t>
            </a:r>
            <a:r>
              <a:rPr lang="ru-RU" sz="1600" dirty="0">
                <a:ea typeface="Times New Roman"/>
                <a:sym typeface="Symbol"/>
              </a:rPr>
              <a:t></a:t>
            </a:r>
            <a:r>
              <a:rPr lang="ru-RU" sz="1600" dirty="0">
                <a:ea typeface="Times New Roman"/>
              </a:rPr>
              <a:t>10 мм;</a:t>
            </a:r>
          </a:p>
          <a:p>
            <a:pPr marL="184150" indent="161925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ea typeface="Times New Roman"/>
              </a:rPr>
              <a:t>проволоки-заготовки </a:t>
            </a:r>
            <a:r>
              <a:rPr lang="ru-RU" sz="1600" dirty="0">
                <a:ea typeface="Times New Roman"/>
              </a:rPr>
              <a:t>Ø5,5 мм</a:t>
            </a:r>
            <a:r>
              <a:rPr lang="ru-RU" sz="1600" dirty="0" smtClean="0">
                <a:ea typeface="Times New Roman"/>
              </a:rPr>
              <a:t>;</a:t>
            </a:r>
            <a:endParaRPr lang="ru-RU" sz="1600" dirty="0">
              <a:ea typeface="Times New Roman"/>
            </a:endParaRPr>
          </a:p>
          <a:p>
            <a:pPr marL="184150" indent="161925" algn="just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err="1" smtClean="0">
                <a:ea typeface="Times New Roman"/>
              </a:rPr>
              <a:t>дистанционирующей</a:t>
            </a:r>
            <a:r>
              <a:rPr lang="ru-RU" sz="1600" dirty="0" smtClean="0"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проволоки </a:t>
            </a:r>
            <a:r>
              <a:rPr lang="ru-RU" sz="1600" dirty="0">
                <a:ea typeface="Times New Roman"/>
                <a:sym typeface="Symbol"/>
              </a:rPr>
              <a:t></a:t>
            </a:r>
            <a:r>
              <a:rPr lang="ru-RU" sz="1600" dirty="0">
                <a:ea typeface="Times New Roman"/>
              </a:rPr>
              <a:t>1,05 мм и </a:t>
            </a:r>
            <a:r>
              <a:rPr lang="ru-RU" sz="1600" dirty="0">
                <a:ea typeface="Times New Roman"/>
                <a:sym typeface="Symbol"/>
              </a:rPr>
              <a:t></a:t>
            </a:r>
            <a:r>
              <a:rPr lang="ru-RU" sz="1600" dirty="0">
                <a:ea typeface="Times New Roman"/>
              </a:rPr>
              <a:t>1,3</a:t>
            </a:r>
            <a:r>
              <a:rPr lang="ru-RU" sz="1600" dirty="0">
                <a:ea typeface="Times New Roman"/>
                <a:sym typeface="Symbol"/>
              </a:rPr>
              <a:t></a:t>
            </a:r>
            <a:r>
              <a:rPr lang="ru-RU" sz="1600" dirty="0">
                <a:ea typeface="Times New Roman"/>
              </a:rPr>
              <a:t>0,6 мм</a:t>
            </a:r>
            <a:r>
              <a:rPr lang="ru-RU" sz="1600" dirty="0" smtClean="0">
                <a:ea typeface="Times New Roman"/>
              </a:rPr>
              <a:t>.</a:t>
            </a:r>
            <a:endParaRPr lang="ru-RU" sz="1600" dirty="0">
              <a:ea typeface="Times New Roman"/>
            </a:endParaRPr>
          </a:p>
          <a:p>
            <a:pPr indent="448310" algn="just" fontAlgn="base">
              <a:spcAft>
                <a:spcPts val="0"/>
              </a:spcAft>
            </a:pPr>
            <a:r>
              <a:rPr lang="ru-RU" b="1" dirty="0" smtClean="0">
                <a:solidFill>
                  <a:srgbClr val="003274"/>
                </a:solidFill>
                <a:ea typeface="Times New Roman"/>
              </a:rPr>
              <a:t>Для </a:t>
            </a:r>
            <a:r>
              <a:rPr lang="ru-RU" b="1" dirty="0">
                <a:solidFill>
                  <a:srgbClr val="003274"/>
                </a:solidFill>
                <a:ea typeface="Times New Roman"/>
              </a:rPr>
              <a:t>получения данных по радиационной стойкости сталей ЭК181 и ЧС139 запланировано облучение образцов в материаловедческих сборках БН-600 (планируемые параметры:</a:t>
            </a:r>
            <a:r>
              <a:rPr lang="ru-RU" b="1" dirty="0">
                <a:solidFill>
                  <a:srgbClr val="003274"/>
                </a:solidFill>
                <a:ea typeface="Times New Roman"/>
                <a:sym typeface="Symbol"/>
              </a:rPr>
              <a:t></a:t>
            </a:r>
            <a:r>
              <a:rPr lang="ru-RU" b="1" dirty="0">
                <a:solidFill>
                  <a:srgbClr val="003274"/>
                </a:solidFill>
                <a:ea typeface="Times New Roman"/>
              </a:rPr>
              <a:t> 87, </a:t>
            </a:r>
            <a:r>
              <a:rPr lang="ru-RU" b="1" dirty="0">
                <a:solidFill>
                  <a:srgbClr val="003274"/>
                </a:solidFill>
                <a:ea typeface="Times New Roman"/>
                <a:sym typeface="Symbol"/>
              </a:rPr>
              <a:t></a:t>
            </a:r>
            <a:r>
              <a:rPr lang="ru-RU" b="1" dirty="0">
                <a:solidFill>
                  <a:srgbClr val="003274"/>
                </a:solidFill>
                <a:ea typeface="Times New Roman"/>
              </a:rPr>
              <a:t> 145 и </a:t>
            </a:r>
            <a:r>
              <a:rPr lang="ru-RU" b="1" dirty="0">
                <a:solidFill>
                  <a:srgbClr val="003274"/>
                </a:solidFill>
                <a:ea typeface="Times New Roman"/>
                <a:sym typeface="Symbol"/>
              </a:rPr>
              <a:t></a:t>
            </a:r>
            <a:r>
              <a:rPr lang="ru-RU" b="1" dirty="0">
                <a:solidFill>
                  <a:srgbClr val="003274"/>
                </a:solidFill>
                <a:ea typeface="Times New Roman"/>
              </a:rPr>
              <a:t> 169 сна, </a:t>
            </a:r>
            <a:r>
              <a:rPr lang="ru-RU" b="1" dirty="0" err="1">
                <a:solidFill>
                  <a:srgbClr val="003274"/>
                </a:solidFill>
                <a:ea typeface="Times New Roman"/>
              </a:rPr>
              <a:t>Т</a:t>
            </a:r>
            <a:r>
              <a:rPr lang="ru-RU" b="1" baseline="-25000" dirty="0" err="1">
                <a:solidFill>
                  <a:srgbClr val="003274"/>
                </a:solidFill>
                <a:ea typeface="Times New Roman"/>
              </a:rPr>
              <a:t>обл</a:t>
            </a:r>
            <a:r>
              <a:rPr lang="ru-RU" b="1" baseline="-25000" dirty="0">
                <a:solidFill>
                  <a:srgbClr val="003274"/>
                </a:solidFill>
                <a:ea typeface="Times New Roman"/>
              </a:rPr>
              <a:t> </a:t>
            </a:r>
            <a:r>
              <a:rPr lang="ru-RU" b="1" dirty="0">
                <a:solidFill>
                  <a:srgbClr val="003274"/>
                </a:solidFill>
                <a:ea typeface="Times New Roman"/>
              </a:rPr>
              <a:t>до 700 ºС). </a:t>
            </a:r>
            <a:endParaRPr lang="ru-RU" b="1" dirty="0">
              <a:solidFill>
                <a:srgbClr val="003274"/>
              </a:solidFill>
              <a:effectLst/>
              <a:ea typeface="Times New Roman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3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1540" y="116632"/>
            <a:ext cx="9192838" cy="69954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3274"/>
                </a:solidFill>
                <a:latin typeface="HeliosCondBlack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altLang="ru-RU" sz="2000" b="1" dirty="0" smtClean="0">
                <a:latin typeface="+mn-lt"/>
                <a:ea typeface="+mn-ea"/>
                <a:cs typeface="Times New Roman" pitchFamily="18" charset="0"/>
              </a:rPr>
              <a:t>Ферритно-мартенситная сталь ЭП823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0507" y="1196752"/>
            <a:ext cx="908236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8310" algn="just" fontAlgn="base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ea typeface="Times New Roman"/>
              </a:rPr>
              <a:t>12 % хромистая ферритно-мартенситная сталь </a:t>
            </a: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ЭП823  с 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повышенным </a:t>
            </a:r>
            <a:endParaRPr lang="ru-RU" b="1" dirty="0" smtClean="0">
              <a:solidFill>
                <a:prstClr val="black"/>
              </a:solidFill>
              <a:ea typeface="Times New Roman"/>
            </a:endParaRPr>
          </a:p>
          <a:p>
            <a:pPr indent="448310" algn="just" fontAlgn="base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(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до 1,3 %) содержанием кремния, легированная карбидообразующими элементами 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W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V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Nb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 в пределах 0,2-0,8%,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Ce</a:t>
            </a:r>
            <a:r>
              <a:rPr lang="en-US" b="1" dirty="0">
                <a:solidFill>
                  <a:prstClr val="black"/>
                </a:solidFill>
                <a:ea typeface="Times New Roman"/>
                <a:sym typeface="Symbol"/>
              </a:rPr>
              <a:t>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0,1% и В</a:t>
            </a:r>
            <a:r>
              <a:rPr lang="ru-RU" b="1" dirty="0">
                <a:solidFill>
                  <a:prstClr val="black"/>
                </a:solidFill>
                <a:ea typeface="Times New Roman"/>
                <a:sym typeface="Symbol"/>
              </a:rPr>
              <a:t>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0,006% </a:t>
            </a: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осваивается 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и обосновывается в качестве материала оболочек </a:t>
            </a:r>
            <a:r>
              <a:rPr lang="ru-RU" b="1" dirty="0" err="1">
                <a:solidFill>
                  <a:prstClr val="black"/>
                </a:solidFill>
                <a:ea typeface="Times New Roman"/>
              </a:rPr>
              <a:t>твэлов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, чехлов БО, БЗ, РО СУЗ и др. узлов реактора БРЕСТ-ОД-300.  </a:t>
            </a:r>
            <a:endParaRPr lang="ru-RU" altLang="ja-JP" b="1" dirty="0">
              <a:solidFill>
                <a:prstClr val="black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ja-JP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       </a:t>
            </a:r>
            <a:r>
              <a:rPr lang="ru-RU" altLang="ja-JP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ru-RU" altLang="ja-JP" b="1" dirty="0" smtClean="0">
                <a:solidFill>
                  <a:srgbClr val="002060"/>
                </a:solidFill>
                <a:ea typeface="ＭＳ Ｐゴシック"/>
                <a:cs typeface="Times New Roman" pitchFamily="18" charset="0"/>
              </a:rPr>
              <a:t>Работы </a:t>
            </a:r>
            <a:r>
              <a:rPr lang="ru-RU" altLang="ja-JP" b="1" dirty="0">
                <a:solidFill>
                  <a:srgbClr val="002060"/>
                </a:solidFill>
                <a:ea typeface="ＭＳ Ｐゴシック"/>
                <a:cs typeface="Times New Roman" pitchFamily="18" charset="0"/>
              </a:rPr>
              <a:t>проводятся в направлениях</a:t>
            </a:r>
            <a:r>
              <a:rPr lang="ru-RU" altLang="ja-JP" b="1" dirty="0" smtClean="0">
                <a:solidFill>
                  <a:srgbClr val="002060"/>
                </a:solidFill>
                <a:ea typeface="ＭＳ Ｐゴシック"/>
                <a:cs typeface="Times New Roman" pitchFamily="18" charset="0"/>
              </a:rPr>
              <a:t>:</a:t>
            </a:r>
          </a:p>
          <a:p>
            <a:pPr marL="550862" lvl="0" indent="-285750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Технологически-конструкторском.</a:t>
            </a:r>
          </a:p>
          <a:p>
            <a:pPr marL="550862" lvl="0" indent="-285750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Исследований 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структурно-фазового состояния и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физико-механических  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   свойств на всех 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этапах разработки и изготовлении 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изделий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.</a:t>
            </a:r>
            <a:endParaRPr lang="ru-RU" altLang="ja-JP" b="1" dirty="0">
              <a:solidFill>
                <a:srgbClr val="002060"/>
              </a:solidFill>
              <a:ea typeface="ＭＳ Ｐゴシック"/>
              <a:cs typeface="Times New Roman" pitchFamily="18" charset="0"/>
            </a:endParaRPr>
          </a:p>
          <a:p>
            <a:pPr marL="550862" indent="-285750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Исследования 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и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обоснования 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коррозионной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стойкости</a:t>
            </a: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.</a:t>
            </a:r>
          </a:p>
          <a:p>
            <a:pPr marL="550862" indent="-285750">
              <a:lnSpc>
                <a:spcPct val="150000"/>
              </a:lnSpc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ja-JP" b="1" dirty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  Обоснования радиационной </a:t>
            </a:r>
            <a:r>
              <a:rPr lang="ru-RU" altLang="ja-JP" b="1" dirty="0" smtClean="0">
                <a:solidFill>
                  <a:prstClr val="black"/>
                </a:solidFill>
                <a:ea typeface="ＭＳ Ｐゴシック"/>
                <a:cs typeface="Times New Roman" pitchFamily="18" charset="0"/>
              </a:rPr>
              <a:t>стойкости.</a:t>
            </a:r>
            <a:endParaRPr lang="ru-RU" altLang="ja-JP" b="1" dirty="0">
              <a:solidFill>
                <a:prstClr val="black"/>
              </a:solidFill>
              <a:ea typeface="ＭＳ Ｐゴシック"/>
              <a:cs typeface="Times New Roman" pitchFamily="18" charset="0"/>
            </a:endParaRPr>
          </a:p>
          <a:p>
            <a:pPr marL="265112">
              <a:lnSpc>
                <a:spcPct val="150000"/>
              </a:lnSpc>
              <a:buClr>
                <a:srgbClr val="FF0000"/>
              </a:buClr>
              <a:buSzPct val="90000"/>
              <a:defRPr/>
            </a:pPr>
            <a:endParaRPr lang="ru-RU" altLang="ja-JP" b="1" dirty="0">
              <a:solidFill>
                <a:prstClr val="black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40960" cy="699542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1800" b="1" dirty="0" smtClean="0">
                <a:latin typeface="+mn-lt"/>
                <a:ea typeface="+mn-ea"/>
                <a:cs typeface="Times New Roman" pitchFamily="18" charset="0"/>
              </a:rPr>
              <a:t>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Коррозия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, в том числе </a:t>
            </a:r>
            <a:r>
              <a:rPr lang="ru-RU" altLang="ru-RU" sz="1800" b="1" dirty="0" err="1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фреттинг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-коррозия, образцов стали ЭП823 нового технологического исполнения и перспективных материалов</a:t>
            </a:r>
            <a:br>
              <a:rPr lang="ru-RU" altLang="ru-RU" sz="1800" b="1" dirty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0736" y="10595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Коррозионные испытания проводились в потоке свинцового теплоносителя стенда СМ-2 с концентрацией растворенного кислорода С[O]=(1-4)·10</a:t>
            </a:r>
            <a:r>
              <a:rPr lang="ru-RU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-6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мас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%, длительностью ~ 16000 часов при температурах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425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- 670 °С.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132856"/>
            <a:ext cx="89657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3274"/>
                </a:solidFill>
                <a:latin typeface="+mj-lt"/>
                <a:cs typeface="Times New Roman" pitchFamily="18" charset="0"/>
              </a:rPr>
              <a:t>Результаты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 всех образцах (сталь ЭП823 в исходном состоянии и с модифицированной поверхностью) не обнаружено каких-либо коррозионно-эрозионных повреждений.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Толщина оксидной пленки не превысила 15 мкм при каждой температуре ( по ТТ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БРЕСТа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не более 50 мкм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). </a:t>
            </a:r>
            <a:endParaRPr lang="ru-RU" sz="1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Жидкометаллической коррозии (коррозии по механизму растворения) не обнаружено ни на одном из исследованных образцов.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Взаимодействие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образцов с теплоносителем не приводит к потере прочностных свойств и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охрупчиванию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материала оболочек.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Механические свойства образцов изменяются в пределах, характерных для образцов труб, подвергающихся обычному термическому старению при 650 (670) °С.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Показана устойчивость модельных образцов с оболочечными трубами из стали ЭП823 и биметаллических труб к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фреттинг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-коррозии при 620°С, ~5000 ч, С[O]=(1-4)·10</a:t>
            </a:r>
            <a:r>
              <a:rPr lang="ru-RU" sz="1400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-6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мас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%, скорость теплоносителя ~ 1,6 м/с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/>
              </a:rPr>
              <a:t>Проведены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</a:rPr>
              <a:t>стендовые коррозионные испытания макетов ТВС из стали ЭП823 в свинце с содержанием кислорода выше (̴10</a:t>
            </a:r>
            <a:r>
              <a:rPr lang="ru-RU" sz="1400" baseline="30000" dirty="0">
                <a:solidFill>
                  <a:srgbClr val="000000"/>
                </a:solidFill>
                <a:latin typeface="+mj-lt"/>
                <a:ea typeface="Times New Roman"/>
              </a:rPr>
              <a:t>-5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</a:rPr>
              <a:t>масс. %) и ниже (̴10</a:t>
            </a:r>
            <a:r>
              <a:rPr lang="ru-RU" sz="1400" baseline="30000" dirty="0">
                <a:solidFill>
                  <a:srgbClr val="000000"/>
                </a:solidFill>
                <a:latin typeface="+mj-lt"/>
                <a:ea typeface="Times New Roman"/>
              </a:rPr>
              <a:t>-7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</a:rPr>
              <a:t>-10</a:t>
            </a:r>
            <a:r>
              <a:rPr lang="ru-RU" sz="1400" baseline="30000" dirty="0">
                <a:solidFill>
                  <a:srgbClr val="000000"/>
                </a:solidFill>
                <a:latin typeface="+mj-lt"/>
                <a:ea typeface="Times New Roman"/>
              </a:rPr>
              <a:t>-8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</a:rPr>
              <a:t> масс. %) оптимального. Проводятся материаловедческие исследования.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endParaRPr lang="ru-RU" sz="1400" dirty="0">
              <a:solidFill>
                <a:srgbClr val="41414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94"/>
            <a:ext cx="627185" cy="377825"/>
          </a:xfrm>
        </p:spPr>
        <p:txBody>
          <a:bodyPr/>
          <a:lstStyle/>
          <a:p>
            <a:pPr>
              <a:defRPr/>
            </a:pPr>
            <a:fld id="{4FEEEBC4-8AF0-4890-A8E3-DAF39D45F85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87803" y="6386156"/>
            <a:ext cx="627185" cy="377825"/>
          </a:xfrm>
        </p:spPr>
        <p:txBody>
          <a:bodyPr/>
          <a:lstStyle/>
          <a:p>
            <a:pPr>
              <a:defRPr/>
            </a:pPr>
            <a:fld id="{4FEEEBC4-8AF0-4890-A8E3-DAF39D45F85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31723" cy="962025"/>
          </a:xfrm>
        </p:spPr>
        <p:txBody>
          <a:bodyPr/>
          <a:lstStyle/>
          <a:p>
            <a:r>
              <a:rPr lang="ru-RU" sz="1800" dirty="0" smtClean="0"/>
              <a:t>Матрица параметров металлопродукции из стали ЭП823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17667" r="29462" b="15214"/>
          <a:stretch/>
        </p:blipFill>
        <p:spPr bwMode="auto">
          <a:xfrm>
            <a:off x="971600" y="978421"/>
            <a:ext cx="7344816" cy="53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2702" y="6237312"/>
            <a:ext cx="722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14142"/>
                </a:solidFill>
              </a:rPr>
              <a:t>     </a:t>
            </a:r>
            <a:r>
              <a:rPr lang="en-US" dirty="0" smtClean="0">
                <a:solidFill>
                  <a:srgbClr val="414142"/>
                </a:solidFill>
              </a:rPr>
              <a:t>   </a:t>
            </a:r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изготовлены опытные партии</a:t>
            </a:r>
          </a:p>
          <a:p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     </a:t>
            </a:r>
            <a:r>
              <a:rPr lang="en-US" sz="1600" b="1" dirty="0" smtClean="0">
                <a:solidFill>
                  <a:srgbClr val="414142">
                    <a:lumMod val="50000"/>
                  </a:srgbClr>
                </a:solidFill>
              </a:rPr>
              <a:t>    </a:t>
            </a:r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изготовлены опытные и промышленные </a:t>
            </a:r>
            <a:r>
              <a:rPr lang="ru-RU" sz="1600" b="1" dirty="0">
                <a:solidFill>
                  <a:srgbClr val="414142">
                    <a:lumMod val="50000"/>
                  </a:srgbClr>
                </a:solidFill>
              </a:rPr>
              <a:t>партии</a:t>
            </a:r>
          </a:p>
          <a:p>
            <a:endParaRPr lang="ru-RU" b="1" dirty="0">
              <a:solidFill>
                <a:srgbClr val="414142"/>
              </a:solidFill>
            </a:endParaRPr>
          </a:p>
          <a:p>
            <a:endParaRPr lang="ru-RU" dirty="0" smtClean="0">
              <a:solidFill>
                <a:srgbClr val="414142"/>
              </a:solidFill>
            </a:endParaRPr>
          </a:p>
          <a:p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9" name="Picture 4" descr="C:\Users\EVSpitsyn\Desktop\плюс.jpg">
            <a:hlinkClick r:id="rId3" action="ppaction://hlinkfile" tooltip="Ожидаются в 2017 году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1" y="6352198"/>
            <a:ext cx="212090" cy="2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hlinkClick r:id="rId5" action="ppaction://hlinkfile" tooltip="ТУ 14-1-1135-74, ТУ 14-134-456-2014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1" y="6637362"/>
            <a:ext cx="219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21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EEBC4-8AF0-4890-A8E3-DAF39D45F85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26419" r="29018" b="19080"/>
          <a:stretch/>
        </p:blipFill>
        <p:spPr bwMode="auto">
          <a:xfrm>
            <a:off x="250017" y="980728"/>
            <a:ext cx="8495631" cy="537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702" y="6237312"/>
            <a:ext cx="722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14142"/>
                </a:solidFill>
              </a:rPr>
              <a:t>     </a:t>
            </a:r>
            <a:r>
              <a:rPr lang="en-US" dirty="0" smtClean="0">
                <a:solidFill>
                  <a:srgbClr val="414142"/>
                </a:solidFill>
              </a:rPr>
              <a:t>   </a:t>
            </a:r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изготовлены опытные партии</a:t>
            </a:r>
          </a:p>
          <a:p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     </a:t>
            </a:r>
            <a:r>
              <a:rPr lang="en-US" sz="1600" b="1" dirty="0" smtClean="0">
                <a:solidFill>
                  <a:srgbClr val="414142">
                    <a:lumMod val="50000"/>
                  </a:srgbClr>
                </a:solidFill>
              </a:rPr>
              <a:t>    </a:t>
            </a:r>
            <a:r>
              <a:rPr lang="ru-RU" sz="1600" b="1" dirty="0" smtClean="0">
                <a:solidFill>
                  <a:srgbClr val="414142">
                    <a:lumMod val="50000"/>
                  </a:srgbClr>
                </a:solidFill>
              </a:rPr>
              <a:t>изготовлены опытные и промышленные </a:t>
            </a:r>
            <a:r>
              <a:rPr lang="ru-RU" sz="1600" b="1" dirty="0">
                <a:solidFill>
                  <a:srgbClr val="414142">
                    <a:lumMod val="50000"/>
                  </a:srgbClr>
                </a:solidFill>
              </a:rPr>
              <a:t>партии</a:t>
            </a:r>
          </a:p>
          <a:p>
            <a:endParaRPr lang="ru-RU" b="1" dirty="0">
              <a:solidFill>
                <a:srgbClr val="414142"/>
              </a:solidFill>
            </a:endParaRPr>
          </a:p>
          <a:p>
            <a:endParaRPr lang="ru-RU" dirty="0" smtClean="0">
              <a:solidFill>
                <a:srgbClr val="414142"/>
              </a:solidFill>
            </a:endParaRPr>
          </a:p>
          <a:p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7" name="Picture 4" descr="C:\Users\EVSpitsyn\Desktop\плюс.jpg">
            <a:hlinkClick r:id="rId3" action="ppaction://hlinkfile" tooltip="Ожидаются в 2017 году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1" y="6352198"/>
            <a:ext cx="212090" cy="2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hlinkClick r:id="rId5" action="ppaction://hlinkfile" tooltip="ТУ 14-1-1135-74, ТУ 14-134-456-2014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1" y="6637362"/>
            <a:ext cx="219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8092" y="18703"/>
            <a:ext cx="7631723" cy="962025"/>
          </a:xfrm>
        </p:spPr>
        <p:txBody>
          <a:bodyPr/>
          <a:lstStyle/>
          <a:p>
            <a:r>
              <a:rPr lang="ru-RU" sz="1800" dirty="0" smtClean="0"/>
              <a:t>Матрица параметров металлопродукции из стали ЭП823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8044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78822"/>
            <a:ext cx="3214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Радиационная стойкость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79511" y="1412776"/>
            <a:ext cx="921702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Радиационная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стойкость стали ЭП823 имеет удовлетворительный уровень, </a:t>
            </a:r>
            <a:endParaRPr lang="ru-RU" sz="16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   что 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продемонстрировано на образцах в составе материаловедческой сборки  БН-600 </a:t>
            </a:r>
            <a:endParaRPr lang="ru-RU" sz="16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   (</a:t>
            </a:r>
            <a:r>
              <a:rPr lang="ru-RU" sz="1600" dirty="0" err="1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Т</a:t>
            </a:r>
            <a:r>
              <a:rPr lang="ru-RU" sz="1600" baseline="-25000" dirty="0" err="1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обл</a:t>
            </a:r>
            <a:r>
              <a:rPr lang="ru-RU" sz="1600" baseline="-250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до 500ºС, доза 108 сна), на шестигранных чехлах ТВС реактора БН-600 </a:t>
            </a:r>
            <a:endParaRPr lang="ru-RU" sz="1600" dirty="0" smtClean="0">
              <a:solidFill>
                <a:srgbClr val="000000"/>
              </a:solidFill>
              <a:ea typeface="Times New Roman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   (</a:t>
            </a:r>
            <a:r>
              <a:rPr lang="ru-RU" sz="1600" dirty="0" err="1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Т</a:t>
            </a:r>
            <a:r>
              <a:rPr lang="ru-RU" sz="1600" baseline="-25000" dirty="0" err="1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обл</a:t>
            </a:r>
            <a:r>
              <a:rPr lang="ru-RU" sz="1600" baseline="-250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до 600 ºС,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доза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до 60 сна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 pitchFamily="18" charset="0"/>
              </a:rPr>
              <a:t>).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kumimoji="0" lang="ru-RU" sz="16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Следующие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радиационные исследования стали ЭП823 ориентированы на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испытания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в </a:t>
            </a:r>
            <a:endParaRPr kumimoji="0" lang="ru-RU" sz="16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реакторе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БН-600 материаловедческих сборок с </a:t>
            </a:r>
            <a:r>
              <a:rPr kumimoji="0" lang="ru-RU" sz="16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выемным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контейнером,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использование 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которых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обеспечивает достижение повреждающих доз 140 сна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при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постоянных </a:t>
            </a:r>
            <a:endParaRPr kumimoji="0" lang="ru-RU" sz="16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рабочих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параметрах в диапазоне температур 400-700 °С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при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минимальном влиянии </a:t>
            </a:r>
            <a:endParaRPr kumimoji="0" lang="ru-RU" sz="16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kumimoji="0" lang="ru-RU" sz="16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переходных 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режимов и </a:t>
            </a:r>
            <a:r>
              <a:rPr kumimoji="0" lang="ru-RU" sz="16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термокачек</a:t>
            </a:r>
            <a:r>
              <a:rPr kumimoji="0" lang="ru-RU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CC0417"/>
              </a:buClr>
              <a:buSzTx/>
              <a:buFontTx/>
              <a:buNone/>
              <a:tabLst/>
              <a:defRPr/>
            </a:pPr>
            <a:endParaRPr kumimoji="0" lang="ru-RU" sz="16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94"/>
            <a:ext cx="627185" cy="377825"/>
          </a:xfrm>
        </p:spPr>
        <p:txBody>
          <a:bodyPr/>
          <a:lstStyle/>
          <a:p>
            <a:pPr>
              <a:defRPr/>
            </a:pPr>
            <a:fld id="{4FEEEBC4-8AF0-4890-A8E3-DAF39D45F85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8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44816" cy="699542"/>
          </a:xfrm>
        </p:spPr>
        <p:txBody>
          <a:bodyPr/>
          <a:lstStyle/>
          <a:p>
            <a:pPr algn="l"/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ЭП900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02" y="105273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</a:rPr>
              <a:t>Сталь ЭП900 является жаропрочной модификацией стали ЭП823, отличается повышенным (̴ 0,14 масс.%) содержанием азота. </a:t>
            </a:r>
            <a:endParaRPr lang="ru-RU" b="1" dirty="0">
              <a:solidFill>
                <a:srgbClr val="000000"/>
              </a:solidFill>
              <a:effectLst/>
              <a:ea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" y="1857140"/>
            <a:ext cx="50405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56" y="1857140"/>
            <a:ext cx="3744416" cy="26642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51920" y="3351885"/>
            <a:ext cx="201622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Микроструктура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труб 6,9×0,5 мм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</a:rPr>
              <a:t>з стали ЭП900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исходном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состоянии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94"/>
            <a:ext cx="627185" cy="377825"/>
          </a:xfrm>
        </p:spPr>
        <p:txBody>
          <a:bodyPr/>
          <a:lstStyle/>
          <a:p>
            <a:pPr>
              <a:defRPr/>
            </a:pPr>
            <a:fld id="{4FEEEBC4-8AF0-4890-A8E3-DAF39D45F85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89271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ea typeface="Times New Roman"/>
              </a:rPr>
              <a:t>Обладает повышенной структурной стабильностью и стабильностью механических свойств при термическом старении в интервале температур (450-670) ºС за счет присутствия в структуре дисперсных частиц нитридов хрома. </a:t>
            </a:r>
          </a:p>
          <a:p>
            <a:pPr marL="342900" lvl="0" indent="-342900" algn="just" fontAlgn="base"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ea typeface="Times New Roman"/>
              </a:rPr>
              <a:t>Значения длительной прочности стали ЭП900 при температуре 650 ºС  на базе 10000 ч превосходят значения для ЭП823 примерно на 20%. </a:t>
            </a:r>
          </a:p>
        </p:txBody>
      </p:sp>
    </p:spTree>
    <p:extLst>
      <p:ext uri="{BB962C8B-B14F-4D97-AF65-F5344CB8AC3E}">
        <p14:creationId xmlns:p14="http://schemas.microsoft.com/office/powerpoint/2010/main" val="93378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50831"/>
            <a:ext cx="74888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Биметаллические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трубы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24744"/>
            <a:ext cx="9229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 АО «ВНИИНМ» изготовлены опытные партии биметаллических труб размером 9,7×0,5 мм с различным соотношением слоев из сталей 05Х18С2МВФАЮ и ЭП900. Установлено, что оптимальное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соотношение слоев по комплексу свойств составляет 1:3.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0" y="2564904"/>
            <a:ext cx="2933022" cy="22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83505" y="4858259"/>
            <a:ext cx="4046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76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Микрофотография биметаллической трубы </a:t>
            </a:r>
            <a:endParaRPr lang="ru-RU" sz="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99017" y="2334491"/>
            <a:ext cx="530452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начение предела прочности биметаллических труб примерно на 20% выше по сравнению со сталью ЭП823.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Проведенные коррозионные испытания биметаллических труб в динамическом стенде со свинцовым теплоносителем в течение 1000 часов при концентрации кислорода в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свинцеС</a:t>
            </a:r>
            <a:r>
              <a:rPr kumimoji="0" lang="ru-RU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600" b="0" i="0" u="none" strike="noStrike" kern="0" cap="none" spc="0" normalizeH="0" baseline="-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=(1-4)·10</a:t>
            </a:r>
            <a:r>
              <a:rPr kumimoji="0" lang="ru-RU" sz="16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-6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%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мас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itchFamily="18" charset="0"/>
                <a:cs typeface="Times New Roman" pitchFamily="18" charset="0"/>
              </a:rPr>
              <a:t>. и температуре 650 °С показали, что на образцах образуется плотная защитная оксидная пленка за счет повышенного  содержания кремния и легирования алюминием стали 05Х18С2МВФАЮ.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4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b="19182"/>
          <a:stretch/>
        </p:blipFill>
        <p:spPr bwMode="auto">
          <a:xfrm>
            <a:off x="304157" y="1505525"/>
            <a:ext cx="5168363" cy="303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930" y="4791279"/>
            <a:ext cx="4407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rgbClr val="003274"/>
                </a:solidFill>
                <a:ea typeface="Times New Roman"/>
              </a:rPr>
              <a:t>Т</a:t>
            </a:r>
            <a:r>
              <a:rPr lang="ru-RU" sz="1400" baseline="-25000" dirty="0" err="1">
                <a:solidFill>
                  <a:srgbClr val="003274"/>
                </a:solidFill>
                <a:ea typeface="Times New Roman"/>
              </a:rPr>
              <a:t>исп</a:t>
            </a:r>
            <a:r>
              <a:rPr lang="ru-RU" sz="1400" baseline="-25000" dirty="0">
                <a:solidFill>
                  <a:srgbClr val="003274"/>
                </a:solidFill>
                <a:ea typeface="Times New Roman"/>
              </a:rPr>
              <a:t>.</a:t>
            </a:r>
            <a:r>
              <a:rPr lang="ru-RU" sz="1400" dirty="0">
                <a:solidFill>
                  <a:srgbClr val="003274"/>
                </a:solidFill>
                <a:ea typeface="Times New Roman"/>
              </a:rPr>
              <a:t> = 700 °С:   1 - σ = 100 МПа;   2 - σ = 140 МПа;  </a:t>
            </a:r>
          </a:p>
          <a:p>
            <a:r>
              <a:rPr lang="ru-RU" sz="1400" dirty="0" err="1">
                <a:solidFill>
                  <a:srgbClr val="003274"/>
                </a:solidFill>
                <a:ea typeface="Times New Roman"/>
              </a:rPr>
              <a:t>Т</a:t>
            </a:r>
            <a:r>
              <a:rPr lang="ru-RU" sz="1400" baseline="-25000" dirty="0" err="1">
                <a:solidFill>
                  <a:srgbClr val="003274"/>
                </a:solidFill>
                <a:ea typeface="Times New Roman"/>
              </a:rPr>
              <a:t>исп</a:t>
            </a:r>
            <a:r>
              <a:rPr lang="ru-RU" sz="1400" baseline="-25000" dirty="0">
                <a:solidFill>
                  <a:srgbClr val="003274"/>
                </a:solidFill>
                <a:ea typeface="Times New Roman"/>
              </a:rPr>
              <a:t>. </a:t>
            </a:r>
            <a:r>
              <a:rPr lang="ru-RU" sz="1400" dirty="0">
                <a:solidFill>
                  <a:srgbClr val="003274"/>
                </a:solidFill>
                <a:ea typeface="Times New Roman"/>
              </a:rPr>
              <a:t>= 650 °С:   3 - σ = 100 МПа;   4 - σ = 140 МПа.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5445224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500" b="1" dirty="0" smtClean="0">
                <a:solidFill>
                  <a:srgbClr val="002060"/>
                </a:solidFill>
              </a:rPr>
              <a:t>Сталь ЭП450 ДУО </a:t>
            </a:r>
            <a:r>
              <a:rPr lang="ru-RU" sz="1500" b="1" dirty="0">
                <a:solidFill>
                  <a:srgbClr val="002060"/>
                </a:solidFill>
              </a:rPr>
              <a:t>выдерживает без разрушения </a:t>
            </a:r>
            <a:r>
              <a:rPr lang="ru-RU" sz="1500" b="1" dirty="0" smtClean="0">
                <a:solidFill>
                  <a:srgbClr val="002060"/>
                </a:solidFill>
              </a:rPr>
              <a:t>под </a:t>
            </a:r>
            <a:r>
              <a:rPr lang="ru-RU" sz="1500" b="1" dirty="0">
                <a:solidFill>
                  <a:srgbClr val="002060"/>
                </a:solidFill>
              </a:rPr>
              <a:t>нагрузкой 100 МПа при 700 </a:t>
            </a:r>
            <a:r>
              <a:rPr lang="ru-RU" sz="1500" b="1" dirty="0">
                <a:solidFill>
                  <a:srgbClr val="002060"/>
                </a:solidFill>
                <a:sym typeface="Symbol"/>
              </a:rPr>
              <a:t></a:t>
            </a:r>
            <a:r>
              <a:rPr lang="ru-RU" sz="1500" b="1" dirty="0">
                <a:solidFill>
                  <a:srgbClr val="002060"/>
                </a:solidFill>
              </a:rPr>
              <a:t>С более 44000 ч  </a:t>
            </a:r>
            <a:r>
              <a:rPr lang="ru-RU" sz="1500" b="1" dirty="0" smtClean="0">
                <a:solidFill>
                  <a:srgbClr val="002060"/>
                </a:solidFill>
              </a:rPr>
              <a:t>(</a:t>
            </a:r>
            <a:r>
              <a:rPr lang="ru-RU" sz="1500" b="1" dirty="0">
                <a:solidFill>
                  <a:srgbClr val="002060"/>
                </a:solidFill>
              </a:rPr>
              <a:t>испытания продолжаются).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5051" y="0"/>
            <a:ext cx="7631723" cy="962025"/>
          </a:xfrm>
        </p:spPr>
        <p:txBody>
          <a:bodyPr/>
          <a:lstStyle/>
          <a:p>
            <a:r>
              <a:rPr lang="ru-RU" dirty="0" smtClean="0"/>
              <a:t> ДУО стали</a:t>
            </a:r>
            <a:endParaRPr lang="ru-RU" dirty="0"/>
          </a:p>
        </p:txBody>
      </p:sp>
      <p:pic>
        <p:nvPicPr>
          <p:cNvPr id="11" name="Picture 12" descr="HR 1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60" y="1268760"/>
            <a:ext cx="2952328" cy="30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84" y="4398945"/>
            <a:ext cx="4447336" cy="18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018317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Кривые ползучести </a:t>
            </a:r>
            <a:r>
              <a:rPr lang="ru-RU" sz="1600" b="1" dirty="0" smtClean="0">
                <a:solidFill>
                  <a:srgbClr val="002060"/>
                </a:solidFill>
              </a:rPr>
              <a:t>плоских </a:t>
            </a:r>
            <a:r>
              <a:rPr lang="ru-RU" sz="1600" b="1" dirty="0">
                <a:solidFill>
                  <a:srgbClr val="002060"/>
                </a:solidFill>
              </a:rPr>
              <a:t>образцов стали </a:t>
            </a:r>
            <a:r>
              <a:rPr lang="ru-RU" sz="1600" b="1" dirty="0" smtClean="0">
                <a:solidFill>
                  <a:srgbClr val="002060"/>
                </a:solidFill>
              </a:rPr>
              <a:t>ЭП450 ДУО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90367" y="4168587"/>
            <a:ext cx="3642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27984" y="4542961"/>
            <a:ext cx="307050" cy="9670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8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678" y="161277"/>
            <a:ext cx="9145016" cy="6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4" rIns="45988" bIns="22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Влияние облучения в реакторе БН-600 на микроструктуру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стали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ЭП450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ДУО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079" r="9912"/>
          <a:stretch/>
        </p:blipFill>
        <p:spPr bwMode="auto">
          <a:xfrm>
            <a:off x="539552" y="1268760"/>
            <a:ext cx="8388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44408" y="5805264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82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400600" cy="69954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Цель работ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26194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 fontAlgn="base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Разработка 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конструкционных материалов (КМ) для модернизации существующих и создания перспективных активных зон реакторов на быстрых нейтронах с жидкометалли­ческими теплоносителями (БРЕСТ-ОД-300, БН-1200, МБИР).</a:t>
            </a:r>
            <a:endParaRPr lang="ru-RU" sz="2000" b="1" dirty="0">
              <a:solidFill>
                <a:srgbClr val="000000"/>
              </a:solidFill>
              <a:effectLst/>
              <a:ea typeface="Times New Roman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5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3654" y="17006"/>
            <a:ext cx="8712968" cy="8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94" tIns="22997" rIns="45994" bIns="22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ДУО стали, разрабатываемые применительно к использованию в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оболочек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твэлов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реактора со свинцовым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теплоносителем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kern="0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выгорание СНУП топлива 9-12% </a:t>
            </a:r>
            <a:r>
              <a:rPr lang="ru-RU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т.а</a:t>
            </a:r>
            <a:r>
              <a:rPr lang="ru-RU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78554" y="944148"/>
            <a:ext cx="2202823" cy="5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994" tIns="22997" rIns="45994" bIns="22997" anchor="ctr">
            <a:spAutoFit/>
          </a:bodyPr>
          <a:lstStyle/>
          <a:p>
            <a:pPr defTabSz="459943">
              <a:defRPr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Сталь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ЭП823  ДУО</a:t>
            </a:r>
          </a:p>
          <a:p>
            <a:pPr defTabSz="459943" eaLnBrk="0" hangingPunct="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cer\Desktop\823l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9437"/>
            <a:ext cx="2801434" cy="2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4354327" y="1421342"/>
            <a:ext cx="4329826" cy="2152418"/>
            <a:chOff x="9331969" y="5314202"/>
            <a:chExt cx="10225137" cy="6489248"/>
          </a:xfrm>
        </p:grpSpPr>
        <p:pic>
          <p:nvPicPr>
            <p:cNvPr id="8" name="Рисунок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4" t="4750"/>
            <a:stretch>
              <a:fillRect/>
            </a:stretch>
          </p:blipFill>
          <p:spPr bwMode="auto">
            <a:xfrm>
              <a:off x="9331969" y="5314202"/>
              <a:ext cx="10225137" cy="64892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cer\Desktop\Безымянный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7994" y="5519705"/>
              <a:ext cx="4424486" cy="338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948264" y="1539561"/>
            <a:ext cx="18319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994" tIns="22997" rIns="45994" bIns="22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Средний размер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оксидов 20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нм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Концентрация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cs typeface="Arial" charset="0"/>
              </a:rPr>
              <a:t>~</a:t>
            </a: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cs typeface="Arial" charset="0"/>
              </a:rPr>
              <a:t> 2×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10</a:t>
            </a:r>
            <a:r>
              <a:rPr kumimoji="0" lang="en-US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15</a:t>
            </a:r>
            <a:r>
              <a:rPr kumimoji="0" lang="ru-RU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см</a:t>
            </a:r>
            <a:r>
              <a:rPr kumimoji="0" lang="en-US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-3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82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8930" y="3644454"/>
            <a:ext cx="267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9943">
              <a:defRPr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Сталь Х16Ю4В2СТ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ДУО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2" descr="C:\Users\acer\Desktop\Untitled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28" y="4013786"/>
            <a:ext cx="2717225" cy="20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/>
          <a:stretch>
            <a:fillRect/>
          </a:stretch>
        </p:blipFill>
        <p:spPr bwMode="auto">
          <a:xfrm>
            <a:off x="4319807" y="4062529"/>
            <a:ext cx="4329825" cy="20773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5940152" y="4229224"/>
            <a:ext cx="3494087" cy="4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94" tIns="22997" rIns="45994" bIns="22997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Средний размер     </a:t>
            </a: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r>
              <a:rPr lang="ru-RU" sz="1200" b="1" dirty="0">
                <a:solidFill>
                  <a:srgbClr val="002060"/>
                </a:solidFill>
              </a:rPr>
              <a:t>Концентрация 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оксидов 40 </a:t>
            </a:r>
            <a:r>
              <a:rPr lang="ru-RU" sz="1200" b="1" dirty="0" err="1">
                <a:solidFill>
                  <a:srgbClr val="002060"/>
                </a:solidFill>
              </a:rPr>
              <a:t>нм</a:t>
            </a:r>
            <a:r>
              <a:rPr lang="ru-RU" sz="1200" b="1" dirty="0">
                <a:solidFill>
                  <a:srgbClr val="002060"/>
                </a:solidFill>
              </a:rPr>
              <a:t>         </a:t>
            </a:r>
            <a:r>
              <a:rPr lang="en-US" altLang="en-US" sz="1200" b="1" dirty="0" smtClean="0">
                <a:solidFill>
                  <a:srgbClr val="002060"/>
                </a:solidFill>
                <a:latin typeface="Cambria Math" pitchFamily="18" charset="0"/>
              </a:rPr>
              <a:t>~</a:t>
            </a:r>
            <a:r>
              <a:rPr lang="ru-RU" altLang="en-US" sz="1200" b="1" dirty="0" smtClean="0">
                <a:solidFill>
                  <a:srgbClr val="002060"/>
                </a:solidFill>
                <a:latin typeface="Cambria Math" pitchFamily="18" charset="0"/>
              </a:rPr>
              <a:t> </a:t>
            </a:r>
            <a:r>
              <a:rPr lang="en-US" altLang="en-US" sz="1200" b="1" dirty="0">
                <a:solidFill>
                  <a:srgbClr val="002060"/>
                </a:solidFill>
              </a:rPr>
              <a:t>10</a:t>
            </a:r>
            <a:r>
              <a:rPr lang="en-US" altLang="en-US" sz="1200" b="1" baseline="30000" dirty="0">
                <a:solidFill>
                  <a:srgbClr val="002060"/>
                </a:solidFill>
              </a:rPr>
              <a:t>15</a:t>
            </a:r>
            <a:r>
              <a:rPr lang="ru-RU" altLang="en-US" sz="1200" b="1" baseline="30000" dirty="0">
                <a:solidFill>
                  <a:srgbClr val="002060"/>
                </a:solidFill>
              </a:rPr>
              <a:t> </a:t>
            </a:r>
            <a:r>
              <a:rPr lang="en-US" altLang="en-US" sz="1200" b="1" dirty="0">
                <a:solidFill>
                  <a:srgbClr val="002060"/>
                </a:solidFill>
              </a:rPr>
              <a:t> </a:t>
            </a:r>
            <a:r>
              <a:rPr lang="ru-RU" altLang="en-US" sz="1200" b="1" dirty="0">
                <a:solidFill>
                  <a:srgbClr val="002060"/>
                </a:solidFill>
              </a:rPr>
              <a:t>см</a:t>
            </a:r>
            <a:r>
              <a:rPr lang="en-US" altLang="en-US" sz="1200" b="1" baseline="30000" dirty="0">
                <a:solidFill>
                  <a:srgbClr val="002060"/>
                </a:solidFill>
              </a:rPr>
              <a:t>-3</a:t>
            </a:r>
            <a:endParaRPr lang="en-US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45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30ED4-CE84-44D0-BFF0-FF76C138043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83931" y="300026"/>
            <a:ext cx="717452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Сплавы ванадия</a:t>
            </a:r>
            <a:r>
              <a:rPr lang="ru-RU" sz="2000" b="1" kern="0" dirty="0" smtClean="0">
                <a:solidFill>
                  <a:srgbClr val="003274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4174"/>
            <a:ext cx="78279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0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69954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582" y="126876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Представлены основные тематические направления и результаты работ по разработке и исследованию конструкционных материалов для активных зон реакторов на быстрых нейтронах с натриевым  и свинцовым и теплоносителями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реакторов с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жидкометаллическим теплоносителем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ключевой является задача по созданию радиационно-стойких и жаропрочных оболочечных материалов, обеспечивающих достижение повреждающих доз не менее 140 сна.</a:t>
            </a:r>
            <a:endParaRPr lang="ru-RU" dirty="0">
              <a:solidFill>
                <a:prstClr val="black"/>
              </a:solidFill>
              <a:ea typeface="Times New Roman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Основной материал для оболочек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твэлов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и элементов ТВС реактора БРЕСТ-ОД-300  - ферритно-мартенситная сталь ЭП823 с повышенным содержанием кремния. </a:t>
            </a:r>
          </a:p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В качестве материалов, рассчитанных на повышенное выгорание СНУП топлива (свыше 6%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т.а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.), рассматривается сталь ЭП900, а также биметаллические трубы и ДУО стали. Для всех материалов проводятся работы по обоснованию их радиационной стойкости.</a:t>
            </a:r>
          </a:p>
          <a:p>
            <a:pPr lvl="0" indent="450215" algn="just">
              <a:spcBef>
                <a:spcPts val="600"/>
              </a:spcBef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373" y="6448482"/>
            <a:ext cx="627185" cy="377825"/>
          </a:xfrm>
        </p:spPr>
        <p:txBody>
          <a:bodyPr/>
          <a:lstStyle/>
          <a:p>
            <a:pPr>
              <a:defRPr/>
            </a:pPr>
            <a:fld id="{20730ED4-CE84-44D0-BFF0-FF76C138043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8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898" y="188640"/>
            <a:ext cx="5400600" cy="69954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409" y="1521530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опыте исследования, внедрения и эксплуатации стали ЧС68 решение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задачи для ректоров с натриевым теплоносителем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предусмотрено за счет поэтапного использования в качестве оболочек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твэлов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аустенитной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стали нового поколения ЭК164, дисперсионно-твердеющих жаропрочных ферритно-мартенситных сталей ЭК181 и ЧС139 (максимальная повреждающая доза ~140 сна) и дисперсно-упрочненных оксидами (ДУО) сталей (максимальная повреждающая доза свыше 140 сна). </a:t>
            </a: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Перспективными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материалами для активных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зон с различным типом теплоносителя,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рассчитанными на повышенные параметры по температуре и дозе облучения, являются сплавы ванадия. </a:t>
            </a: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Проводятся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работы по технологическому освоению и исследованию радиационной стойкости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всех материалов. </a:t>
            </a:r>
            <a:endParaRPr lang="ru-RU" sz="12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373" y="6448482"/>
            <a:ext cx="627185" cy="377825"/>
          </a:xfrm>
        </p:spPr>
        <p:txBody>
          <a:bodyPr/>
          <a:lstStyle/>
          <a:p>
            <a:pPr>
              <a:defRPr/>
            </a:pPr>
            <a:fld id="{20730ED4-CE84-44D0-BFF0-FF76C138043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88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" name="Заголовок 8215"/>
          <p:cNvSpPr>
            <a:spLocks noGrp="1"/>
          </p:cNvSpPr>
          <p:nvPr>
            <p:ph type="title"/>
          </p:nvPr>
        </p:nvSpPr>
        <p:spPr>
          <a:xfrm>
            <a:off x="251527" y="103779"/>
            <a:ext cx="7631723" cy="962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Состав работ по разработке и обоснованию КМ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27578" r="4277" b="14592"/>
          <a:stretch/>
        </p:blipFill>
        <p:spPr bwMode="auto">
          <a:xfrm>
            <a:off x="395536" y="1196752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1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4182"/>
            <a:ext cx="7631723" cy="96202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+mn-lt"/>
                <a:ea typeface="Times New Roman"/>
              </a:rPr>
              <a:t>Основные технологические направления при разработке КМ: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343" y="1220669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птимизация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металлургического производства, в частности, применение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 специальных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шихтовых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материалов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endParaRPr lang="ru-RU" b="1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С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ужение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заданных интервалов содержания легирующих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элементов.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С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нижение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количества неметаллических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включений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endParaRPr lang="ru-RU" b="1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П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рименение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специальных способов обработки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расплавов.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У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совершенствование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производства всех видов металлопродукции, прежде всего, комплектующих 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/>
              </a:rPr>
              <a:t>твэлов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и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ТВС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endParaRPr lang="ru-RU" b="1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И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</a:rPr>
              <a:t>сследование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комплекса свойств материалов и исходном состоянии и после облучения для прочностных расчетов </a:t>
            </a:r>
            <a:r>
              <a:rPr lang="ru-RU" b="1" dirty="0" err="1">
                <a:solidFill>
                  <a:srgbClr val="000000"/>
                </a:solidFill>
                <a:latin typeface="+mj-lt"/>
                <a:ea typeface="Times New Roman"/>
              </a:rPr>
              <a:t>твэлов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</a:rPr>
              <a:t> и ТВС, создания моделей, их верификации, а так же аттестации и сертификации материалов.</a:t>
            </a:r>
            <a:endParaRPr lang="ru-RU" b="1" dirty="0">
              <a:solidFill>
                <a:srgbClr val="00000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Разработки в области КМ для оболочек </a:t>
            </a:r>
            <a:r>
              <a:rPr lang="ru-RU" altLang="ru-RU" sz="1800" b="1" kern="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твэлов</a:t>
            </a:r>
            <a:r>
              <a:rPr lang="ru-RU" altLang="ru-RU" sz="18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для перспективных реакторов  БР</a:t>
            </a:r>
            <a:endParaRPr lang="ru-RU" sz="1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"/>
          <a:stretch/>
        </p:blipFill>
        <p:spPr bwMode="auto">
          <a:xfrm>
            <a:off x="363727" y="1412776"/>
            <a:ext cx="8757572" cy="51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5400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Сталь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ЧС68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168"/>
            <a:ext cx="2736304" cy="25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9" y="4005064"/>
            <a:ext cx="2418700" cy="20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31840" y="1556792"/>
            <a:ext cx="57594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Для улучшения качества труб из стали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ЧС68:</a:t>
            </a:r>
            <a:endParaRPr lang="ru-RU" sz="20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оптимизирован и сужен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химический состав стали ЧС68;</a:t>
            </a:r>
          </a:p>
          <a:p>
            <a:pPr indent="361950" algn="just"/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использована операция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диффузионного отжига на </a:t>
            </a:r>
            <a:r>
              <a:rPr lang="ru-RU" sz="2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передельной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трубе;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повышена температура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промежуточных </a:t>
            </a:r>
            <a:r>
              <a:rPr lang="ru-RU" sz="2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аустенитизирующих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отжигов с использованием установки форсированного нагрева;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использована схема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короткооправочного волочения для создания заключительного холоднодеформированного состояния.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136904" cy="699542"/>
          </a:xfrm>
        </p:spPr>
        <p:txBody>
          <a:bodyPr/>
          <a:lstStyle/>
          <a:p>
            <a:pPr algn="l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Результаты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послереакторных</a:t>
            </a:r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исследований </a:t>
            </a:r>
            <a:r>
              <a:rPr lang="en-US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реперных ТВС с оболочками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твэлов</a:t>
            </a:r>
            <a:r>
              <a:rPr lang="ru-RU" alt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из ЧС68 реактора БН-600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36512" y="1056995"/>
            <a:ext cx="4592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Внешний вид торцевой части </a:t>
            </a:r>
          </a:p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пучка </a:t>
            </a:r>
            <a:r>
              <a:rPr lang="ru-RU" alt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твэлов</a:t>
            </a: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реперной ТВС с оболочками </a:t>
            </a:r>
          </a:p>
          <a:p>
            <a:pPr algn="ctr" eaLnBrk="1" hangingPunct="1"/>
            <a:r>
              <a:rPr lang="ru-RU" alt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твэлов</a:t>
            </a: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из стали ЧС68, изготовленных по </a:t>
            </a:r>
            <a:r>
              <a:rPr lang="ru-RU" altLang="ru-RU" sz="12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различным     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технологиям </a:t>
            </a:r>
          </a:p>
        </p:txBody>
      </p:sp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8" t="10612" r="5803" b="10596"/>
          <a:stretch>
            <a:fillRect/>
          </a:stretch>
        </p:blipFill>
        <p:spPr bwMode="auto">
          <a:xfrm>
            <a:off x="1403845" y="1844824"/>
            <a:ext cx="1774007" cy="20707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7" y="3996847"/>
            <a:ext cx="285432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Изменение величины эффективного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диаметра оболочек </a:t>
            </a:r>
            <a:r>
              <a:rPr lang="ru-RU" alt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твэлов</a:t>
            </a: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составляет: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АТОН (1200 С – код 5) - 1,9 %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АТОН (1140 С- код 6) - 2,3 %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</a:t>
            </a:r>
            <a:r>
              <a:rPr lang="en-US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VSQ</a:t>
            </a:r>
            <a:r>
              <a:rPr lang="ru-RU" alt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(1060 С – код 7) - 3,5 %</a:t>
            </a:r>
            <a:endParaRPr lang="ru-RU" altLang="ru-RU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370771" y="1056995"/>
            <a:ext cx="495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cs typeface="Times New Roman" pitchFamily="18" charset="0"/>
              </a:rPr>
              <a:t>Внешний вид торцевой части </a:t>
            </a:r>
          </a:p>
          <a:p>
            <a:pPr algn="ctr"/>
            <a:r>
              <a:rPr lang="ru-RU" altLang="ru-RU" sz="1200" b="1" dirty="0">
                <a:solidFill>
                  <a:srgbClr val="000000"/>
                </a:solidFill>
                <a:cs typeface="Times New Roman" pitchFamily="18" charset="0"/>
              </a:rPr>
              <a:t>пучка </a:t>
            </a:r>
            <a:r>
              <a:rPr lang="ru-RU" altLang="ru-RU" sz="1200" b="1" dirty="0" err="1">
                <a:solidFill>
                  <a:srgbClr val="000000"/>
                </a:solidFill>
                <a:cs typeface="Times New Roman" pitchFamily="18" charset="0"/>
              </a:rPr>
              <a:t>твэлов</a:t>
            </a:r>
            <a:r>
              <a:rPr lang="ru-RU" altLang="ru-RU" sz="1200" b="1" dirty="0">
                <a:solidFill>
                  <a:srgbClr val="000000"/>
                </a:solidFill>
                <a:cs typeface="Times New Roman" pitchFamily="18" charset="0"/>
              </a:rPr>
              <a:t> реперной ТВС с оболочками </a:t>
            </a:r>
          </a:p>
          <a:p>
            <a:pPr algn="ctr"/>
            <a:r>
              <a:rPr lang="ru-RU" altLang="ru-RU" sz="1200" b="1" dirty="0" err="1">
                <a:solidFill>
                  <a:srgbClr val="000000"/>
                </a:solidFill>
                <a:cs typeface="Times New Roman" pitchFamily="18" charset="0"/>
              </a:rPr>
              <a:t>твэлов</a:t>
            </a:r>
            <a:r>
              <a:rPr lang="ru-RU" altLang="ru-RU" sz="1200" b="1" dirty="0">
                <a:solidFill>
                  <a:srgbClr val="000000"/>
                </a:solidFill>
                <a:cs typeface="Times New Roman" pitchFamily="18" charset="0"/>
              </a:rPr>
              <a:t> из стали ЧС68, изготовленных по оптимизированной технологии (доза 83 сна) </a:t>
            </a:r>
          </a:p>
        </p:txBody>
      </p:sp>
      <p:pic>
        <p:nvPicPr>
          <p:cNvPr id="9" name="Рисунок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1"/>
          <a:stretch>
            <a:fillRect/>
          </a:stretch>
        </p:blipFill>
        <p:spPr bwMode="auto">
          <a:xfrm>
            <a:off x="5652120" y="1877387"/>
            <a:ext cx="1827046" cy="20853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911758" y="4019007"/>
            <a:ext cx="626380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Переход с повреждающей дозы 75 сна на  87 сна  осуществлен за счет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 проведения 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работ по совершенствованию стали ЧС68-ИД, т.е. без каких-либо конструктивных изменений </a:t>
            </a:r>
            <a:r>
              <a:rPr kumimoji="0" lang="ru-RU" alt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твэла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и ТВС или их режимов эксплуатации. 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обоснованный прогноз применения стали ЧС68 до 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95 </a:t>
            </a:r>
            <a: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сна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БН-600, БН-800, МБИР) 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4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5400600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Сталь ЭК164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552" y="1340768"/>
            <a:ext cx="81270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   Для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достижения повреждающих доз не менее 110 сна разработана сталь </a:t>
            </a:r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ЭК164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. За период 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разработки было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проведено усовершенствование </a:t>
            </a:r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технологии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металлургического и трубного 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переделов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и оптимизация её </a:t>
            </a:r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химического состава. </a:t>
            </a:r>
            <a:endParaRPr lang="ru-RU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08360" y="2780928"/>
            <a:ext cx="856895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Структурные факторы при разработке стали ЭК164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:</a:t>
            </a:r>
            <a:endParaRPr kumimoji="0" lang="ru-RU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Твердорастворный</a:t>
            </a:r>
            <a:endParaRPr kumimoji="0" lang="ru-RU" sz="17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-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увеличено содержание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Ni,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введены В, Р и Се;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- высокотемпературный отжиг на стадии металлургического и трубного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</a:t>
            </a:r>
            <a:r>
              <a:rPr lang="ru-RU" sz="1700" b="1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переделов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при температуре 1180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÷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1200 ˚С для увеличения содержания в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твердом растворе бора и основных легирующих элементов.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Карбонитридный</a:t>
            </a:r>
            <a:endParaRPr kumimoji="0" lang="ru-RU" sz="17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-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Ti,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Nb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V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, образование МС в процессе облучения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- образование фосфидов (введение Р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).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Холодной деформации</a:t>
            </a:r>
          </a:p>
          <a:p>
            <a:pPr marL="0" marR="0" lvl="0" indent="0" defTabSz="914400" eaLnBrk="0" fontAlgn="auto" latinLnBrk="0" hangingPunct="0"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создание холоднодеформированной структуры методом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КОВ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на (20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±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3)%.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73" y="6448430"/>
            <a:ext cx="627185" cy="377825"/>
          </a:xfrm>
        </p:spPr>
        <p:txBody>
          <a:bodyPr/>
          <a:lstStyle/>
          <a:p>
            <a:pPr>
              <a:defRPr/>
            </a:pPr>
            <a:fld id="{D5A0490A-844A-4E8F-A6EE-CF6D7138F22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7632848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Ферритно-мартенситные стали: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системы легирования и длительная прочность о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/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т труб</a:t>
            </a:r>
          </a:p>
        </p:txBody>
      </p:sp>
      <p:pic>
        <p:nvPicPr>
          <p:cNvPr id="5" name="Рисунок 4" descr="Untitled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9622"/>
            <a:ext cx="2880320" cy="2873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180528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274"/>
                </a:solidFill>
                <a:latin typeface="Times New Roman"/>
                <a:ea typeface="Times New Roman"/>
              </a:rPr>
              <a:t>Карбидные фазы в структуре стали ЭК181 после закалки и отпуска</a:t>
            </a:r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995936" y="1440212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ЭП 450: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3Cr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-V-B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-0,1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ЭК181: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12Cr</a:t>
            </a:r>
            <a:r>
              <a:rPr lang="en-US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V-Ta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-0,1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6C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ЧС139: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alt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-0,20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alt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11960" y="2564904"/>
            <a:ext cx="4204271" cy="2523761"/>
            <a:chOff x="106" y="409"/>
            <a:chExt cx="2787" cy="1937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409"/>
              <a:ext cx="2787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1909" y="1264"/>
              <a:ext cx="150" cy="15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45232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451FA147-D647-4CF7-954C-DFA9221C80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8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ZrxeDs2kiW5JNAkft.pQ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1699</Words>
  <Application>Microsoft Office PowerPoint</Application>
  <PresentationFormat>Экран (4:3)</PresentationFormat>
  <Paragraphs>182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b-default</vt:lpstr>
      <vt:lpstr>1_b-default</vt:lpstr>
      <vt:lpstr>2_b-default</vt:lpstr>
      <vt:lpstr>3_b-default</vt:lpstr>
      <vt:lpstr>4_b-default</vt:lpstr>
      <vt:lpstr>5_b-default</vt:lpstr>
      <vt:lpstr>6_b-default</vt:lpstr>
      <vt:lpstr>7_b-default</vt:lpstr>
      <vt:lpstr>think-cell Slide</vt:lpstr>
      <vt:lpstr> Леонтьева-Смирнова М.В., Скупов М.В., Никитина А.А.,  Науменко И.А., Митрофанова Н.М.    </vt:lpstr>
      <vt:lpstr> Цель работ</vt:lpstr>
      <vt:lpstr> Состав работ по разработке и обоснованию КМ</vt:lpstr>
      <vt:lpstr>Основные технологические направления при разработке КМ: </vt:lpstr>
      <vt:lpstr>Разработки в области КМ для оболочек твэлов для перспективных реакторов  БР</vt:lpstr>
      <vt:lpstr>Сталь ЧС68</vt:lpstr>
      <vt:lpstr>Результаты послереакторных исследований  реперных ТВС с оболочками твэлов из ЧС68 реактора БН-600</vt:lpstr>
      <vt:lpstr>Сталь ЭК164 </vt:lpstr>
      <vt:lpstr>Ферритно-мартенситные стали: системы легирования и длительная прочность о/т труб</vt:lpstr>
      <vt:lpstr>Промышленное освоение ферритно-мартенситных сталей ЭК181 и ЧС139</vt:lpstr>
      <vt:lpstr>Презентация PowerPoint</vt:lpstr>
      <vt:lpstr>         Коррозия, в том числе фреттинг-коррозия, образцов стали ЭП823 нового технологического исполнения и перспективных материалов </vt:lpstr>
      <vt:lpstr>Матрица параметров металлопродукции из стали ЭП823</vt:lpstr>
      <vt:lpstr>Матрица параметров металлопродукции из стали ЭП823</vt:lpstr>
      <vt:lpstr>Радиационная стойкость</vt:lpstr>
      <vt:lpstr>Сталь ЭП900</vt:lpstr>
      <vt:lpstr>Биметаллические трубы</vt:lpstr>
      <vt:lpstr> ДУО стали</vt:lpstr>
      <vt:lpstr>Презентация PowerPoint</vt:lpstr>
      <vt:lpstr>ДУО стали, разрабатываемые применительно к использованию в качестве оболочек твэлов реактора со свинцовым теплоносителем (выгорание СНУП топлива 9-12% т.а.) </vt:lpstr>
      <vt:lpstr>Презентация PowerPoint</vt:lpstr>
      <vt:lpstr>Заключение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Nikitina</dc:creator>
  <cp:lastModifiedBy>Nikitina</cp:lastModifiedBy>
  <cp:revision>136</cp:revision>
  <cp:lastPrinted>2019-04-04T09:49:45Z</cp:lastPrinted>
  <dcterms:created xsi:type="dcterms:W3CDTF">2019-02-27T17:48:35Z</dcterms:created>
  <dcterms:modified xsi:type="dcterms:W3CDTF">2019-05-27T16:26:36Z</dcterms:modified>
</cp:coreProperties>
</file>