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57" r:id="rId4"/>
    <p:sldId id="258" r:id="rId5"/>
    <p:sldId id="259" r:id="rId6"/>
    <p:sldId id="267" r:id="rId7"/>
    <p:sldId id="268" r:id="rId8"/>
    <p:sldId id="261" r:id="rId9"/>
    <p:sldId id="260" r:id="rId10"/>
    <p:sldId id="262" r:id="rId11"/>
    <p:sldId id="263" r:id="rId12"/>
    <p:sldId id="269" r:id="rId13"/>
    <p:sldId id="271" r:id="rId14"/>
    <p:sldId id="26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dirty="0"/>
              <a:t>Удельные затраты при ионно-пучковой обработке</a:t>
            </a:r>
            <a:endParaRPr lang="en-US" dirty="0"/>
          </a:p>
        </c:rich>
      </c:tx>
      <c:layout>
        <c:manualLayout>
          <c:xMode val="edge"/>
          <c:yMode val="edge"/>
          <c:x val="0.27532467532467531"/>
          <c:y val="2.777782210258071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8554746625208035"/>
          <c:y val="0.18494197271557059"/>
          <c:w val="0.78807676239135949"/>
          <c:h val="0.68434047493082106"/>
        </c:manualLayout>
      </c:layout>
      <c:lineChart>
        <c:grouping val="standard"/>
        <c:varyColors val="0"/>
        <c:ser>
          <c:idx val="1"/>
          <c:order val="0"/>
          <c:tx>
            <c:v>Удельная себестоимость ионно-лучевой обработки</c:v>
          </c:tx>
          <c:spPr>
            <a:ln w="38100">
              <a:solidFill>
                <a:srgbClr val="008080"/>
              </a:solidFill>
              <a:prstDash val="solid"/>
            </a:ln>
          </c:spPr>
          <c:marker>
            <c:symbol val="circle"/>
            <c:size val="8"/>
            <c:spPr>
              <a:solidFill>
                <a:srgbClr val="008080"/>
              </a:solidFill>
              <a:ln>
                <a:solidFill>
                  <a:srgbClr val="008080"/>
                </a:solidFill>
                <a:prstDash val="solid"/>
              </a:ln>
            </c:spPr>
          </c:marker>
          <c:cat>
            <c:numRef>
              <c:f>'2'!$A$4:$A$13</c:f>
              <c:numCache>
                <c:formatCode>General</c:formatCode>
                <c:ptCount val="10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  <c:pt idx="6">
                  <c:v>7000</c:v>
                </c:pt>
                <c:pt idx="7">
                  <c:v>8000</c:v>
                </c:pt>
                <c:pt idx="8">
                  <c:v>9000</c:v>
                </c:pt>
                <c:pt idx="9">
                  <c:v>10000</c:v>
                </c:pt>
              </c:numCache>
            </c:numRef>
          </c:cat>
          <c:val>
            <c:numRef>
              <c:f>'2'!$D$4:$D$13</c:f>
              <c:numCache>
                <c:formatCode>0</c:formatCode>
                <c:ptCount val="10"/>
                <c:pt idx="0">
                  <c:v>4986.1549999999997</c:v>
                </c:pt>
                <c:pt idx="1">
                  <c:v>2556.6550000000002</c:v>
                </c:pt>
                <c:pt idx="2">
                  <c:v>1746.8216666666665</c:v>
                </c:pt>
                <c:pt idx="3">
                  <c:v>1341.905</c:v>
                </c:pt>
                <c:pt idx="4">
                  <c:v>1098.9550000000002</c:v>
                </c:pt>
                <c:pt idx="5">
                  <c:v>936.98833333333323</c:v>
                </c:pt>
                <c:pt idx="6">
                  <c:v>821.2978571428572</c:v>
                </c:pt>
                <c:pt idx="7">
                  <c:v>734.53</c:v>
                </c:pt>
                <c:pt idx="8">
                  <c:v>667.04388888888889</c:v>
                </c:pt>
                <c:pt idx="9">
                  <c:v>613.05500000000006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17-42E3-BCD2-7668AA1DF6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550400"/>
        <c:axId val="91795968"/>
      </c:lineChart>
      <c:catAx>
        <c:axId val="32550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 dirty="0"/>
                  <a:t>Производительность, метров в год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8311688311688313"/>
              <c:y val="0.9281060561332850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17959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179596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 dirty="0"/>
                  <a:t>Общие удельные затраты, руб./метр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9.5286522864668315E-3"/>
              <c:y val="0.2794122056712001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2550400"/>
        <c:crosses val="autoZero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solidFill>
        <a:srgbClr val="0070C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/>
              <a:t>Количество функционирующих реакторов российского дизайна</a:t>
            </a:r>
          </a:p>
        </c:rich>
      </c:tx>
      <c:layout>
        <c:manualLayout>
          <c:xMode val="edge"/>
          <c:yMode val="edge"/>
          <c:x val="0.11805897187726856"/>
          <c:y val="9.280945632400484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9887188130427056E-2"/>
          <c:y val="0.28951637408076664"/>
          <c:w val="0.43933896129786199"/>
          <c:h val="0.6747698082848038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3F-4BE7-B73C-888C09C7CE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3F-4BE7-B73C-888C09C7CE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Лист1!$A$1:$A$2</c:f>
              <c:strCache>
                <c:ptCount val="2"/>
                <c:pt idx="0">
                  <c:v>в РФ</c:v>
                </c:pt>
                <c:pt idx="1">
                  <c:v>за границей</c:v>
                </c:pt>
              </c:strCache>
            </c:strRef>
          </c:cat>
          <c:val>
            <c:numRef>
              <c:f>Лист1!$B$1:$B$2</c:f>
              <c:numCache>
                <c:formatCode>General</c:formatCode>
                <c:ptCount val="2"/>
                <c:pt idx="0">
                  <c:v>35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3F-4BE7-B73C-888C09C7C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7367228347900145"/>
          <c:y val="0.40017738512914242"/>
          <c:w val="0.3807181867155276"/>
          <c:h val="0.27931924732029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78D1D-DD49-4206-8FB4-07AE21EBEC8C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F6501-BC10-476F-9D24-73DAC5103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034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F6501-BC10-476F-9D24-73DAC5103C1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712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CF0-1EDD-4A14-B0C6-F4A135531E7E}" type="datetime1">
              <a:rPr lang="ru-RU" smtClean="0"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C88B-1BB8-4D58-97A6-D001F0E3C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64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8B8B-0E81-4118-9E6C-73CA082EDB0E}" type="datetime1">
              <a:rPr lang="ru-RU" smtClean="0"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C88B-1BB8-4D58-97A6-D001F0E3C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5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BAE9-E550-4357-BA13-5CF7723B3BD6}" type="datetime1">
              <a:rPr lang="ru-RU" smtClean="0"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C88B-1BB8-4D58-97A6-D001F0E3C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73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B361-68D7-4944-927B-0AD65A07D782}" type="datetime1">
              <a:rPr lang="ru-RU" smtClean="0"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C88B-1BB8-4D58-97A6-D001F0E3C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627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4F8D-7323-4151-8BD9-6594C3F76C0A}" type="datetime1">
              <a:rPr lang="ru-RU" smtClean="0"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C88B-1BB8-4D58-97A6-D001F0E3C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84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39883-5119-47F3-AF81-AEAB2032F698}" type="datetime1">
              <a:rPr lang="ru-RU" smtClean="0"/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C88B-1BB8-4D58-97A6-D001F0E3C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28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B2BC-7588-4F1E-B980-62C0E464C6B9}" type="datetime1">
              <a:rPr lang="ru-RU" smtClean="0"/>
              <a:t>29.05.2019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C88B-1BB8-4D58-97A6-D001F0E3C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90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F240-3373-4BAE-987C-B52F2728BD30}" type="datetime1">
              <a:rPr lang="ru-RU" smtClean="0"/>
              <a:t>29.05.2019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C88B-1BB8-4D58-97A6-D001F0E3C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540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E2A7-CFF8-46B3-BCE1-5579351F283B}" type="datetime1">
              <a:rPr lang="ru-RU" smtClean="0"/>
              <a:t>29.05.2019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C88B-1BB8-4D58-97A6-D001F0E3C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9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D93D-BCDB-4061-89BC-434A22A71DB5}" type="datetime1">
              <a:rPr lang="ru-RU" smtClean="0"/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C88B-1BB8-4D58-97A6-D001F0E3C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091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E11B-AA1A-4041-AD67-8AA892BEE4B8}" type="datetime1">
              <a:rPr lang="ru-RU" smtClean="0"/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C88B-1BB8-4D58-97A6-D001F0E3C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57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9B9A5-7573-433D-AB1E-D842288CC05B}" type="datetime1">
              <a:rPr lang="ru-RU" smtClean="0"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2C88B-1BB8-4D58-97A6-D001F0E3C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14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инженерно-экономический анализ применения толерантного топлива в ядерной энергетике</a:t>
            </a:r>
            <a:endParaRPr lang="ru-RU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44646" y="4022386"/>
            <a:ext cx="7777316" cy="1611507"/>
          </a:xfrm>
        </p:spPr>
        <p:txBody>
          <a:bodyPr>
            <a:normAutofit/>
          </a:bodyPr>
          <a:lstStyle/>
          <a:p>
            <a:r>
              <a:rPr lang="ru-RU" b="1" dirty="0"/>
              <a:t>Б.А. Калин, А.Н. Силенко, В.В. Харитонов, Ю.А. Ульянин</a:t>
            </a:r>
          </a:p>
          <a:p>
            <a:r>
              <a:rPr lang="ru-RU" cap="all" dirty="0"/>
              <a:t> </a:t>
            </a:r>
            <a:r>
              <a:rPr lang="ru-RU" dirty="0"/>
              <a:t>Национальный исследовательский ядерный университет «МИФИ», Москва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870" y="4022386"/>
            <a:ext cx="1848181" cy="18215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5742" y="466182"/>
            <a:ext cx="9359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pc="30" dirty="0">
                <a:solidFill>
                  <a:srgbClr val="333333"/>
                </a:solidFill>
                <a:latin typeface="Arial"/>
                <a:ea typeface="Calibri"/>
              </a:rPr>
              <a:t>Х</a:t>
            </a:r>
            <a:r>
              <a:rPr lang="en-US" spc="30" dirty="0">
                <a:solidFill>
                  <a:srgbClr val="333333"/>
                </a:solidFill>
                <a:latin typeface="Arial"/>
                <a:ea typeface="Calibri"/>
              </a:rPr>
              <a:t>I</a:t>
            </a:r>
            <a:r>
              <a:rPr lang="ru-RU" spc="30" dirty="0">
                <a:solidFill>
                  <a:srgbClr val="333333"/>
                </a:solidFill>
                <a:latin typeface="Arial"/>
                <a:ea typeface="Calibri"/>
              </a:rPr>
              <a:t> конференция по реакторному материаловедению</a:t>
            </a:r>
            <a:endParaRPr lang="ru-RU" dirty="0">
              <a:latin typeface="Times New Roman"/>
              <a:ea typeface="Calibri"/>
            </a:endParaRPr>
          </a:p>
          <a:p>
            <a:pPr algn="ctr"/>
            <a:r>
              <a:rPr lang="ru-RU" spc="30" dirty="0">
                <a:solidFill>
                  <a:srgbClr val="333333"/>
                </a:solidFill>
                <a:latin typeface="Arial"/>
                <a:ea typeface="Calibri"/>
              </a:rPr>
              <a:t>АО «ГНЦ НИИАР» (г. Димитровград) с 27 по 31 мая 2019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770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660"/>
            <a:ext cx="10515600" cy="105072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ATF на возможные изменения рыночной доли топливных компаний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0944" y="971182"/>
            <a:ext cx="5862132" cy="57245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УГРОЗЫ В БУДУЩЕМ</a:t>
            </a:r>
          </a:p>
          <a:p>
            <a:pPr marL="0" indent="0">
              <a:buNone/>
            </a:pPr>
            <a:endParaRPr lang="ru-RU" sz="16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b="1" dirty="0"/>
              <a:t>Превышение</a:t>
            </a:r>
            <a:r>
              <a:rPr lang="ru-RU" sz="2400" dirty="0"/>
              <a:t> в ближайшие десятилетия </a:t>
            </a:r>
            <a:r>
              <a:rPr lang="ru-RU" sz="2400" b="1" dirty="0"/>
              <a:t>производственных возможностей</a:t>
            </a:r>
            <a:r>
              <a:rPr lang="ru-RU" sz="2400" dirty="0"/>
              <a:t> фабрикации ТВС  для легководных реакторов(≈15 </a:t>
            </a:r>
            <a:r>
              <a:rPr lang="ru-RU" sz="2400" dirty="0" err="1"/>
              <a:t>кт</a:t>
            </a:r>
            <a:r>
              <a:rPr lang="ru-RU" sz="2400" dirty="0"/>
              <a:t>/год - WNA, 2017) </a:t>
            </a:r>
            <a:r>
              <a:rPr lang="ru-RU" sz="2400" b="1" dirty="0"/>
              <a:t>над потребностями </a:t>
            </a:r>
            <a:r>
              <a:rPr lang="ru-RU" sz="2400" dirty="0"/>
              <a:t>ядерной энергетики (почти вдвое)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/>
              <a:t>Старт проекта Европейской Комиссии об упрощенном лицензировании </a:t>
            </a:r>
            <a:r>
              <a:rPr lang="ru-RU" sz="2400" dirty="0"/>
              <a:t>альтернативного топлива для реакторов российского дизайна (2015 г.)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/>
              <a:t>Приближение сроков вывода из эксплуатации </a:t>
            </a:r>
            <a:r>
              <a:rPr lang="ru-RU" sz="2400" dirty="0"/>
              <a:t>14 реакторов ВВЭР-440, работающих за рубежом.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43348" y="1914116"/>
            <a:ext cx="5852652" cy="4781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ru-RU" sz="24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508457"/>
              </p:ext>
            </p:extLst>
          </p:nvPr>
        </p:nvGraphicFramePr>
        <p:xfrm>
          <a:off x="352995" y="1419734"/>
          <a:ext cx="5278168" cy="266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3129" y="4202778"/>
            <a:ext cx="5108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 вырабатывают около 15% электроэнергии всех АЭС мира, используя топливо, произведенное в России.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2995" y="5126108"/>
            <a:ext cx="5448302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Почти 75% из ныне действующих ≈450 реакторов в мире работают на топливе «ТВС-квадрат» зарубежных компаний (за вычетом </a:t>
            </a:r>
            <a:r>
              <a:rPr lang="en-US" sz="2000" b="1" dirty="0"/>
              <a:t>CANDU</a:t>
            </a:r>
            <a:r>
              <a:rPr lang="ru-RU" sz="2000" b="1" dirty="0"/>
              <a:t> и ВВЭР).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8924" y="958069"/>
            <a:ext cx="44577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НЫНЕШНЯЯ СИТУАЦИЯ</a:t>
            </a:r>
            <a:endParaRPr lang="ru-RU" sz="2400" b="1" dirty="0">
              <a:solidFill>
                <a:srgbClr val="FF000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C88B-1BB8-4D58-97A6-D001F0E3C14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9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5" grpId="0">
        <p:bldAsOne/>
      </p:bldGraphic>
      <p:bldP spid="6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483" y="326385"/>
            <a:ext cx="10515600" cy="45130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656" y="967547"/>
            <a:ext cx="11668609" cy="5343979"/>
          </a:xfrm>
        </p:spPr>
        <p:txBody>
          <a:bodyPr>
            <a:normAutofit fontScale="70000" lnSpcReduction="20000"/>
          </a:bodyPr>
          <a:lstStyle/>
          <a:p>
            <a:pPr marL="0" algn="just">
              <a:lnSpc>
                <a:spcPct val="120000"/>
              </a:lnSpc>
              <a:spcBef>
                <a:spcPts val="1200"/>
              </a:spcBef>
            </a:pP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Влияние нового топлива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ATF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на стоимость электроэнергии (на микроэкономическом уровне) может сказываться как на капитальной, так и на эксплуатационной составляющей. </a:t>
            </a:r>
          </a:p>
          <a:p>
            <a:pPr marL="0" algn="just">
              <a:lnSpc>
                <a:spcPct val="120000"/>
              </a:lnSpc>
              <a:spcBef>
                <a:spcPts val="1200"/>
              </a:spcBef>
            </a:pPr>
            <a:r>
              <a:rPr lang="ru-RU" sz="33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Корректная оценка приведенной стоимости электроэнергии АЭС (а также других критериев эффективности инвестиций в АЭС) с новым топливом </a:t>
            </a:r>
            <a:r>
              <a:rPr lang="en-US" sz="33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</a:t>
            </a:r>
            <a:r>
              <a:rPr lang="ru-RU" sz="33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возможна только при адекватном расчете коэффициентов влияния. В частном случае, когда </a:t>
            </a:r>
            <a:r>
              <a:rPr lang="ru-RU" sz="33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рентабельность составит </a:t>
            </a:r>
            <a:r>
              <a:rPr lang="ru-RU" sz="33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7%, получаем значение приведенной стоимости электроэнергии на 12 % меньше приведенной стоимости электроэнергии стандартного блока. То есть, несмотря на дополнительные затраты на производство толерантного топлива, возможно снижение стоимости электроэнергии благодаря сочетанию других «факторов влияния». </a:t>
            </a:r>
          </a:p>
          <a:p>
            <a:pPr marL="0" algn="just">
              <a:lnSpc>
                <a:spcPct val="120000"/>
              </a:lnSpc>
              <a:spcBef>
                <a:spcPts val="1200"/>
              </a:spcBef>
            </a:pP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При текущем состоянии исследований в области технологий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ATF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сделать более строгие оценки представляется затруднительным. 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C88B-1BB8-4D58-97A6-D001F0E3C14D}" type="slidenum">
              <a:rPr lang="ru-RU" sz="1600" smtClean="0"/>
              <a:t>11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33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142D26C-BE4E-4771-9A6B-58540A311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C88B-1BB8-4D58-97A6-D001F0E3C14D}" type="slidenum">
              <a:rPr lang="ru-RU" smtClean="0"/>
              <a:t>12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15D3D1D-EA8C-4CF1-879B-67A3204272C4}"/>
              </a:ext>
            </a:extLst>
          </p:cNvPr>
          <p:cNvSpPr/>
          <p:nvPr/>
        </p:nvSpPr>
        <p:spPr>
          <a:xfrm>
            <a:off x="480874" y="871507"/>
            <a:ext cx="11230252" cy="5380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Факты свидетельствуют о резком возрастании конкуренции на глобальном рынке ТВС и вытеснении российской топливной компании из традиционных для нее мест. Если отечественные предприятия опоздают с производством и выходом на мировой рынок «ТВС-квадрат», содержащим толерантное топливо, а зарубежные топливные компании начнут его массовое производство раньше отечественной топливной компании, то глобальный рынок для нас может быть проигран, что чревато существенными потерями экспортных доходов.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-топливо повышает безопасность АЭС за счет пассивных физико-химических свойств применяемых материалов, а не за счет «новых активных инженерных барьеров», реализуя принцип </a:t>
            </a:r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«чем безопаснее, тем дешевле».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ru-RU" b="1" i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НИЯУ МИФИ в экономико-аналитическом институте проводится поисковая работа по экономической оценке стоимости обеспечения безопасности АЭС по двум каналам: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-использование толерантного топливо;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-совершенствование систем пассивной безопасности.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521616-68C5-49AC-A4C3-D25A0AF1A68C}"/>
              </a:ext>
            </a:extLst>
          </p:cNvPr>
          <p:cNvSpPr txBox="1"/>
          <p:nvPr/>
        </p:nvSpPr>
        <p:spPr>
          <a:xfrm>
            <a:off x="4119239" y="310718"/>
            <a:ext cx="3302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val="2749536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C88B-1BB8-4D58-97A6-D001F0E3C1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3278" y="331932"/>
            <a:ext cx="93241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среднесрочной перспективе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существующие инженерные барьеры безопасности действующих, строящихся и планируемых к строительству ядерных реакторов сохранятся.</a:t>
            </a:r>
          </a:p>
          <a:p>
            <a:pPr algn="just"/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Одновременно будут осваиваться технологии толерантного топлива, нуждающиеся в обосновании инженерно-физических и инженерно-экономических преимуществ.</a:t>
            </a:r>
          </a:p>
          <a:p>
            <a:pPr algn="just"/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необходимо разработать детальную методику расчета микро- и макроэкономических критериев эффективности инвестиций в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-топливо. </a:t>
            </a:r>
          </a:p>
          <a:p>
            <a:pPr algn="just"/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 методика должна позволять не только сравнение различных технологий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-топлива и их влияние на экономику АЭС, но и обоснование дорожной карты внедрения этих технологий в действующие реакторы для обеспечения своевременных конкурентных преимуществ отечественной топливной компании на глобальном рынке ядерной энергетики.</a:t>
            </a:r>
          </a:p>
          <a:p>
            <a:pPr algn="just"/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долгосрочной перспективе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успешном освоении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-топлива потребуется инженерно-экономическое обоснование возможности отказа от некоторых традиционных и дорогостоящих инженерных барьеров безопасности в сочетании с инновационной модернизацией конструкции ядерных реакторов (ужесточение спектра нейтронов и повышение коэффициента воспроизводства плутония в реакторах типа ВВЭР и др.).  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14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64771" y="2798083"/>
            <a:ext cx="10515600" cy="45130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C88B-1BB8-4D58-97A6-D001F0E3C14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14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21A668C-E760-42D7-8FC5-6980D911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C88B-1BB8-4D58-97A6-D001F0E3C14D}" type="slidenum">
              <a:rPr lang="ru-RU" smtClean="0"/>
              <a:t>2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B7A228-4526-44B4-90E8-97A033BC4625}"/>
              </a:ext>
            </a:extLst>
          </p:cNvPr>
          <p:cNvSpPr txBox="1"/>
          <p:nvPr/>
        </p:nvSpPr>
        <p:spPr>
          <a:xfrm>
            <a:off x="1038687" y="914400"/>
            <a:ext cx="1052891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>
              <a:spcBef>
                <a:spcPts val="1200"/>
              </a:spcBef>
            </a:pPr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технологии производства толерантного топлива (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</a:t>
            </a:r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Accident</a:t>
            </a:r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Tolerant</a:t>
            </a:r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Fuels</a:t>
            </a:r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для АЭС может сказаться на экономике ядерной энергетики (прежде всего на стоимости производимой на АЭС электроэнергии) по нескольким каналам</a:t>
            </a: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Основное внимание уделено изменению стоимости производимой на АЭС электроэнергии как одному из главных критериев конкурентоспособности АЭС. </a:t>
            </a:r>
          </a:p>
        </p:txBody>
      </p:sp>
    </p:spTree>
    <p:extLst>
      <p:ext uri="{BB962C8B-B14F-4D97-AF65-F5344CB8AC3E}">
        <p14:creationId xmlns:p14="http://schemas.microsoft.com/office/powerpoint/2010/main" val="1976123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718" y="1470211"/>
            <a:ext cx="10515600" cy="111694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0099"/>
                </a:solidFill>
              </a:rPr>
              <a:t>Микроэкономические факторы </a:t>
            </a:r>
            <a:br>
              <a:rPr lang="ru-RU" sz="2800" b="1" dirty="0">
                <a:solidFill>
                  <a:srgbClr val="000099"/>
                </a:solidFill>
              </a:rPr>
            </a:br>
            <a:r>
              <a:rPr lang="ru-RU" sz="2800" b="1" dirty="0">
                <a:solidFill>
                  <a:srgbClr val="000099"/>
                </a:solidFill>
              </a:rPr>
              <a:t>влияния толерантного топлива на экономику АЭС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235" y="2506943"/>
            <a:ext cx="10515600" cy="412694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600" b="1" dirty="0"/>
              <a:t>Изменение топливной составляющей </a:t>
            </a:r>
            <a:r>
              <a:rPr lang="ru-RU" sz="2600" dirty="0"/>
              <a:t>стоимости электроэнергии за счет изменения состава и обогащения топлива или (и) изменения материала (или технологии обработки) оболочек твэлов.</a:t>
            </a:r>
          </a:p>
          <a:p>
            <a:pPr lvl="0"/>
            <a:r>
              <a:rPr lang="ru-RU" sz="2600" b="1" dirty="0"/>
              <a:t>Изменение коэффициента использования установленной </a:t>
            </a:r>
            <a:r>
              <a:rPr lang="ru-RU" sz="2600" dirty="0"/>
              <a:t>мощности (КИУМ) и связанного с ним количества выработанной за год электроэнергии в результате изменения глубины выгорания топлива и топливной кампании.</a:t>
            </a:r>
          </a:p>
          <a:p>
            <a:pPr lvl="0"/>
            <a:r>
              <a:rPr lang="ru-RU" sz="2600" b="1" dirty="0"/>
              <a:t>Снижение капитальной составляющей стоимости электроэнергии </a:t>
            </a:r>
            <a:r>
              <a:rPr lang="ru-RU" sz="2600" dirty="0"/>
              <a:t>за счет сокращения затрат на некоторые инженерные барьеры безопасности вследствие повышения устойчивости толерантного топлива к аварийным ситуациям.</a:t>
            </a:r>
          </a:p>
          <a:p>
            <a:pPr lvl="0"/>
            <a:r>
              <a:rPr lang="ru-RU" sz="2600" b="1" dirty="0"/>
              <a:t>Снижение расходов на страхование АЭС </a:t>
            </a:r>
            <a:r>
              <a:rPr lang="ru-RU" sz="2600" dirty="0"/>
              <a:t>вследствие снижения рисков аварий благодаря большей устойчивости толерантного топлива.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C88B-1BB8-4D58-97A6-D001F0E3C14D}" type="slidenum">
              <a:rPr lang="ru-RU" smtClean="0"/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4424" y="218909"/>
            <a:ext cx="106948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Влияние толерантного топлива на экономику АЭС проявляется на микро- и макроэкономическом уровнях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67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206" y="348595"/>
            <a:ext cx="10515600" cy="69978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«Макроэкономический фактор»: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2312" y="1166137"/>
            <a:ext cx="10515600" cy="134527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/>
              <a:t>Изменение рыночной доли топливной компании</a:t>
            </a:r>
            <a:r>
              <a:rPr lang="ru-RU" dirty="0"/>
              <a:t> на глобальном рынке ядерного топлива вследствие опережения (опоздания) промышленного освоения эффективного толерантного топлива, в том числе в «ТВС-квадрат».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78984" y="3023624"/>
            <a:ext cx="5596707" cy="30469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i="1" dirty="0"/>
              <a:t>Годовой оборот рынка ядерного топлива составляет более $35 млрд. </a:t>
            </a:r>
          </a:p>
          <a:p>
            <a:endParaRPr lang="ru-RU" sz="2400" i="1" dirty="0"/>
          </a:p>
          <a:p>
            <a:r>
              <a:rPr lang="ru-RU" sz="2400" i="1" dirty="0"/>
              <a:t>Массовое внедрение (или не внедрение)  толерантного топлива может сказаться и на макроэкономических показателях экономики ядерной энергетики.</a:t>
            </a:r>
            <a:endParaRPr lang="ru-RU" sz="24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09" y="3023624"/>
            <a:ext cx="6162675" cy="2695575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C88B-1BB8-4D58-97A6-D001F0E3C1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23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858" y="0"/>
            <a:ext cx="10515600" cy="72888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Приведённая стоимость электроэнергии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286000" y="728889"/>
                <a:ext cx="9906000" cy="38403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2000" dirty="0"/>
                  <a:t>Приведенная стоимости электроэнергии </a:t>
                </a:r>
                <a:r>
                  <a:rPr lang="ru-RU" sz="2000" i="1" dirty="0"/>
                  <a:t>LCOE </a:t>
                </a:r>
                <a:r>
                  <a:rPr lang="ru-RU" sz="2000" dirty="0"/>
                  <a:t>(</a:t>
                </a:r>
                <a:r>
                  <a:rPr lang="ru-RU" sz="2000" dirty="0" err="1"/>
                  <a:t>Levelized</a:t>
                </a:r>
                <a:r>
                  <a:rPr lang="ru-RU" sz="2000" dirty="0"/>
                  <a:t> </a:t>
                </a:r>
                <a:r>
                  <a:rPr lang="ru-RU" sz="2000" dirty="0" err="1"/>
                  <a:t>Costof</a:t>
                </a:r>
                <a:r>
                  <a:rPr lang="ru-RU" sz="2000" dirty="0"/>
                  <a:t> </a:t>
                </a:r>
                <a:r>
                  <a:rPr lang="ru-RU" sz="2000" dirty="0" err="1"/>
                  <a:t>Electriсity</a:t>
                </a:r>
                <a:r>
                  <a:rPr lang="ru-RU" sz="2000" dirty="0"/>
                  <a:t>) (долл./</a:t>
                </a:r>
                <a:r>
                  <a:rPr lang="ru-RU" sz="2000" dirty="0" err="1"/>
                  <a:t>кВт·ч</a:t>
                </a:r>
                <a:r>
                  <a:rPr lang="ru-RU" sz="2000" dirty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 panose="02040503050406030204" pitchFamily="18" charset="0"/>
                        </a:rPr>
                        <m:t>𝐿𝐶𝑂𝐸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𝐴𝐾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ru-RU" sz="2000" i="1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ru-RU" sz="2000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𝐴𝐾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ru-RU" sz="2000" i="1" dirty="0"/>
                  <a:t> - </a:t>
                </a:r>
                <a:r>
                  <a:rPr lang="ru-RU" sz="2000" dirty="0"/>
                  <a:t>среднегодовые приведенные затраты (долл./год); </a:t>
                </a:r>
              </a:p>
              <a:p>
                <a:pPr marL="0" indent="0" algn="just">
                  <a:buNone/>
                </a:pPr>
                <a:r>
                  <a:rPr lang="ru-RU" sz="2000" i="1" dirty="0"/>
                  <a:t>К</a:t>
                </a:r>
                <a:r>
                  <a:rPr lang="ru-RU" sz="2000" dirty="0"/>
                  <a:t> – инвестиции в сооружение АЭС (долл.); </a:t>
                </a:r>
              </a:p>
              <a:p>
                <a:pPr marL="0" indent="0" algn="just">
                  <a:buNone/>
                </a:pPr>
                <a:r>
                  <a:rPr lang="ru-RU" sz="2000" i="1" dirty="0"/>
                  <a:t>А</a:t>
                </a:r>
                <a:r>
                  <a:rPr lang="ru-RU" sz="2000" dirty="0"/>
                  <a:t> - эффективная норма амортизации капитальных затрат (1/год); </a:t>
                </a:r>
              </a:p>
              <a:p>
                <a:pPr marL="0" indent="0" algn="just">
                  <a:buNone/>
                </a:pPr>
                <a:r>
                  <a:rPr lang="en-US" sz="2000" i="1" dirty="0"/>
                  <a:t>Y</a:t>
                </a:r>
                <a:r>
                  <a:rPr lang="ru-RU" sz="2000" dirty="0"/>
                  <a:t> – эксплуатационные затраты (долл./год), включая топливные </a:t>
                </a:r>
                <a:r>
                  <a:rPr lang="en-US" sz="2000" i="1" dirty="0"/>
                  <a:t>Y</a:t>
                </a:r>
                <a:r>
                  <a:rPr lang="en-US" sz="2000" baseline="-25000" dirty="0"/>
                  <a:t>T</a:t>
                </a:r>
                <a:r>
                  <a:rPr lang="ru-RU" sz="2000" dirty="0"/>
                  <a:t>; </a:t>
                </a:r>
              </a:p>
              <a:p>
                <a:pPr marL="0" indent="0" algn="just">
                  <a:buNone/>
                </a:pPr>
                <a:r>
                  <a:rPr lang="ru-RU" sz="2000" i="1" dirty="0"/>
                  <a:t>Е</a:t>
                </a:r>
                <a:r>
                  <a:rPr lang="ru-RU" sz="2000" dirty="0"/>
                  <a:t> – годовое производство электроэнергии (</a:t>
                </a:r>
                <a:r>
                  <a:rPr lang="ru-RU" sz="2000" dirty="0" err="1"/>
                  <a:t>кВт·ч</a:t>
                </a:r>
                <a:r>
                  <a:rPr lang="ru-RU" sz="2000" dirty="0"/>
                  <a:t>/год); </a:t>
                </a:r>
              </a:p>
              <a:p>
                <a:pPr marL="0" indent="0" algn="just">
                  <a:buNone/>
                </a:pPr>
                <a:r>
                  <a:rPr lang="ru-RU" sz="2000" i="1" dirty="0"/>
                  <a:t>С</a:t>
                </a:r>
                <a:r>
                  <a:rPr lang="ru-RU" sz="2000" baseline="-25000" dirty="0"/>
                  <a:t>К</a:t>
                </a:r>
                <a:r>
                  <a:rPr lang="ru-RU" sz="2000" dirty="0"/>
                  <a:t> =</a:t>
                </a:r>
                <a:r>
                  <a:rPr lang="ru-RU" sz="2000" i="1" dirty="0"/>
                  <a:t>АК/Е</a:t>
                </a:r>
                <a:r>
                  <a:rPr lang="ru-RU" sz="2000" dirty="0"/>
                  <a:t> - капитальная составляющая стоимости электроэнергии, </a:t>
                </a:r>
              </a:p>
              <a:p>
                <a:pPr marL="0" indent="0" algn="just">
                  <a:buNone/>
                </a:pPr>
                <a:r>
                  <a:rPr lang="ru-RU" sz="2000" i="1" dirty="0"/>
                  <a:t>С</a:t>
                </a:r>
                <a:r>
                  <a:rPr lang="en-US" sz="2000" baseline="-25000" dirty="0"/>
                  <a:t>Y</a:t>
                </a:r>
                <a:r>
                  <a:rPr lang="ru-RU" sz="2000" dirty="0"/>
                  <a:t>=</a:t>
                </a:r>
                <a:r>
                  <a:rPr lang="en-US" sz="2000" i="1" dirty="0"/>
                  <a:t>Y</a:t>
                </a:r>
                <a:r>
                  <a:rPr lang="ru-RU" sz="2000" dirty="0"/>
                  <a:t>/</a:t>
                </a:r>
                <a:r>
                  <a:rPr lang="en-US" sz="2000" i="1" dirty="0"/>
                  <a:t>E</a:t>
                </a:r>
                <a:r>
                  <a:rPr lang="ru-RU" sz="2000" dirty="0"/>
                  <a:t> – эксплуатационная составляющая, </a:t>
                </a:r>
                <a:r>
                  <a:rPr lang="ru-RU" sz="2000" dirty="0">
                    <a:solidFill>
                      <a:srgbClr val="000099"/>
                    </a:solidFill>
                  </a:rPr>
                  <a:t>включая топливную</a:t>
                </a:r>
                <a:r>
                  <a:rPr lang="ru-RU" sz="2000" dirty="0"/>
                  <a:t>.</a:t>
                </a:r>
                <a:endParaRPr lang="ru-RU" sz="2000" i="1" dirty="0"/>
              </a:p>
              <a:p>
                <a:pPr marL="0" indent="0">
                  <a:buNone/>
                </a:pPr>
                <a:endParaRPr lang="ru-RU" sz="2000" i="1" dirty="0"/>
              </a:p>
              <a:p>
                <a:pPr marL="0" indent="0">
                  <a:buNone/>
                </a:pPr>
                <a:endParaRPr lang="ru-RU" sz="2000" i="1" dirty="0"/>
              </a:p>
              <a:p>
                <a:pPr marL="0" indent="0">
                  <a:buNone/>
                </a:pPr>
                <a:endParaRPr lang="ru-RU" sz="2000" i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0" y="728889"/>
                <a:ext cx="9906000" cy="3840390"/>
              </a:xfrm>
              <a:blipFill rotWithShape="1">
                <a:blip r:embed="rId2"/>
                <a:stretch>
                  <a:fillRect l="-615" t="-15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27" y="532124"/>
            <a:ext cx="1770875" cy="6208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9042" y="4599920"/>
            <a:ext cx="9813473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Реактор установленной мощности 1200 МВт с капитальными затратами К=5 млрд. долл. при КИУМ=0,88 вырабатывает за год около 9 </a:t>
            </a:r>
            <a:r>
              <a:rPr lang="ru-RU" sz="2000" b="1" dirty="0" err="1"/>
              <a:t>ТВт·ч</a:t>
            </a:r>
            <a:r>
              <a:rPr lang="ru-RU" sz="2000" b="1" dirty="0"/>
              <a:t> электроэнергии и характеризуется приведенной стоимостью отпускаемой электроэнергии около </a:t>
            </a:r>
            <a:r>
              <a:rPr lang="en-US" sz="2000" b="1" dirty="0"/>
              <a:t>LCOE</a:t>
            </a:r>
            <a:r>
              <a:rPr lang="ru-RU" sz="2000" b="1" dirty="0"/>
              <a:t>=65 долл./</a:t>
            </a:r>
            <a:r>
              <a:rPr lang="ru-RU" sz="2000" b="1" dirty="0" err="1"/>
              <a:t>МВт·ч</a:t>
            </a:r>
            <a:r>
              <a:rPr lang="ru-RU" sz="2000" b="1" dirty="0"/>
              <a:t>, включающей </a:t>
            </a:r>
            <a:r>
              <a:rPr lang="ru-RU" sz="2000" b="1" i="1" dirty="0"/>
              <a:t>С</a:t>
            </a:r>
            <a:r>
              <a:rPr lang="ru-RU" sz="2000" b="1" baseline="-25000" dirty="0"/>
              <a:t>К</a:t>
            </a:r>
            <a:r>
              <a:rPr lang="ru-RU" sz="2000" b="1" dirty="0"/>
              <a:t>=43 долл./</a:t>
            </a:r>
            <a:r>
              <a:rPr lang="ru-RU" sz="2000" b="1" dirty="0" err="1"/>
              <a:t>МВт·ч</a:t>
            </a:r>
            <a:r>
              <a:rPr lang="ru-RU" sz="2000" b="1" dirty="0"/>
              <a:t> и </a:t>
            </a:r>
            <a:r>
              <a:rPr lang="ru-RU" sz="2000" b="1" i="1" dirty="0"/>
              <a:t>С</a:t>
            </a:r>
            <a:r>
              <a:rPr lang="en-US" sz="2000" b="1" baseline="-25000" dirty="0"/>
              <a:t>Y</a:t>
            </a:r>
            <a:r>
              <a:rPr lang="ru-RU" sz="2000" b="1" dirty="0"/>
              <a:t>=22 долл./</a:t>
            </a:r>
            <a:r>
              <a:rPr lang="ru-RU" sz="2000" b="1" dirty="0" err="1"/>
              <a:t>МВт·ч</a:t>
            </a:r>
            <a:r>
              <a:rPr lang="ru-RU" sz="2000" b="1" dirty="0"/>
              <a:t>, в том числе 6-10 долл./</a:t>
            </a:r>
            <a:r>
              <a:rPr lang="ru-RU" sz="2000" b="1" dirty="0" err="1"/>
              <a:t>МВт·ч</a:t>
            </a:r>
            <a:r>
              <a:rPr lang="ru-RU" sz="2000" b="1" dirty="0"/>
              <a:t> топливной составляющей (в этом случае эффективная норма амортизации капитальных затрат </a:t>
            </a:r>
            <a:r>
              <a:rPr lang="ru-RU" sz="2000" b="1" i="1" dirty="0"/>
              <a:t>А</a:t>
            </a:r>
            <a:r>
              <a:rPr lang="ru-RU" sz="2000" b="1" dirty="0"/>
              <a:t>=7,7 %/год).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C88B-1BB8-4D58-97A6-D001F0E3C1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08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4E74704-3884-4D1C-9D47-63B38210C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C88B-1BB8-4D58-97A6-D001F0E3C14D}" type="slidenum">
              <a:rPr lang="ru-RU" smtClean="0"/>
              <a:t>6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76346E-5DC2-4148-98D9-886197DA54B5}"/>
              </a:ext>
            </a:extLst>
          </p:cNvPr>
          <p:cNvSpPr txBox="1"/>
          <p:nvPr/>
        </p:nvSpPr>
        <p:spPr>
          <a:xfrm>
            <a:off x="1376039" y="284085"/>
            <a:ext cx="103779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Одной из составляющих эксплуатационных затрат АЭС является топливная составляющая 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4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зависящая от количества ТВС, расходуемых ежегодно на подпитку реактора при его перегрузках, и от стоимости ТВС.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9DE45B-5644-4F60-A8DC-0FEDDE86437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573" y="1600200"/>
            <a:ext cx="6205491" cy="3657599"/>
          </a:xfrm>
          <a:prstGeom prst="rect">
            <a:avLst/>
          </a:prstGeom>
          <a:noFill/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F6FAC1F-4F72-4527-9465-4B44DEFC51FD}"/>
              </a:ext>
            </a:extLst>
          </p:cNvPr>
          <p:cNvSpPr/>
          <p:nvPr/>
        </p:nvSpPr>
        <p:spPr>
          <a:xfrm>
            <a:off x="1003176" y="5483909"/>
            <a:ext cx="105022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Структура себестоимости производства электроэнергии (и эксплуатационных затрат) на АЭС (на Украине).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Источник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: https://minfin.com.ua/users/vechislavs/blog/42/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819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C470013-500B-46C9-B46E-FC17799D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C88B-1BB8-4D58-97A6-D001F0E3C14D}" type="slidenum">
              <a:rPr lang="ru-RU" smtClean="0"/>
              <a:t>7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AA15289-81E7-42B1-949A-4D26B608D9F2}"/>
              </a:ext>
            </a:extLst>
          </p:cNvPr>
          <p:cNvSpPr/>
          <p:nvPr/>
        </p:nvSpPr>
        <p:spPr>
          <a:xfrm>
            <a:off x="754602" y="136525"/>
            <a:ext cx="105991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свою очередь, в структуре затрат на топливо собственно фабрикация ТВС составляет 9-20% В итоге, вклад фабрикации ТВС в приведенную стоимость электроэнергии АЭС не превышает 3 % (рис.). Поэтому увеличение затрат на фабрикацию ТВС с толерантным топливом, например,  </a:t>
            </a: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вдвое</a:t>
            </a: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вызовет  увеличение приведенной стоимости электроэнергии менее чем на  3%, а подорожание фабрикации ТВС втрое даст прирост стоимости электроэнергии на 6%.  Ниже приводится оценка затрат на изготовление оболочки твэлов как части затрат на фабрикацию ТВС.</a:t>
            </a:r>
          </a:p>
          <a:p>
            <a:pPr indent="449580" algn="just"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CA3E06-A611-4A25-9FA9-77DEF8BFEA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18" y="2564881"/>
            <a:ext cx="5362113" cy="3125705"/>
          </a:xfrm>
          <a:prstGeom prst="rect">
            <a:avLst/>
          </a:prstGeom>
          <a:noFill/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5C75132-11DE-41D7-9183-1AC4942823A9}"/>
              </a:ext>
            </a:extLst>
          </p:cNvPr>
          <p:cNvSpPr/>
          <p:nvPr/>
        </p:nvSpPr>
        <p:spPr>
          <a:xfrm>
            <a:off x="684320" y="5744180"/>
            <a:ext cx="10599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Типичные величины составляющих стоимости электроэнергии АЭС 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с реакторами типа PWR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893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1906" y="157173"/>
            <a:ext cx="6573740" cy="86847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Увеличение затрат вследствие изменения материалов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5592" y="3478106"/>
            <a:ext cx="6154362" cy="2868906"/>
          </a:xfrm>
        </p:spPr>
        <p:txBody>
          <a:bodyPr>
            <a:normAutofit/>
          </a:bodyPr>
          <a:lstStyle/>
          <a:p>
            <a:r>
              <a:rPr lang="ru-RU" sz="1600" dirty="0"/>
              <a:t>Себестоимость ионно-пучковой обработки циркониевых твэльных труб для получения антикоррозионных износостойких барьерных слоёв на установке «ИЛУР» НИЯУ МИФИ при объеме производства более 10 </a:t>
            </a:r>
            <a:r>
              <a:rPr lang="ru-RU" sz="1600" dirty="0" err="1"/>
              <a:t>тыс.м</a:t>
            </a:r>
            <a:r>
              <a:rPr lang="ru-RU" sz="1600" dirty="0"/>
              <a:t>/год оценивается в 10-15 долл./м. </a:t>
            </a:r>
          </a:p>
          <a:p>
            <a:r>
              <a:rPr lang="ru-RU" sz="1600" dirty="0"/>
              <a:t>Для ежегодной перегрузки топлива в реакторе мощностью 1200 МВт с глубиной выгорания 55-70 </a:t>
            </a:r>
            <a:r>
              <a:rPr lang="ru-RU" sz="1600" dirty="0" err="1"/>
              <a:t>МВт·сут</a:t>
            </a:r>
            <a:r>
              <a:rPr lang="ru-RU" sz="1600" dirty="0"/>
              <a:t>/кг</a:t>
            </a:r>
            <a:r>
              <a:rPr lang="en-US" sz="1600" dirty="0"/>
              <a:t>U</a:t>
            </a:r>
            <a:r>
              <a:rPr lang="ru-RU" sz="1600" dirty="0"/>
              <a:t> требуется обработать 40-50 км/год циркониевых труб, что требует дополнительных затрат </a:t>
            </a:r>
            <a:r>
              <a:rPr lang="en-US" sz="1600" dirty="0"/>
              <a:t>Δ</a:t>
            </a:r>
            <a:r>
              <a:rPr lang="en-US" sz="1600" i="1" dirty="0"/>
              <a:t>Y</a:t>
            </a:r>
            <a:r>
              <a:rPr lang="ru-RU" sz="1600" baseline="-25000" dirty="0"/>
              <a:t>Т</a:t>
            </a:r>
            <a:r>
              <a:rPr lang="ru-RU" sz="1600" dirty="0"/>
              <a:t>≈0,4-0,8 млн. долл./год. </a:t>
            </a:r>
          </a:p>
          <a:p>
            <a:r>
              <a:rPr lang="ru-RU" sz="1600" dirty="0"/>
              <a:t>Затраты составляют  </a:t>
            </a:r>
            <a:r>
              <a:rPr lang="ru-RU" sz="1600" b="1" dirty="0">
                <a:solidFill>
                  <a:srgbClr val="FF0000"/>
                </a:solidFill>
              </a:rPr>
              <a:t>ε=2-4%</a:t>
            </a:r>
            <a:r>
              <a:rPr lang="ru-RU" sz="1600" dirty="0"/>
              <a:t> от эксплуатационных затрат, что вызовет увеличение приведенной стоимости электроэнергии на  </a:t>
            </a:r>
            <a:r>
              <a:rPr lang="ru-RU" sz="1600" b="1" dirty="0">
                <a:solidFill>
                  <a:srgbClr val="FF0000"/>
                </a:solidFill>
              </a:rPr>
              <a:t>0,6-1,2%</a:t>
            </a:r>
            <a:r>
              <a:rPr lang="ru-RU" sz="1600" dirty="0"/>
              <a:t>.</a:t>
            </a:r>
          </a:p>
        </p:txBody>
      </p:sp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230727"/>
              </p:ext>
            </p:extLst>
          </p:nvPr>
        </p:nvGraphicFramePr>
        <p:xfrm>
          <a:off x="268940" y="179294"/>
          <a:ext cx="4515329" cy="3168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4" y="3478106"/>
            <a:ext cx="5633357" cy="32579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1" y="1289957"/>
            <a:ext cx="4603205" cy="2057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16077" y="923561"/>
            <a:ext cx="25759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изменение материалов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</a:rPr>
              <a:t>↓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</a:rPr>
              <a:t>увеличение необходимого обогащения топлива и затрат на работу разделения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</a:rPr>
              <a:t>↓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</a:rPr>
              <a:t>увеличение затрат на толерантное топливо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C88B-1BB8-4D58-97A6-D001F0E3C14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68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Graphic spid="5" grpId="0">
        <p:bldAsOne/>
      </p:bldGraphic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854"/>
            <a:ext cx="10515600" cy="72888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Сокращение затрат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943" y="1094014"/>
            <a:ext cx="11157857" cy="5082949"/>
          </a:xfrm>
        </p:spPr>
        <p:txBody>
          <a:bodyPr>
            <a:normAutofit fontScale="92500"/>
          </a:bodyPr>
          <a:lstStyle/>
          <a:p>
            <a:r>
              <a:rPr lang="ru-RU" sz="2600" b="1" u="sng" dirty="0"/>
              <a:t>Увеличение КИУМ. </a:t>
            </a:r>
            <a:r>
              <a:rPr lang="ru-RU" sz="2400" i="1" dirty="0"/>
              <a:t>Означает увеличение выработки электроэнергии АЭС на ΔЕ=</a:t>
            </a:r>
            <a:r>
              <a:rPr lang="ru-RU" sz="2400" b="1" i="1" dirty="0" err="1"/>
              <a:t>μ</a:t>
            </a:r>
            <a:r>
              <a:rPr lang="ru-RU" sz="2400" i="1" dirty="0" err="1"/>
              <a:t>Е</a:t>
            </a:r>
            <a:r>
              <a:rPr lang="ru-RU" sz="2400" i="1" dirty="0"/>
              <a:t> за счет повышения глубины выгорания </a:t>
            </a:r>
            <a:r>
              <a:rPr lang="en-US" sz="2400" i="1" dirty="0"/>
              <a:t>ATF</a:t>
            </a:r>
            <a:r>
              <a:rPr lang="ru-RU" sz="2400" i="1" dirty="0"/>
              <a:t>. Благодаря повышению глубины выгорания </a:t>
            </a:r>
            <a:r>
              <a:rPr lang="en-US" sz="2400" i="1" dirty="0"/>
              <a:t>ATF</a:t>
            </a:r>
            <a:r>
              <a:rPr lang="ru-RU" sz="2400" i="1" dirty="0"/>
              <a:t> снижается масса отработанного топлива (ОЯТ), что важно для экономики «</a:t>
            </a:r>
            <a:r>
              <a:rPr lang="ru-RU" sz="2400" i="1" dirty="0" err="1"/>
              <a:t>back-end</a:t>
            </a:r>
            <a:r>
              <a:rPr lang="ru-RU" sz="2400" i="1" dirty="0"/>
              <a:t>» ЯТЦ. Кроме того, технология </a:t>
            </a:r>
            <a:r>
              <a:rPr lang="en-US" sz="2400" i="1" dirty="0"/>
              <a:t>ATF</a:t>
            </a:r>
            <a:r>
              <a:rPr lang="ru-RU" sz="2400" i="1" dirty="0"/>
              <a:t> может в некоторой степени способствовать приближению к известной парадигме «</a:t>
            </a:r>
            <a:r>
              <a:rPr lang="ru-RU" sz="2400" b="1" i="1" dirty="0">
                <a:solidFill>
                  <a:srgbClr val="000099"/>
                </a:solidFill>
              </a:rPr>
              <a:t>чем безопаснее, тем дешевле</a:t>
            </a:r>
            <a:r>
              <a:rPr lang="ru-RU" sz="2400" i="1" dirty="0"/>
              <a:t>» </a:t>
            </a:r>
            <a:endParaRPr lang="ru-RU" sz="2400" i="1" u="sng" dirty="0"/>
          </a:p>
          <a:p>
            <a:r>
              <a:rPr lang="ru-RU" sz="2600" b="1" u="sng" dirty="0"/>
              <a:t>Сокращение затрат на барьеры безопасности. </a:t>
            </a:r>
            <a:r>
              <a:rPr lang="ru-RU" sz="2400" i="1" dirty="0"/>
              <a:t>Поскольку капитальная составляющая стоимости электроэнергии АЭС достигает 65-70%, то снижение капитальных затрат за счет ATF (</a:t>
            </a:r>
            <a:r>
              <a:rPr lang="ru-RU" sz="2400" i="1" dirty="0">
                <a:solidFill>
                  <a:srgbClr val="000099"/>
                </a:solidFill>
              </a:rPr>
              <a:t>снижение инженерных барьеров безопасности</a:t>
            </a:r>
            <a:r>
              <a:rPr lang="ru-RU" sz="2400" i="1" dirty="0"/>
              <a:t>) всего на </a:t>
            </a:r>
            <a:r>
              <a:rPr lang="en-US" sz="2400" b="1" i="1" dirty="0" err="1"/>
              <a:t>i</a:t>
            </a:r>
            <a:r>
              <a:rPr lang="ru-RU" sz="2400" i="1" dirty="0"/>
              <a:t>=5% позволяет снизить стоимость электроэнергии до 4%.</a:t>
            </a:r>
          </a:p>
          <a:p>
            <a:r>
              <a:rPr lang="ru-RU" sz="2600" b="1" u="sng" dirty="0"/>
              <a:t>Снижение отчислений из доходов АЭС на страхование. </a:t>
            </a:r>
            <a:r>
              <a:rPr lang="ru-RU" sz="2400" dirty="0"/>
              <a:t> </a:t>
            </a:r>
            <a:r>
              <a:rPr lang="ru-RU" sz="2400" i="1" dirty="0"/>
              <a:t>Страховые тарифы </a:t>
            </a:r>
            <a:r>
              <a:rPr lang="en-US" sz="2400" i="1" dirty="0"/>
              <a:t>Y</a:t>
            </a:r>
            <a:r>
              <a:rPr lang="ru-RU" sz="2400" i="1" baseline="-25000" dirty="0"/>
              <a:t>СТР </a:t>
            </a:r>
            <a:r>
              <a:rPr lang="ru-RU" sz="2400" i="1" dirty="0"/>
              <a:t>должны учитывать вероятную частоту аварийных ситуаций и возможный экономический ущерб. Если предположить, что внедрение </a:t>
            </a:r>
            <a:r>
              <a:rPr lang="en-US" sz="2400" i="1" dirty="0"/>
              <a:t>ATF</a:t>
            </a:r>
            <a:r>
              <a:rPr lang="ru-RU" sz="2400" i="1" dirty="0"/>
              <a:t> будет способствовать снижению как частоты аварий, так и величины ущерба от них (например, из-за отсутствия образования водорода), то есть снижению </a:t>
            </a:r>
            <a:r>
              <a:rPr lang="en-US" sz="2400" i="1" dirty="0"/>
              <a:t>Y</a:t>
            </a:r>
            <a:r>
              <a:rPr lang="ru-RU" sz="2400" i="1" baseline="-25000" dirty="0"/>
              <a:t>СТР </a:t>
            </a:r>
            <a:r>
              <a:rPr lang="ru-RU" sz="2400" i="1" dirty="0"/>
              <a:t>на относительную величину </a:t>
            </a:r>
            <a:r>
              <a:rPr lang="ru-RU" sz="2400" b="1" i="1" dirty="0"/>
              <a:t>ψ</a:t>
            </a:r>
            <a:r>
              <a:rPr lang="ru-RU" sz="2400" i="1" dirty="0"/>
              <a:t>=-Δ</a:t>
            </a:r>
            <a:r>
              <a:rPr lang="en-US" sz="2400" i="1" dirty="0"/>
              <a:t>Y</a:t>
            </a:r>
            <a:r>
              <a:rPr lang="ru-RU" sz="2400" i="1" baseline="-25000" dirty="0"/>
              <a:t>СТР</a:t>
            </a:r>
            <a:r>
              <a:rPr lang="ru-RU" sz="2400" i="1" dirty="0"/>
              <a:t>/</a:t>
            </a:r>
            <a:r>
              <a:rPr lang="en-US" sz="2400" i="1" dirty="0"/>
              <a:t>Y</a:t>
            </a:r>
            <a:endParaRPr lang="ru-RU" sz="2400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C88B-1BB8-4D58-97A6-D001F0E3C14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04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1459</Words>
  <Application>Microsoft Office PowerPoint</Application>
  <PresentationFormat>Широкоэкранный</PresentationFormat>
  <Paragraphs>104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Cyr</vt:lpstr>
      <vt:lpstr>Calibri</vt:lpstr>
      <vt:lpstr>Calibri Light</vt:lpstr>
      <vt:lpstr>Cambria Math</vt:lpstr>
      <vt:lpstr>Times New Roman</vt:lpstr>
      <vt:lpstr>Тема Office</vt:lpstr>
      <vt:lpstr>инженерно-экономический анализ применения толерантного топлива в ядерной энергетике</vt:lpstr>
      <vt:lpstr>Презентация PowerPoint</vt:lpstr>
      <vt:lpstr>Микроэкономические факторы  влияния толерантного топлива на экономику АЭС</vt:lpstr>
      <vt:lpstr>«Макроэкономический фактор»:</vt:lpstr>
      <vt:lpstr>Приведённая стоимость электроэнергии </vt:lpstr>
      <vt:lpstr>Презентация PowerPoint</vt:lpstr>
      <vt:lpstr>Презентация PowerPoint</vt:lpstr>
      <vt:lpstr>Увеличение затрат вследствие изменения материалов </vt:lpstr>
      <vt:lpstr>Сокращение затрат</vt:lpstr>
      <vt:lpstr>Влияние ATF на возможные изменения рыночной доли топливных компаний</vt:lpstr>
      <vt:lpstr>выводы</vt:lpstr>
      <vt:lpstr>Презентация PowerPoint</vt:lpstr>
      <vt:lpstr>Презентация PowerPoint</vt:lpstr>
      <vt:lpstr>БЛАГОДАРЮ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Arkady Silenko</dc:creator>
  <cp:lastModifiedBy>Alexander Yashin</cp:lastModifiedBy>
  <cp:revision>72</cp:revision>
  <dcterms:created xsi:type="dcterms:W3CDTF">2019-05-24T16:06:34Z</dcterms:created>
  <dcterms:modified xsi:type="dcterms:W3CDTF">2019-05-29T06:31:47Z</dcterms:modified>
</cp:coreProperties>
</file>