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292" r:id="rId3"/>
    <p:sldId id="305" r:id="rId4"/>
    <p:sldId id="264" r:id="rId5"/>
    <p:sldId id="296" r:id="rId6"/>
    <p:sldId id="307" r:id="rId7"/>
    <p:sldId id="294" r:id="rId8"/>
    <p:sldId id="298" r:id="rId9"/>
    <p:sldId id="295" r:id="rId10"/>
    <p:sldId id="297" r:id="rId11"/>
    <p:sldId id="299" r:id="rId12"/>
    <p:sldId id="300" r:id="rId13"/>
    <p:sldId id="301" r:id="rId14"/>
    <p:sldId id="302" r:id="rId15"/>
    <p:sldId id="303" r:id="rId16"/>
    <p:sldId id="304" r:id="rId17"/>
    <p:sldId id="306" r:id="rId18"/>
    <p:sldId id="261" r:id="rId19"/>
  </p:sldIdLst>
  <p:sldSz cx="9144000" cy="6858000" type="screen4x3"/>
  <p:notesSz cx="7102475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 А." initials="АВО" lastIdx="1" clrIdx="0">
    <p:extLst>
      <p:ext uri="{19B8F6BF-5375-455C-9EA6-DF929625EA0E}">
        <p15:presenceInfo xmlns:p15="http://schemas.microsoft.com/office/powerpoint/2012/main" userId="Обухов А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7D3890"/>
    <a:srgbClr val="973DA1"/>
    <a:srgbClr val="B337A1"/>
    <a:srgbClr val="B42EB7"/>
    <a:srgbClr val="A02FB3"/>
    <a:srgbClr val="D553AA"/>
    <a:srgbClr val="EA9EC6"/>
    <a:srgbClr val="9DC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62" y="-84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ISK%202\&#1044;&#1048;&#1057;&#1057;&#1045;&#1056;&#1058;&#1040;&#1062;&#1048;&#1071;\&#1052;&#1086;&#1103;%20&#1076;&#1080;&#1089;&#1089;&#1077;&#1088;&#1090;&#1072;&#1094;&#1080;&#1103;\&#1040;&#1082;&#1090;&#1080;&#1074;&#1085;&#1086;&#1089;&#1090;&#1100;%20&#1086;&#1073;&#1088;&#1072;&#1079;&#1094;&#1086;&#1074;_&#1075;&#1072;&#1084;&#1084;&#1072;\&#1043;&#1072;&#1084;&#1084;&#1072;-&#1089;&#1082;&#1072;&#1085;&#1080;&#1088;&#1086;&#1074;&#1072;&#1085;&#1080;&#1077;%2094Nb%20&#1048;&#1058;&#1054;&#104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8\&#1042;&#1053;&#1048;&#1048;&#1053;&#1052;%20&#1076;&#1086;&#1075;%20632\&#1057;&#1086;&#1089;&#1090;&#1072;&#1074;%20&#1042;&#1053;&#1048;&#1048;&#1053;&#1052;%20632%205&#1052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8\&#1042;&#1053;&#1048;&#1048;&#1053;&#1052;%20&#1076;&#1086;&#1075;%20632\&#1057;&#1086;&#1089;&#1090;&#1072;&#1074;%20&#1042;&#1053;&#1048;&#1048;&#1053;&#1052;%20632%205&#1052;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2010\&#1069;635%206%20&#1083;&#1077;&#1090;\&#1058;&#1040;&#1041;&#1051;&#1048;&#1062;&#1067;\&#1057;&#1086;&#1089;&#1090;&#1072;&#1074;%20&#1069;635%206%20&#1083;&#1077;&#1090;.xlsx" TargetMode="External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ISK%202\&#1044;&#1048;&#1057;&#1057;&#1045;&#1056;&#1058;&#1040;&#1062;&#1048;&#1071;\&#1052;&#1086;&#1103;%20&#1076;&#1080;&#1089;&#1089;&#1077;&#1088;&#1090;&#1072;&#1094;&#1080;&#1103;\&#1040;&#1082;&#1090;&#1080;&#1074;&#1085;&#1086;&#1089;&#1090;&#1100;%20&#1086;&#1073;&#1088;&#1072;&#1079;&#1094;&#1086;&#1074;_&#1075;&#1072;&#1084;&#1084;&#1072;\&#1043;&#1072;&#1084;&#1084;&#1072;-&#1089;&#1082;&#1072;&#1085;&#1080;&#1088;&#1086;&#1074;&#1072;&#1085;&#1080;&#1077;%2094Nb%20&#1048;&#1058;&#1054;&#1043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ISK%202\&#1050;&#1054;&#1053;&#1057;&#1058;&#1056;&#1059;&#1050;&#1062;&#1048;&#1054;&#1053;&#1053;&#1067;&#1045;%20&#1052;&#1040;&#1058;&#1045;&#1056;&#1048;&#1040;&#1051;&#1067;\&#1062;&#1048;&#1056;&#1050;&#1054;&#1053;&#1048;&#1049;\&#1054;&#1041;&#1054;&#1041;&#1065;&#1045;&#1053;&#1048;&#1045;%20&#1053;&#1040;&#1064;&#1048;&#1061;%20&#1056;&#1045;&#1047;&#1059;&#1051;&#1068;&#1058;&#1040;&#1058;&#1054;&#1042;\&#1056;&#1048;&#1042;\&#1056;&#1048;&#104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ISK%202\&#1050;&#1054;&#1053;&#1057;&#1058;&#1056;&#1059;&#1050;&#1062;&#1048;&#1054;&#1053;&#1053;&#1067;&#1045;%20&#1052;&#1040;&#1058;&#1045;&#1056;&#1048;&#1040;&#1051;&#1067;\&#1062;&#1048;&#1056;&#1050;&#1054;&#1053;&#1048;&#1049;\&#1054;&#1041;&#1054;&#1041;&#1065;&#1045;&#1053;&#1048;&#1045;%20&#1053;&#1040;&#1064;&#1048;&#1061;%20&#1056;&#1045;&#1047;&#1059;&#1051;&#1068;&#1058;&#1040;&#1058;&#1054;&#1042;\&#1056;&#1048;&#1042;\&#1056;&#1048;&#104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ISK%202\&#1050;&#1054;&#1053;&#1057;&#1058;&#1056;&#1059;&#1050;&#1062;&#1048;&#1054;&#1053;&#1053;&#1067;&#1045;%20&#1052;&#1040;&#1058;&#1045;&#1056;&#1048;&#1040;&#1051;&#1067;\&#1062;&#1048;&#1056;&#1050;&#1054;&#1053;&#1048;&#1049;\&#1054;&#1041;&#1054;&#1041;&#1065;&#1045;&#1053;&#1048;&#1045;%20&#1053;&#1040;&#1064;&#1048;&#1061;%20&#1056;&#1045;&#1047;&#1059;&#1051;&#1068;&#1058;&#1040;&#1058;&#1054;&#1042;\&#1056;&#1048;&#1042;\&#1056;&#1048;&#104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ISK%202\&#1050;&#1054;&#1053;&#1057;&#1058;&#1056;&#1059;&#1050;&#1062;&#1048;&#1054;&#1053;&#1053;&#1067;&#1045;%20&#1052;&#1040;&#1058;&#1045;&#1056;&#1048;&#1040;&#1051;&#1067;\&#1062;&#1048;&#1056;&#1050;&#1054;&#1053;&#1048;&#1049;\&#1054;&#1041;&#1054;&#1041;&#1065;&#1045;&#1053;&#1048;&#1045;%20&#1053;&#1040;&#1064;&#1048;&#1061;%20&#1056;&#1045;&#1047;&#1059;&#1051;&#1068;&#1058;&#1040;&#1058;&#1054;&#1042;\&#1056;&#1048;&#1042;\&#1056;&#1048;&#104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2014\&#1050;&#1086;&#1073;&#1099;&#1083;&#1103;&#1085;&#1089;&#1082;&#1080;&#1081;%20382%20II\&#1057;&#1086;&#1089;&#1090;&#1072;&#1074;%20&#1050;&#1086;&#1073;%20382%20II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\&#1058;&#1042;&#1069;&#1051;%20&#1069;110%20&#1076;&#1086;&#1075;569%20&#1076;&#1086;&#1087;&#1086;&#1083;&#1085;&#1077;&#1085;&#1080;&#1077;\&#1057;&#1086;&#1089;&#1090;&#1072;&#1074;%20&#1058;&#1042;&#1057;&#1040;%20&#1069;110%20&#1076;&#1086;&#1087;&#1086;&#1083;&#1085;&#1077;&#1085;&#1080;&#107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\&#1058;&#1042;&#1069;&#1051;%20&#1069;110%20&#1076;&#1086;&#1075;569%20&#1076;&#1086;&#1087;&#1086;&#1083;&#1085;&#1077;&#1085;&#1080;&#1077;\&#1057;&#1086;&#1089;&#1090;&#1072;&#1074;%20&#1058;&#1042;&#1057;&#1040;%20&#1069;110%20&#1076;&#1086;&#1087;&#1086;&#1083;&#1085;&#1077;&#1085;&#1080;&#107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\&#1058;&#1042;&#1069;&#1051;%20&#1069;110%20&#1076;&#1086;&#1075;569%20&#1076;&#1086;&#1087;&#1086;&#1083;&#1085;&#1077;&#1085;&#1080;&#1077;\&#1057;&#1086;&#1089;&#1090;&#1072;&#1074;%20&#1058;&#1042;&#1057;&#1040;%20&#1069;110%20&#1076;&#1086;&#1087;&#1086;&#1083;&#1085;&#1077;&#1085;&#1080;&#1077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2\&#1069;110%205%20&#1083;&#1077;&#1090;\&#1057;&#1086;&#1089;&#1090;&#1072;&#1074;%20&#1069;110%205%20&#1083;&#1077;&#1090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ISK%202\&#1050;&#1054;&#1053;&#1057;&#1058;&#1056;&#1059;&#1050;&#1062;&#1048;&#1054;&#1053;&#1053;&#1067;&#1045;%20&#1052;&#1040;&#1058;&#1045;&#1056;&#1048;&#1040;&#1051;&#1067;\&#1062;&#1048;&#1056;&#1050;&#1054;&#1053;&#1048;&#1049;\&#1054;&#1041;&#1054;&#1041;&#1065;&#1045;&#1053;&#1048;&#1045;%20&#1053;&#1040;&#1064;&#1048;&#1061;%20&#1056;&#1045;&#1047;&#1059;&#1051;&#1068;&#1058;&#1040;&#1058;&#1054;&#1042;\b-Nb\&#1056;&#1072;&#1079;&#1084;&#1077;&#1088;%20&#1089;&#1086;&#1089;&#1090;&#1072;&#1074;%20&#1086;&#1090;%20&#1090;&#1077;&#1084;&#1087;&#1077;&#1088;&#1072;&#1090;&#1091;&#1088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ISK%202\&#1050;&#1054;&#1053;&#1057;&#1058;&#1056;&#1059;&#1050;&#1062;&#1048;&#1054;&#1053;&#1053;&#1067;&#1045;%20&#1052;&#1040;&#1058;&#1045;&#1056;&#1048;&#1040;&#1051;&#1067;\&#1062;&#1048;&#1056;&#1050;&#1054;&#1053;&#1048;&#1049;\&#1054;&#1041;&#1054;&#1041;&#1065;&#1045;&#1053;&#1048;&#1045;%20&#1053;&#1040;&#1064;&#1048;&#1061;%20&#1056;&#1045;&#1047;&#1059;&#1051;&#1068;&#1058;&#1040;&#1058;&#1054;&#1042;\b-Nb\&#1056;&#1072;&#1079;&#1084;&#1077;&#1088;%20&#1089;&#1086;&#1089;&#1090;&#1072;&#1074;%20&#1086;&#1090;%20&#1090;&#1077;&#1084;&#1087;&#1077;&#1088;&#1072;&#1090;&#1091;&#1088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3.3606769303090846E-2"/>
                  <c:y val="0.2129629629629629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errBars>
            <c:errDir val="x"/>
            <c:errBarType val="both"/>
            <c:errValType val="cust"/>
            <c:noEndCap val="0"/>
            <c:plus>
              <c:numRef>
                <c:f>'Данные РИК'!$O$4:$O$15</c:f>
                <c:numCache>
                  <c:formatCode>General</c:formatCode>
                  <c:ptCount val="12"/>
                  <c:pt idx="0">
                    <c:v>2.0020000000000002</c:v>
                  </c:pt>
                  <c:pt idx="1">
                    <c:v>2.2230000000000003</c:v>
                  </c:pt>
                  <c:pt idx="2">
                    <c:v>2.1059999999999999</c:v>
                  </c:pt>
                  <c:pt idx="3">
                    <c:v>0.88400000000000001</c:v>
                  </c:pt>
                  <c:pt idx="4">
                    <c:v>1.417</c:v>
                  </c:pt>
                  <c:pt idx="5">
                    <c:v>1.3779999999999999</c:v>
                  </c:pt>
                  <c:pt idx="6">
                    <c:v>1.3779999999999999</c:v>
                  </c:pt>
                  <c:pt idx="7">
                    <c:v>1.8979999999999999</c:v>
                  </c:pt>
                  <c:pt idx="8">
                    <c:v>1.8720000000000001</c:v>
                  </c:pt>
                  <c:pt idx="9">
                    <c:v>1.8590000000000002</c:v>
                  </c:pt>
                  <c:pt idx="10">
                    <c:v>2.2880000000000003</c:v>
                  </c:pt>
                  <c:pt idx="11">
                    <c:v>0.53299999999999992</c:v>
                  </c:pt>
                </c:numCache>
              </c:numRef>
            </c:plus>
            <c:minus>
              <c:numRef>
                <c:f>'Данные РИК'!$O$4:$O$15</c:f>
                <c:numCache>
                  <c:formatCode>General</c:formatCode>
                  <c:ptCount val="12"/>
                  <c:pt idx="0">
                    <c:v>2.0020000000000002</c:v>
                  </c:pt>
                  <c:pt idx="1">
                    <c:v>2.2230000000000003</c:v>
                  </c:pt>
                  <c:pt idx="2">
                    <c:v>2.1059999999999999</c:v>
                  </c:pt>
                  <c:pt idx="3">
                    <c:v>0.88400000000000001</c:v>
                  </c:pt>
                  <c:pt idx="4">
                    <c:v>1.417</c:v>
                  </c:pt>
                  <c:pt idx="5">
                    <c:v>1.3779999999999999</c:v>
                  </c:pt>
                  <c:pt idx="6">
                    <c:v>1.3779999999999999</c:v>
                  </c:pt>
                  <c:pt idx="7">
                    <c:v>1.8979999999999999</c:v>
                  </c:pt>
                  <c:pt idx="8">
                    <c:v>1.8720000000000001</c:v>
                  </c:pt>
                  <c:pt idx="9">
                    <c:v>1.8590000000000002</c:v>
                  </c:pt>
                  <c:pt idx="10">
                    <c:v>2.2880000000000003</c:v>
                  </c:pt>
                  <c:pt idx="11">
                    <c:v>0.53299999999999992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'Данные РИК'!$M$4:$M$15</c:f>
              <c:numCache>
                <c:formatCode>General</c:formatCode>
                <c:ptCount val="12"/>
                <c:pt idx="0">
                  <c:v>15.4</c:v>
                </c:pt>
                <c:pt idx="1">
                  <c:v>17.100000000000001</c:v>
                </c:pt>
                <c:pt idx="2">
                  <c:v>16.2</c:v>
                </c:pt>
                <c:pt idx="3">
                  <c:v>6.8</c:v>
                </c:pt>
                <c:pt idx="4">
                  <c:v>10.9</c:v>
                </c:pt>
                <c:pt idx="5">
                  <c:v>10.6</c:v>
                </c:pt>
                <c:pt idx="6">
                  <c:v>10.6</c:v>
                </c:pt>
                <c:pt idx="7">
                  <c:v>14.6</c:v>
                </c:pt>
                <c:pt idx="8">
                  <c:v>14.4</c:v>
                </c:pt>
                <c:pt idx="9">
                  <c:v>14.3</c:v>
                </c:pt>
                <c:pt idx="10">
                  <c:v>17.600000000000001</c:v>
                </c:pt>
                <c:pt idx="11">
                  <c:v>4.0999999999999996</c:v>
                </c:pt>
              </c:numCache>
            </c:numRef>
          </c:xVal>
          <c:yVal>
            <c:numRef>
              <c:f>'Данные РИК'!$K$4:$K$15</c:f>
              <c:numCache>
                <c:formatCode>0.000</c:formatCode>
                <c:ptCount val="12"/>
                <c:pt idx="0">
                  <c:v>1307.4572398660248</c:v>
                </c:pt>
                <c:pt idx="1">
                  <c:v>1450.2583213544949</c:v>
                </c:pt>
                <c:pt idx="2">
                  <c:v>1376.0944214403862</c:v>
                </c:pt>
                <c:pt idx="3">
                  <c:v>615.36152326980641</c:v>
                </c:pt>
                <c:pt idx="4">
                  <c:v>983.50471504022289</c:v>
                </c:pt>
                <c:pt idx="5">
                  <c:v>956.65535364036566</c:v>
                </c:pt>
                <c:pt idx="6">
                  <c:v>958.37102518371944</c:v>
                </c:pt>
                <c:pt idx="7">
                  <c:v>1239.5454815829769</c:v>
                </c:pt>
                <c:pt idx="8">
                  <c:v>1261.0132901929194</c:v>
                </c:pt>
                <c:pt idx="9">
                  <c:v>1251.6517871758024</c:v>
                </c:pt>
                <c:pt idx="10">
                  <c:v>1496.6519435381961</c:v>
                </c:pt>
                <c:pt idx="11">
                  <c:v>384.38934340027714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51-41C6-8591-59753434F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0592"/>
        <c:axId val="40625856"/>
      </c:scatterChart>
      <c:valAx>
        <c:axId val="2430592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400">
                    <a:latin typeface="Arial" panose="020B0604020202020204" pitchFamily="34" charset="0"/>
                    <a:cs typeface="Arial" panose="020B0604020202020204" pitchFamily="34" charset="0"/>
                  </a:rPr>
                  <a:t>Повреждающая доза, сна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625856"/>
        <c:crosses val="autoZero"/>
        <c:crossBetween val="midCat"/>
      </c:valAx>
      <c:valAx>
        <c:axId val="4062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400">
                    <a:latin typeface="Arial" panose="020B0604020202020204" pitchFamily="34" charset="0"/>
                    <a:cs typeface="Arial" panose="020B0604020202020204" pitchFamily="34" charset="0"/>
                  </a:rPr>
                  <a:t>Удельная</a:t>
                </a:r>
                <a:r>
                  <a:rPr lang="ru-RU" sz="1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активность, Бк</a:t>
                </a:r>
                <a:r>
                  <a:rPr lang="en-US" sz="1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ru-RU" sz="1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мг</a:t>
                </a:r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0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FF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2,5 </a:t>
            </a:r>
            <a:r>
              <a:rPr lang="ru-RU" sz="1400" dirty="0">
                <a:solidFill>
                  <a:srgbClr val="FF0000"/>
                </a:solidFill>
              </a:rPr>
              <a:t>сна  </a:t>
            </a:r>
          </a:p>
        </c:rich>
      </c:tx>
      <c:layout>
        <c:manualLayout>
          <c:xMode val="edge"/>
          <c:yMode val="edge"/>
          <c:x val="0.41722906999494269"/>
          <c:y val="2.288329519450800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090165417086576"/>
          <c:y val="0.14222283950885203"/>
          <c:w val="0.75690185351303663"/>
          <c:h val="0.64000277778983417"/>
        </c:manualLayout>
      </c:layout>
      <c:scatterChart>
        <c:scatterStyle val="lineMarker"/>
        <c:varyColors val="0"/>
        <c:ser>
          <c:idx val="0"/>
          <c:order val="0"/>
          <c:tx>
            <c:strRef>
              <c:f>'5M НК16 4-16'!$C$3</c:f>
              <c:strCache>
                <c:ptCount val="1"/>
                <c:pt idx="0">
                  <c:v>Zr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'5M НК16 4-16'!$B$4:$B$37</c:f>
              <c:numCache>
                <c:formatCode>General</c:formatCode>
                <c:ptCount val="34"/>
                <c:pt idx="0">
                  <c:v>257</c:v>
                </c:pt>
                <c:pt idx="1">
                  <c:v>64</c:v>
                </c:pt>
                <c:pt idx="2">
                  <c:v>38</c:v>
                </c:pt>
                <c:pt idx="3">
                  <c:v>169</c:v>
                </c:pt>
                <c:pt idx="4">
                  <c:v>308</c:v>
                </c:pt>
                <c:pt idx="5">
                  <c:v>202</c:v>
                </c:pt>
                <c:pt idx="6">
                  <c:v>169</c:v>
                </c:pt>
                <c:pt idx="7">
                  <c:v>224</c:v>
                </c:pt>
                <c:pt idx="8">
                  <c:v>38</c:v>
                </c:pt>
                <c:pt idx="9">
                  <c:v>174</c:v>
                </c:pt>
                <c:pt idx="10">
                  <c:v>186</c:v>
                </c:pt>
                <c:pt idx="11">
                  <c:v>131</c:v>
                </c:pt>
                <c:pt idx="12">
                  <c:v>184</c:v>
                </c:pt>
                <c:pt idx="13">
                  <c:v>56</c:v>
                </c:pt>
                <c:pt idx="14">
                  <c:v>115</c:v>
                </c:pt>
                <c:pt idx="15">
                  <c:v>243</c:v>
                </c:pt>
                <c:pt idx="16">
                  <c:v>297</c:v>
                </c:pt>
                <c:pt idx="17">
                  <c:v>175</c:v>
                </c:pt>
                <c:pt idx="18">
                  <c:v>151</c:v>
                </c:pt>
                <c:pt idx="19">
                  <c:v>158</c:v>
                </c:pt>
                <c:pt idx="20">
                  <c:v>141</c:v>
                </c:pt>
                <c:pt idx="21">
                  <c:v>168</c:v>
                </c:pt>
                <c:pt idx="22">
                  <c:v>85</c:v>
                </c:pt>
                <c:pt idx="23">
                  <c:v>103</c:v>
                </c:pt>
                <c:pt idx="24">
                  <c:v>50</c:v>
                </c:pt>
                <c:pt idx="25">
                  <c:v>65</c:v>
                </c:pt>
                <c:pt idx="26">
                  <c:v>272</c:v>
                </c:pt>
                <c:pt idx="27">
                  <c:v>36</c:v>
                </c:pt>
                <c:pt idx="28">
                  <c:v>309</c:v>
                </c:pt>
              </c:numCache>
            </c:numRef>
          </c:xVal>
          <c:yVal>
            <c:numRef>
              <c:f>'5M НК16 4-16'!$C$4:$C$37</c:f>
              <c:numCache>
                <c:formatCode>General</c:formatCode>
                <c:ptCount val="34"/>
                <c:pt idx="0">
                  <c:v>39.28</c:v>
                </c:pt>
                <c:pt idx="1">
                  <c:v>38.24</c:v>
                </c:pt>
                <c:pt idx="2">
                  <c:v>34.909999999999997</c:v>
                </c:pt>
                <c:pt idx="3">
                  <c:v>37.75</c:v>
                </c:pt>
                <c:pt idx="4">
                  <c:v>38.64</c:v>
                </c:pt>
                <c:pt idx="5">
                  <c:v>38.799999999999997</c:v>
                </c:pt>
                <c:pt idx="6">
                  <c:v>40.25</c:v>
                </c:pt>
                <c:pt idx="7">
                  <c:v>39.07</c:v>
                </c:pt>
                <c:pt idx="8">
                  <c:v>34.92</c:v>
                </c:pt>
                <c:pt idx="9">
                  <c:v>38.14</c:v>
                </c:pt>
                <c:pt idx="10">
                  <c:v>38.26</c:v>
                </c:pt>
                <c:pt idx="11">
                  <c:v>39.409999999999997</c:v>
                </c:pt>
                <c:pt idx="12">
                  <c:v>40.58</c:v>
                </c:pt>
                <c:pt idx="13">
                  <c:v>41.05</c:v>
                </c:pt>
                <c:pt idx="14">
                  <c:v>39.58</c:v>
                </c:pt>
                <c:pt idx="15">
                  <c:v>39.1</c:v>
                </c:pt>
                <c:pt idx="16">
                  <c:v>38.51</c:v>
                </c:pt>
                <c:pt idx="17">
                  <c:v>39.200000000000003</c:v>
                </c:pt>
                <c:pt idx="18">
                  <c:v>42.19</c:v>
                </c:pt>
                <c:pt idx="19">
                  <c:v>38.75</c:v>
                </c:pt>
                <c:pt idx="20">
                  <c:v>40.79</c:v>
                </c:pt>
                <c:pt idx="21">
                  <c:v>40.35</c:v>
                </c:pt>
                <c:pt idx="22">
                  <c:v>40.340000000000003</c:v>
                </c:pt>
                <c:pt idx="23">
                  <c:v>41.17</c:v>
                </c:pt>
                <c:pt idx="24">
                  <c:v>36.83</c:v>
                </c:pt>
                <c:pt idx="25">
                  <c:v>38.5</c:v>
                </c:pt>
                <c:pt idx="26">
                  <c:v>38.49</c:v>
                </c:pt>
                <c:pt idx="27">
                  <c:v>40.01</c:v>
                </c:pt>
                <c:pt idx="28">
                  <c:v>38.49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43-4145-9956-B3A97F50D3E8}"/>
            </c:ext>
          </c:extLst>
        </c:ser>
        <c:ser>
          <c:idx val="1"/>
          <c:order val="1"/>
          <c:tx>
            <c:strRef>
              <c:f>'5M НК16 4-16'!$D$3</c:f>
              <c:strCache>
                <c:ptCount val="1"/>
                <c:pt idx="0">
                  <c:v>Nb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'5M НК16 4-16'!$B$4:$B$37</c:f>
              <c:numCache>
                <c:formatCode>General</c:formatCode>
                <c:ptCount val="34"/>
                <c:pt idx="0">
                  <c:v>257</c:v>
                </c:pt>
                <c:pt idx="1">
                  <c:v>64</c:v>
                </c:pt>
                <c:pt idx="2">
                  <c:v>38</c:v>
                </c:pt>
                <c:pt idx="3">
                  <c:v>169</c:v>
                </c:pt>
                <c:pt idx="4">
                  <c:v>308</c:v>
                </c:pt>
                <c:pt idx="5">
                  <c:v>202</c:v>
                </c:pt>
                <c:pt idx="6">
                  <c:v>169</c:v>
                </c:pt>
                <c:pt idx="7">
                  <c:v>224</c:v>
                </c:pt>
                <c:pt idx="8">
                  <c:v>38</c:v>
                </c:pt>
                <c:pt idx="9">
                  <c:v>174</c:v>
                </c:pt>
                <c:pt idx="10">
                  <c:v>186</c:v>
                </c:pt>
                <c:pt idx="11">
                  <c:v>131</c:v>
                </c:pt>
                <c:pt idx="12">
                  <c:v>184</c:v>
                </c:pt>
                <c:pt idx="13">
                  <c:v>56</c:v>
                </c:pt>
                <c:pt idx="14">
                  <c:v>115</c:v>
                </c:pt>
                <c:pt idx="15">
                  <c:v>243</c:v>
                </c:pt>
                <c:pt idx="16">
                  <c:v>297</c:v>
                </c:pt>
                <c:pt idx="17">
                  <c:v>175</c:v>
                </c:pt>
                <c:pt idx="18">
                  <c:v>151</c:v>
                </c:pt>
                <c:pt idx="19">
                  <c:v>158</c:v>
                </c:pt>
                <c:pt idx="20">
                  <c:v>141</c:v>
                </c:pt>
                <c:pt idx="21">
                  <c:v>168</c:v>
                </c:pt>
                <c:pt idx="22">
                  <c:v>85</c:v>
                </c:pt>
                <c:pt idx="23">
                  <c:v>103</c:v>
                </c:pt>
                <c:pt idx="24">
                  <c:v>50</c:v>
                </c:pt>
                <c:pt idx="25">
                  <c:v>65</c:v>
                </c:pt>
                <c:pt idx="26">
                  <c:v>272</c:v>
                </c:pt>
                <c:pt idx="27">
                  <c:v>36</c:v>
                </c:pt>
                <c:pt idx="28">
                  <c:v>309</c:v>
                </c:pt>
              </c:numCache>
            </c:numRef>
          </c:xVal>
          <c:yVal>
            <c:numRef>
              <c:f>'5M НК16 4-16'!$D$4:$D$37</c:f>
              <c:numCache>
                <c:formatCode>General</c:formatCode>
                <c:ptCount val="34"/>
                <c:pt idx="0">
                  <c:v>37.82</c:v>
                </c:pt>
                <c:pt idx="1">
                  <c:v>43.77</c:v>
                </c:pt>
                <c:pt idx="2">
                  <c:v>49.59</c:v>
                </c:pt>
                <c:pt idx="3">
                  <c:v>38.909999999999997</c:v>
                </c:pt>
                <c:pt idx="4">
                  <c:v>35.29</c:v>
                </c:pt>
                <c:pt idx="5">
                  <c:v>40.58</c:v>
                </c:pt>
                <c:pt idx="6">
                  <c:v>43.15</c:v>
                </c:pt>
                <c:pt idx="7">
                  <c:v>35.06</c:v>
                </c:pt>
                <c:pt idx="8">
                  <c:v>50.61</c:v>
                </c:pt>
                <c:pt idx="9">
                  <c:v>39.200000000000003</c:v>
                </c:pt>
                <c:pt idx="10">
                  <c:v>40.51</c:v>
                </c:pt>
                <c:pt idx="11">
                  <c:v>42.33</c:v>
                </c:pt>
                <c:pt idx="12">
                  <c:v>42.39</c:v>
                </c:pt>
                <c:pt idx="13">
                  <c:v>43.57</c:v>
                </c:pt>
                <c:pt idx="14">
                  <c:v>43.72</c:v>
                </c:pt>
                <c:pt idx="15">
                  <c:v>37.28</c:v>
                </c:pt>
                <c:pt idx="16">
                  <c:v>39.299999999999997</c:v>
                </c:pt>
                <c:pt idx="17">
                  <c:v>41.56</c:v>
                </c:pt>
                <c:pt idx="18">
                  <c:v>45.96</c:v>
                </c:pt>
                <c:pt idx="19">
                  <c:v>40.21</c:v>
                </c:pt>
                <c:pt idx="20">
                  <c:v>42.59</c:v>
                </c:pt>
                <c:pt idx="21">
                  <c:v>44.11</c:v>
                </c:pt>
                <c:pt idx="22">
                  <c:v>47.03</c:v>
                </c:pt>
                <c:pt idx="23">
                  <c:v>47.01</c:v>
                </c:pt>
                <c:pt idx="24">
                  <c:v>50.96</c:v>
                </c:pt>
                <c:pt idx="25">
                  <c:v>40.79</c:v>
                </c:pt>
                <c:pt idx="26">
                  <c:v>39.53</c:v>
                </c:pt>
                <c:pt idx="27">
                  <c:v>51.22</c:v>
                </c:pt>
                <c:pt idx="28">
                  <c:v>37.04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43-4145-9956-B3A97F50D3E8}"/>
            </c:ext>
          </c:extLst>
        </c:ser>
        <c:ser>
          <c:idx val="2"/>
          <c:order val="2"/>
          <c:tx>
            <c:strRef>
              <c:f>'5M НК16 4-16'!$E$3</c:f>
              <c:strCache>
                <c:ptCount val="1"/>
                <c:pt idx="0">
                  <c:v>Fe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'5M НК16 4-16'!$B$4:$B$37</c:f>
              <c:numCache>
                <c:formatCode>General</c:formatCode>
                <c:ptCount val="34"/>
                <c:pt idx="0">
                  <c:v>257</c:v>
                </c:pt>
                <c:pt idx="1">
                  <c:v>64</c:v>
                </c:pt>
                <c:pt idx="2">
                  <c:v>38</c:v>
                </c:pt>
                <c:pt idx="3">
                  <c:v>169</c:v>
                </c:pt>
                <c:pt idx="4">
                  <c:v>308</c:v>
                </c:pt>
                <c:pt idx="5">
                  <c:v>202</c:v>
                </c:pt>
                <c:pt idx="6">
                  <c:v>169</c:v>
                </c:pt>
                <c:pt idx="7">
                  <c:v>224</c:v>
                </c:pt>
                <c:pt idx="8">
                  <c:v>38</c:v>
                </c:pt>
                <c:pt idx="9">
                  <c:v>174</c:v>
                </c:pt>
                <c:pt idx="10">
                  <c:v>186</c:v>
                </c:pt>
                <c:pt idx="11">
                  <c:v>131</c:v>
                </c:pt>
                <c:pt idx="12">
                  <c:v>184</c:v>
                </c:pt>
                <c:pt idx="13">
                  <c:v>56</c:v>
                </c:pt>
                <c:pt idx="14">
                  <c:v>115</c:v>
                </c:pt>
                <c:pt idx="15">
                  <c:v>243</c:v>
                </c:pt>
                <c:pt idx="16">
                  <c:v>297</c:v>
                </c:pt>
                <c:pt idx="17">
                  <c:v>175</c:v>
                </c:pt>
                <c:pt idx="18">
                  <c:v>151</c:v>
                </c:pt>
                <c:pt idx="19">
                  <c:v>158</c:v>
                </c:pt>
                <c:pt idx="20">
                  <c:v>141</c:v>
                </c:pt>
                <c:pt idx="21">
                  <c:v>168</c:v>
                </c:pt>
                <c:pt idx="22">
                  <c:v>85</c:v>
                </c:pt>
                <c:pt idx="23">
                  <c:v>103</c:v>
                </c:pt>
                <c:pt idx="24">
                  <c:v>50</c:v>
                </c:pt>
                <c:pt idx="25">
                  <c:v>65</c:v>
                </c:pt>
                <c:pt idx="26">
                  <c:v>272</c:v>
                </c:pt>
                <c:pt idx="27">
                  <c:v>36</c:v>
                </c:pt>
                <c:pt idx="28">
                  <c:v>309</c:v>
                </c:pt>
              </c:numCache>
            </c:numRef>
          </c:xVal>
          <c:yVal>
            <c:numRef>
              <c:f>'5M НК16 4-16'!$E$4:$E$37</c:f>
              <c:numCache>
                <c:formatCode>General</c:formatCode>
                <c:ptCount val="34"/>
                <c:pt idx="0">
                  <c:v>22.9</c:v>
                </c:pt>
                <c:pt idx="1">
                  <c:v>17.989999999999998</c:v>
                </c:pt>
                <c:pt idx="2">
                  <c:v>15.5</c:v>
                </c:pt>
                <c:pt idx="3">
                  <c:v>23.34</c:v>
                </c:pt>
                <c:pt idx="4">
                  <c:v>26.07</c:v>
                </c:pt>
                <c:pt idx="5">
                  <c:v>20.350000000000001</c:v>
                </c:pt>
                <c:pt idx="6">
                  <c:v>16.600000000000001</c:v>
                </c:pt>
                <c:pt idx="7">
                  <c:v>25.87</c:v>
                </c:pt>
                <c:pt idx="8">
                  <c:v>14.47</c:v>
                </c:pt>
                <c:pt idx="9">
                  <c:v>22.66</c:v>
                </c:pt>
                <c:pt idx="10">
                  <c:v>21.22</c:v>
                </c:pt>
                <c:pt idx="11">
                  <c:v>18.27</c:v>
                </c:pt>
                <c:pt idx="12">
                  <c:v>17.02</c:v>
                </c:pt>
                <c:pt idx="13">
                  <c:v>15.38</c:v>
                </c:pt>
                <c:pt idx="14">
                  <c:v>16.71</c:v>
                </c:pt>
                <c:pt idx="15">
                  <c:v>23.62</c:v>
                </c:pt>
                <c:pt idx="16">
                  <c:v>22.19</c:v>
                </c:pt>
                <c:pt idx="17">
                  <c:v>19.239999999999998</c:v>
                </c:pt>
                <c:pt idx="18">
                  <c:v>11.84</c:v>
                </c:pt>
                <c:pt idx="19">
                  <c:v>21.03</c:v>
                </c:pt>
                <c:pt idx="20">
                  <c:v>16.62</c:v>
                </c:pt>
                <c:pt idx="21">
                  <c:v>15.53</c:v>
                </c:pt>
                <c:pt idx="22">
                  <c:v>12.63</c:v>
                </c:pt>
                <c:pt idx="23">
                  <c:v>11.82</c:v>
                </c:pt>
                <c:pt idx="24">
                  <c:v>12.21</c:v>
                </c:pt>
                <c:pt idx="25">
                  <c:v>20.7</c:v>
                </c:pt>
                <c:pt idx="26">
                  <c:v>21.98</c:v>
                </c:pt>
                <c:pt idx="27">
                  <c:v>8.77</c:v>
                </c:pt>
                <c:pt idx="28">
                  <c:v>24.48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843-4145-9956-B3A97F50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58361632"/>
        <c:axId val="-1158363264"/>
      </c:scatterChart>
      <c:valAx>
        <c:axId val="-1158361632"/>
        <c:scaling>
          <c:orientation val="minMax"/>
          <c:max val="40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 dirty="0" err="1" smtClean="0"/>
                  <a:t>Экв</a:t>
                </a:r>
                <a:r>
                  <a:rPr lang="ru-RU" sz="1200" dirty="0" smtClean="0"/>
                  <a:t>.</a:t>
                </a:r>
                <a:r>
                  <a:rPr lang="ru-RU" sz="1200" baseline="0" dirty="0" smtClean="0"/>
                  <a:t> д</a:t>
                </a:r>
                <a:r>
                  <a:rPr lang="ru-RU" sz="1200" dirty="0" smtClean="0"/>
                  <a:t>иаметр</a:t>
                </a:r>
                <a:r>
                  <a:rPr lang="ru-RU" sz="1200" dirty="0"/>
                  <a:t>, </a:t>
                </a:r>
                <a:r>
                  <a:rPr lang="ru-RU" sz="1200" dirty="0" err="1"/>
                  <a:t>нм</a:t>
                </a:r>
                <a:endParaRPr lang="ru-RU" sz="1200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158363264"/>
        <c:crosses val="autoZero"/>
        <c:crossBetween val="midCat"/>
      </c:valAx>
      <c:valAx>
        <c:axId val="-1158363264"/>
        <c:scaling>
          <c:orientation val="minMax"/>
          <c:max val="6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/>
                  <a:t>Состав, ат.%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15836163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r>
              <a:rPr lang="ru-RU" sz="1400">
                <a:solidFill>
                  <a:srgbClr val="FF0000"/>
                </a:solidFill>
              </a:rPr>
              <a:t>11 сна</a:t>
            </a:r>
          </a:p>
        </c:rich>
      </c:tx>
      <c:layout>
        <c:manualLayout>
          <c:xMode val="edge"/>
          <c:yMode val="edge"/>
          <c:x val="0.40509210598097872"/>
          <c:y val="1.5449980687524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60033460020732"/>
          <c:y val="0.15985073128894808"/>
          <c:w val="0.80385481260569913"/>
          <c:h val="0.63878918379698479"/>
        </c:manualLayout>
      </c:layout>
      <c:scatterChart>
        <c:scatterStyle val="lineMarker"/>
        <c:varyColors val="0"/>
        <c:ser>
          <c:idx val="0"/>
          <c:order val="0"/>
          <c:tx>
            <c:strRef>
              <c:f>'5M НК16 4-13'!$C$3</c:f>
              <c:strCache>
                <c:ptCount val="1"/>
                <c:pt idx="0">
                  <c:v>Zr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'5M НК16 4-13'!$B$4:$B$29</c:f>
              <c:numCache>
                <c:formatCode>General</c:formatCode>
                <c:ptCount val="26"/>
                <c:pt idx="0">
                  <c:v>195</c:v>
                </c:pt>
                <c:pt idx="1">
                  <c:v>125</c:v>
                </c:pt>
                <c:pt idx="2">
                  <c:v>233</c:v>
                </c:pt>
                <c:pt idx="3">
                  <c:v>215</c:v>
                </c:pt>
                <c:pt idx="4">
                  <c:v>207</c:v>
                </c:pt>
                <c:pt idx="5">
                  <c:v>86</c:v>
                </c:pt>
                <c:pt idx="6">
                  <c:v>33</c:v>
                </c:pt>
                <c:pt idx="7">
                  <c:v>42</c:v>
                </c:pt>
                <c:pt idx="8">
                  <c:v>75</c:v>
                </c:pt>
                <c:pt idx="9">
                  <c:v>85</c:v>
                </c:pt>
                <c:pt idx="10">
                  <c:v>192</c:v>
                </c:pt>
                <c:pt idx="11">
                  <c:v>269</c:v>
                </c:pt>
                <c:pt idx="12">
                  <c:v>120</c:v>
                </c:pt>
                <c:pt idx="13">
                  <c:v>126</c:v>
                </c:pt>
                <c:pt idx="14">
                  <c:v>335</c:v>
                </c:pt>
                <c:pt idx="15">
                  <c:v>72</c:v>
                </c:pt>
                <c:pt idx="16">
                  <c:v>158</c:v>
                </c:pt>
                <c:pt idx="17">
                  <c:v>197</c:v>
                </c:pt>
                <c:pt idx="18">
                  <c:v>152</c:v>
                </c:pt>
                <c:pt idx="19">
                  <c:v>168</c:v>
                </c:pt>
                <c:pt idx="20">
                  <c:v>98</c:v>
                </c:pt>
                <c:pt idx="21">
                  <c:v>293</c:v>
                </c:pt>
                <c:pt idx="22">
                  <c:v>272</c:v>
                </c:pt>
                <c:pt idx="23">
                  <c:v>350</c:v>
                </c:pt>
              </c:numCache>
            </c:numRef>
          </c:xVal>
          <c:yVal>
            <c:numRef>
              <c:f>'5M НК16 4-13'!$C$4:$C$29</c:f>
              <c:numCache>
                <c:formatCode>General</c:formatCode>
                <c:ptCount val="26"/>
                <c:pt idx="0">
                  <c:v>47.7</c:v>
                </c:pt>
                <c:pt idx="1">
                  <c:v>47.87</c:v>
                </c:pt>
                <c:pt idx="2">
                  <c:v>46.96</c:v>
                </c:pt>
                <c:pt idx="3">
                  <c:v>46.71</c:v>
                </c:pt>
                <c:pt idx="4">
                  <c:v>46.13</c:v>
                </c:pt>
                <c:pt idx="5">
                  <c:v>51.47</c:v>
                </c:pt>
                <c:pt idx="6">
                  <c:v>51.61</c:v>
                </c:pt>
                <c:pt idx="7">
                  <c:v>53.9</c:v>
                </c:pt>
                <c:pt idx="8">
                  <c:v>52.92</c:v>
                </c:pt>
                <c:pt idx="9">
                  <c:v>53.93</c:v>
                </c:pt>
                <c:pt idx="10">
                  <c:v>45.93</c:v>
                </c:pt>
                <c:pt idx="11">
                  <c:v>46.44</c:v>
                </c:pt>
                <c:pt idx="12">
                  <c:v>54.61</c:v>
                </c:pt>
                <c:pt idx="13">
                  <c:v>49.44</c:v>
                </c:pt>
                <c:pt idx="14">
                  <c:v>46.79</c:v>
                </c:pt>
                <c:pt idx="15">
                  <c:v>52.38</c:v>
                </c:pt>
                <c:pt idx="16">
                  <c:v>48.7</c:v>
                </c:pt>
                <c:pt idx="17">
                  <c:v>47.55</c:v>
                </c:pt>
                <c:pt idx="18">
                  <c:v>49.99</c:v>
                </c:pt>
                <c:pt idx="19">
                  <c:v>48.95</c:v>
                </c:pt>
                <c:pt idx="20">
                  <c:v>50.41</c:v>
                </c:pt>
                <c:pt idx="21">
                  <c:v>46.66</c:v>
                </c:pt>
                <c:pt idx="22">
                  <c:v>47.68</c:v>
                </c:pt>
                <c:pt idx="23">
                  <c:v>46.48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63-409E-A88D-18DB7C6B45B4}"/>
            </c:ext>
          </c:extLst>
        </c:ser>
        <c:ser>
          <c:idx val="1"/>
          <c:order val="1"/>
          <c:tx>
            <c:strRef>
              <c:f>'5M НК16 4-13'!$D$3</c:f>
              <c:strCache>
                <c:ptCount val="1"/>
                <c:pt idx="0">
                  <c:v>Nb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'5M НК16 4-13'!$B$4:$B$29</c:f>
              <c:numCache>
                <c:formatCode>General</c:formatCode>
                <c:ptCount val="26"/>
                <c:pt idx="0">
                  <c:v>195</c:v>
                </c:pt>
                <c:pt idx="1">
                  <c:v>125</c:v>
                </c:pt>
                <c:pt idx="2">
                  <c:v>233</c:v>
                </c:pt>
                <c:pt idx="3">
                  <c:v>215</c:v>
                </c:pt>
                <c:pt idx="4">
                  <c:v>207</c:v>
                </c:pt>
                <c:pt idx="5">
                  <c:v>86</c:v>
                </c:pt>
                <c:pt idx="6">
                  <c:v>33</c:v>
                </c:pt>
                <c:pt idx="7">
                  <c:v>42</c:v>
                </c:pt>
                <c:pt idx="8">
                  <c:v>75</c:v>
                </c:pt>
                <c:pt idx="9">
                  <c:v>85</c:v>
                </c:pt>
                <c:pt idx="10">
                  <c:v>192</c:v>
                </c:pt>
                <c:pt idx="11">
                  <c:v>269</c:v>
                </c:pt>
                <c:pt idx="12">
                  <c:v>120</c:v>
                </c:pt>
                <c:pt idx="13">
                  <c:v>126</c:v>
                </c:pt>
                <c:pt idx="14">
                  <c:v>335</c:v>
                </c:pt>
                <c:pt idx="15">
                  <c:v>72</c:v>
                </c:pt>
                <c:pt idx="16">
                  <c:v>158</c:v>
                </c:pt>
                <c:pt idx="17">
                  <c:v>197</c:v>
                </c:pt>
                <c:pt idx="18">
                  <c:v>152</c:v>
                </c:pt>
                <c:pt idx="19">
                  <c:v>168</c:v>
                </c:pt>
                <c:pt idx="20">
                  <c:v>98</c:v>
                </c:pt>
                <c:pt idx="21">
                  <c:v>293</c:v>
                </c:pt>
                <c:pt idx="22">
                  <c:v>272</c:v>
                </c:pt>
                <c:pt idx="23">
                  <c:v>350</c:v>
                </c:pt>
              </c:numCache>
            </c:numRef>
          </c:xVal>
          <c:yVal>
            <c:numRef>
              <c:f>'5M НК16 4-13'!$D$4:$D$29</c:f>
              <c:numCache>
                <c:formatCode>General</c:formatCode>
                <c:ptCount val="26"/>
                <c:pt idx="0">
                  <c:v>46.64</c:v>
                </c:pt>
                <c:pt idx="1">
                  <c:v>47.74</c:v>
                </c:pt>
                <c:pt idx="2">
                  <c:v>49.04</c:v>
                </c:pt>
                <c:pt idx="3">
                  <c:v>47.73</c:v>
                </c:pt>
                <c:pt idx="4">
                  <c:v>47.23</c:v>
                </c:pt>
                <c:pt idx="5">
                  <c:v>46.92</c:v>
                </c:pt>
                <c:pt idx="6">
                  <c:v>47.73</c:v>
                </c:pt>
                <c:pt idx="7">
                  <c:v>45.63</c:v>
                </c:pt>
                <c:pt idx="8">
                  <c:v>46.01</c:v>
                </c:pt>
                <c:pt idx="9">
                  <c:v>45.61</c:v>
                </c:pt>
                <c:pt idx="10">
                  <c:v>48.36</c:v>
                </c:pt>
                <c:pt idx="11">
                  <c:v>45.9</c:v>
                </c:pt>
                <c:pt idx="12">
                  <c:v>44.74</c:v>
                </c:pt>
                <c:pt idx="13">
                  <c:v>48.47</c:v>
                </c:pt>
                <c:pt idx="14">
                  <c:v>47.83</c:v>
                </c:pt>
                <c:pt idx="15">
                  <c:v>47.26</c:v>
                </c:pt>
                <c:pt idx="16">
                  <c:v>48.25</c:v>
                </c:pt>
                <c:pt idx="17">
                  <c:v>47.85</c:v>
                </c:pt>
                <c:pt idx="18">
                  <c:v>47.65</c:v>
                </c:pt>
                <c:pt idx="19">
                  <c:v>47.67</c:v>
                </c:pt>
                <c:pt idx="20">
                  <c:v>48.88</c:v>
                </c:pt>
                <c:pt idx="21">
                  <c:v>47.63</c:v>
                </c:pt>
                <c:pt idx="22">
                  <c:v>47.76</c:v>
                </c:pt>
                <c:pt idx="23">
                  <c:v>48.46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963-409E-A88D-18DB7C6B45B4}"/>
            </c:ext>
          </c:extLst>
        </c:ser>
        <c:ser>
          <c:idx val="2"/>
          <c:order val="2"/>
          <c:tx>
            <c:strRef>
              <c:f>'5M НК16 4-13'!$E$3</c:f>
              <c:strCache>
                <c:ptCount val="1"/>
                <c:pt idx="0">
                  <c:v>Fe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'5M НК16 4-13'!$B$4:$B$29</c:f>
              <c:numCache>
                <c:formatCode>General</c:formatCode>
                <c:ptCount val="26"/>
                <c:pt idx="0">
                  <c:v>195</c:v>
                </c:pt>
                <c:pt idx="1">
                  <c:v>125</c:v>
                </c:pt>
                <c:pt idx="2">
                  <c:v>233</c:v>
                </c:pt>
                <c:pt idx="3">
                  <c:v>215</c:v>
                </c:pt>
                <c:pt idx="4">
                  <c:v>207</c:v>
                </c:pt>
                <c:pt idx="5">
                  <c:v>86</c:v>
                </c:pt>
                <c:pt idx="6">
                  <c:v>33</c:v>
                </c:pt>
                <c:pt idx="7">
                  <c:v>42</c:v>
                </c:pt>
                <c:pt idx="8">
                  <c:v>75</c:v>
                </c:pt>
                <c:pt idx="9">
                  <c:v>85</c:v>
                </c:pt>
                <c:pt idx="10">
                  <c:v>192</c:v>
                </c:pt>
                <c:pt idx="11">
                  <c:v>269</c:v>
                </c:pt>
                <c:pt idx="12">
                  <c:v>120</c:v>
                </c:pt>
                <c:pt idx="13">
                  <c:v>126</c:v>
                </c:pt>
                <c:pt idx="14">
                  <c:v>335</c:v>
                </c:pt>
                <c:pt idx="15">
                  <c:v>72</c:v>
                </c:pt>
                <c:pt idx="16">
                  <c:v>158</c:v>
                </c:pt>
                <c:pt idx="17">
                  <c:v>197</c:v>
                </c:pt>
                <c:pt idx="18">
                  <c:v>152</c:v>
                </c:pt>
                <c:pt idx="19">
                  <c:v>168</c:v>
                </c:pt>
                <c:pt idx="20">
                  <c:v>98</c:v>
                </c:pt>
                <c:pt idx="21">
                  <c:v>293</c:v>
                </c:pt>
                <c:pt idx="22">
                  <c:v>272</c:v>
                </c:pt>
                <c:pt idx="23">
                  <c:v>350</c:v>
                </c:pt>
              </c:numCache>
            </c:numRef>
          </c:xVal>
          <c:yVal>
            <c:numRef>
              <c:f>'5M НК16 4-13'!$E$4:$E$29</c:f>
              <c:numCache>
                <c:formatCode>General</c:formatCode>
                <c:ptCount val="26"/>
                <c:pt idx="0">
                  <c:v>5.66</c:v>
                </c:pt>
                <c:pt idx="1">
                  <c:v>4.3899999999999997</c:v>
                </c:pt>
                <c:pt idx="2">
                  <c:v>4</c:v>
                </c:pt>
                <c:pt idx="3">
                  <c:v>5.56</c:v>
                </c:pt>
                <c:pt idx="4">
                  <c:v>6.64</c:v>
                </c:pt>
                <c:pt idx="5">
                  <c:v>1.61</c:v>
                </c:pt>
                <c:pt idx="6">
                  <c:v>0.66</c:v>
                </c:pt>
                <c:pt idx="7">
                  <c:v>0.46</c:v>
                </c:pt>
                <c:pt idx="8">
                  <c:v>1.08</c:v>
                </c:pt>
                <c:pt idx="9">
                  <c:v>0.46</c:v>
                </c:pt>
                <c:pt idx="10">
                  <c:v>5.71</c:v>
                </c:pt>
                <c:pt idx="11">
                  <c:v>7.66</c:v>
                </c:pt>
                <c:pt idx="12">
                  <c:v>0.65</c:v>
                </c:pt>
                <c:pt idx="13">
                  <c:v>2.09</c:v>
                </c:pt>
                <c:pt idx="14">
                  <c:v>5.38</c:v>
                </c:pt>
                <c:pt idx="15">
                  <c:v>0.36</c:v>
                </c:pt>
                <c:pt idx="16">
                  <c:v>3.04</c:v>
                </c:pt>
                <c:pt idx="17">
                  <c:v>4.5999999999999996</c:v>
                </c:pt>
                <c:pt idx="18">
                  <c:v>2.36</c:v>
                </c:pt>
                <c:pt idx="19">
                  <c:v>3.38</c:v>
                </c:pt>
                <c:pt idx="20">
                  <c:v>0.71</c:v>
                </c:pt>
                <c:pt idx="21">
                  <c:v>5.71</c:v>
                </c:pt>
                <c:pt idx="22">
                  <c:v>4.5599999999999996</c:v>
                </c:pt>
                <c:pt idx="23">
                  <c:v>5.0599999999999996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963-409E-A88D-18DB7C6B4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58360544"/>
        <c:axId val="-1158360000"/>
      </c:scatterChart>
      <c:valAx>
        <c:axId val="-1158360544"/>
        <c:scaling>
          <c:orientation val="minMax"/>
          <c:max val="4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 smtClean="0"/>
                  <a:t>Экв</a:t>
                </a:r>
                <a:r>
                  <a:rPr lang="ru-RU" dirty="0" smtClean="0"/>
                  <a:t>.</a:t>
                </a:r>
                <a:r>
                  <a:rPr lang="ru-RU" baseline="0" dirty="0" smtClean="0"/>
                  <a:t> д</a:t>
                </a:r>
                <a:r>
                  <a:rPr lang="ru-RU" dirty="0" smtClean="0"/>
                  <a:t>иаметр</a:t>
                </a:r>
                <a:r>
                  <a:rPr lang="ru-RU" dirty="0"/>
                  <a:t>, </a:t>
                </a:r>
                <a:r>
                  <a:rPr lang="ru-RU" dirty="0" err="1"/>
                  <a:t>нм</a:t>
                </a:r>
                <a:endParaRPr lang="ru-RU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158360000"/>
        <c:crosses val="autoZero"/>
        <c:crossBetween val="midCat"/>
      </c:valAx>
      <c:valAx>
        <c:axId val="-1158360000"/>
        <c:scaling>
          <c:orientation val="minMax"/>
          <c:max val="6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Состав, ат.%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15836054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16 </a:t>
            </a:r>
            <a:r>
              <a:rPr lang="ru-RU" sz="1400" dirty="0">
                <a:solidFill>
                  <a:srgbClr val="FF0000"/>
                </a:solidFill>
              </a:rPr>
              <a:t>сна</a:t>
            </a:r>
          </a:p>
        </c:rich>
      </c:tx>
      <c:layout>
        <c:manualLayout>
          <c:xMode val="edge"/>
          <c:yMode val="edge"/>
          <c:x val="0.4015821861929707"/>
          <c:y val="2.31749710312862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66314864650357"/>
          <c:y val="0.16964626235162084"/>
          <c:w val="0.79091368853154964"/>
          <c:h val="0.63182452714847492"/>
        </c:manualLayout>
      </c:layout>
      <c:scatterChart>
        <c:scatterStyle val="lineMarker"/>
        <c:varyColors val="0"/>
        <c:ser>
          <c:idx val="0"/>
          <c:order val="0"/>
          <c:tx>
            <c:strRef>
              <c:f>'НК3 ДР7-8'!$D$5</c:f>
              <c:strCache>
                <c:ptCount val="1"/>
                <c:pt idx="0">
                  <c:v>Zr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'НК3 ДР7-8'!$C$6:$C$29</c:f>
              <c:numCache>
                <c:formatCode>General</c:formatCode>
                <c:ptCount val="24"/>
                <c:pt idx="0">
                  <c:v>168</c:v>
                </c:pt>
                <c:pt idx="1">
                  <c:v>330</c:v>
                </c:pt>
                <c:pt idx="2">
                  <c:v>221</c:v>
                </c:pt>
                <c:pt idx="3">
                  <c:v>250</c:v>
                </c:pt>
                <c:pt idx="4">
                  <c:v>295</c:v>
                </c:pt>
                <c:pt idx="5">
                  <c:v>201</c:v>
                </c:pt>
                <c:pt idx="6">
                  <c:v>144</c:v>
                </c:pt>
                <c:pt idx="7">
                  <c:v>82</c:v>
                </c:pt>
                <c:pt idx="8">
                  <c:v>51</c:v>
                </c:pt>
                <c:pt idx="9">
                  <c:v>102</c:v>
                </c:pt>
                <c:pt idx="10">
                  <c:v>221</c:v>
                </c:pt>
                <c:pt idx="11">
                  <c:v>137</c:v>
                </c:pt>
                <c:pt idx="12">
                  <c:v>64</c:v>
                </c:pt>
                <c:pt idx="13">
                  <c:v>222</c:v>
                </c:pt>
                <c:pt idx="14">
                  <c:v>38</c:v>
                </c:pt>
                <c:pt idx="15">
                  <c:v>56</c:v>
                </c:pt>
                <c:pt idx="16">
                  <c:v>38</c:v>
                </c:pt>
                <c:pt idx="17">
                  <c:v>98</c:v>
                </c:pt>
                <c:pt idx="18">
                  <c:v>68</c:v>
                </c:pt>
                <c:pt idx="19">
                  <c:v>123</c:v>
                </c:pt>
                <c:pt idx="20">
                  <c:v>257</c:v>
                </c:pt>
                <c:pt idx="21">
                  <c:v>37</c:v>
                </c:pt>
              </c:numCache>
            </c:numRef>
          </c:xVal>
          <c:yVal>
            <c:numRef>
              <c:f>'НК3 ДР7-8'!$D$6:$D$29</c:f>
              <c:numCache>
                <c:formatCode>General</c:formatCode>
                <c:ptCount val="24"/>
                <c:pt idx="0">
                  <c:v>52.3</c:v>
                </c:pt>
                <c:pt idx="1">
                  <c:v>51.6</c:v>
                </c:pt>
                <c:pt idx="2">
                  <c:v>53.8</c:v>
                </c:pt>
                <c:pt idx="3">
                  <c:v>53.8</c:v>
                </c:pt>
                <c:pt idx="4">
                  <c:v>53.7</c:v>
                </c:pt>
                <c:pt idx="5">
                  <c:v>53.1</c:v>
                </c:pt>
                <c:pt idx="6">
                  <c:v>53.5</c:v>
                </c:pt>
                <c:pt idx="7">
                  <c:v>53.9</c:v>
                </c:pt>
                <c:pt idx="8">
                  <c:v>53.3</c:v>
                </c:pt>
                <c:pt idx="9">
                  <c:v>54.3</c:v>
                </c:pt>
                <c:pt idx="10">
                  <c:v>53</c:v>
                </c:pt>
                <c:pt idx="11">
                  <c:v>50.9</c:v>
                </c:pt>
                <c:pt idx="12">
                  <c:v>50.7</c:v>
                </c:pt>
                <c:pt idx="13">
                  <c:v>52.3</c:v>
                </c:pt>
                <c:pt idx="14">
                  <c:v>49.7</c:v>
                </c:pt>
                <c:pt idx="15">
                  <c:v>50.9</c:v>
                </c:pt>
                <c:pt idx="16">
                  <c:v>53.1</c:v>
                </c:pt>
                <c:pt idx="17">
                  <c:v>52.1</c:v>
                </c:pt>
                <c:pt idx="18">
                  <c:v>52.4</c:v>
                </c:pt>
                <c:pt idx="19">
                  <c:v>52.6</c:v>
                </c:pt>
                <c:pt idx="20">
                  <c:v>53.8</c:v>
                </c:pt>
                <c:pt idx="21">
                  <c:v>52.7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89-4EAA-ADAF-09DDA2919447}"/>
            </c:ext>
          </c:extLst>
        </c:ser>
        <c:ser>
          <c:idx val="1"/>
          <c:order val="1"/>
          <c:tx>
            <c:strRef>
              <c:f>'НК3 ДР7-8'!$E$5</c:f>
              <c:strCache>
                <c:ptCount val="1"/>
                <c:pt idx="0">
                  <c:v>Nb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'НК3 ДР7-8'!$C$6:$C$29</c:f>
              <c:numCache>
                <c:formatCode>General</c:formatCode>
                <c:ptCount val="24"/>
                <c:pt idx="0">
                  <c:v>168</c:v>
                </c:pt>
                <c:pt idx="1">
                  <c:v>330</c:v>
                </c:pt>
                <c:pt idx="2">
                  <c:v>221</c:v>
                </c:pt>
                <c:pt idx="3">
                  <c:v>250</c:v>
                </c:pt>
                <c:pt idx="4">
                  <c:v>295</c:v>
                </c:pt>
                <c:pt idx="5">
                  <c:v>201</c:v>
                </c:pt>
                <c:pt idx="6">
                  <c:v>144</c:v>
                </c:pt>
                <c:pt idx="7">
                  <c:v>82</c:v>
                </c:pt>
                <c:pt idx="8">
                  <c:v>51</c:v>
                </c:pt>
                <c:pt idx="9">
                  <c:v>102</c:v>
                </c:pt>
                <c:pt idx="10">
                  <c:v>221</c:v>
                </c:pt>
                <c:pt idx="11">
                  <c:v>137</c:v>
                </c:pt>
                <c:pt idx="12">
                  <c:v>64</c:v>
                </c:pt>
                <c:pt idx="13">
                  <c:v>222</c:v>
                </c:pt>
                <c:pt idx="14">
                  <c:v>38</c:v>
                </c:pt>
                <c:pt idx="15">
                  <c:v>56</c:v>
                </c:pt>
                <c:pt idx="16">
                  <c:v>38</c:v>
                </c:pt>
                <c:pt idx="17">
                  <c:v>98</c:v>
                </c:pt>
                <c:pt idx="18">
                  <c:v>68</c:v>
                </c:pt>
                <c:pt idx="19">
                  <c:v>123</c:v>
                </c:pt>
                <c:pt idx="20">
                  <c:v>257</c:v>
                </c:pt>
                <c:pt idx="21">
                  <c:v>37</c:v>
                </c:pt>
              </c:numCache>
            </c:numRef>
          </c:xVal>
          <c:yVal>
            <c:numRef>
              <c:f>'НК3 ДР7-8'!$E$6:$E$29</c:f>
              <c:numCache>
                <c:formatCode>General</c:formatCode>
                <c:ptCount val="24"/>
                <c:pt idx="0">
                  <c:v>46.7</c:v>
                </c:pt>
                <c:pt idx="1">
                  <c:v>46.8</c:v>
                </c:pt>
                <c:pt idx="2">
                  <c:v>45.6</c:v>
                </c:pt>
                <c:pt idx="3">
                  <c:v>45.5</c:v>
                </c:pt>
                <c:pt idx="4">
                  <c:v>45.3</c:v>
                </c:pt>
                <c:pt idx="5">
                  <c:v>46</c:v>
                </c:pt>
                <c:pt idx="6">
                  <c:v>46.5</c:v>
                </c:pt>
                <c:pt idx="7">
                  <c:v>46.1</c:v>
                </c:pt>
                <c:pt idx="8">
                  <c:v>46.7</c:v>
                </c:pt>
                <c:pt idx="9">
                  <c:v>45.7</c:v>
                </c:pt>
                <c:pt idx="10">
                  <c:v>46.3</c:v>
                </c:pt>
                <c:pt idx="11">
                  <c:v>48.1</c:v>
                </c:pt>
                <c:pt idx="12">
                  <c:v>49.3</c:v>
                </c:pt>
                <c:pt idx="13">
                  <c:v>46.9</c:v>
                </c:pt>
                <c:pt idx="14">
                  <c:v>50.3</c:v>
                </c:pt>
                <c:pt idx="15">
                  <c:v>49.1</c:v>
                </c:pt>
                <c:pt idx="16">
                  <c:v>46.9</c:v>
                </c:pt>
                <c:pt idx="17">
                  <c:v>47.9</c:v>
                </c:pt>
                <c:pt idx="18">
                  <c:v>47.6</c:v>
                </c:pt>
                <c:pt idx="19">
                  <c:v>46.7</c:v>
                </c:pt>
                <c:pt idx="20">
                  <c:v>45.3</c:v>
                </c:pt>
                <c:pt idx="21">
                  <c:v>47.3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89-4EAA-ADAF-09DDA2919447}"/>
            </c:ext>
          </c:extLst>
        </c:ser>
        <c:ser>
          <c:idx val="2"/>
          <c:order val="2"/>
          <c:tx>
            <c:strRef>
              <c:f>'НК3 ДР7-8'!$F$5</c:f>
              <c:strCache>
                <c:ptCount val="1"/>
                <c:pt idx="0">
                  <c:v>Fe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'НК3 ДР7-8'!$C$6:$C$29</c:f>
              <c:numCache>
                <c:formatCode>General</c:formatCode>
                <c:ptCount val="24"/>
                <c:pt idx="0">
                  <c:v>168</c:v>
                </c:pt>
                <c:pt idx="1">
                  <c:v>330</c:v>
                </c:pt>
                <c:pt idx="2">
                  <c:v>221</c:v>
                </c:pt>
                <c:pt idx="3">
                  <c:v>250</c:v>
                </c:pt>
                <c:pt idx="4">
                  <c:v>295</c:v>
                </c:pt>
                <c:pt idx="5">
                  <c:v>201</c:v>
                </c:pt>
                <c:pt idx="6">
                  <c:v>144</c:v>
                </c:pt>
                <c:pt idx="7">
                  <c:v>82</c:v>
                </c:pt>
                <c:pt idx="8">
                  <c:v>51</c:v>
                </c:pt>
                <c:pt idx="9">
                  <c:v>102</c:v>
                </c:pt>
                <c:pt idx="10">
                  <c:v>221</c:v>
                </c:pt>
                <c:pt idx="11">
                  <c:v>137</c:v>
                </c:pt>
                <c:pt idx="12">
                  <c:v>64</c:v>
                </c:pt>
                <c:pt idx="13">
                  <c:v>222</c:v>
                </c:pt>
                <c:pt idx="14">
                  <c:v>38</c:v>
                </c:pt>
                <c:pt idx="15">
                  <c:v>56</c:v>
                </c:pt>
                <c:pt idx="16">
                  <c:v>38</c:v>
                </c:pt>
                <c:pt idx="17">
                  <c:v>98</c:v>
                </c:pt>
                <c:pt idx="18">
                  <c:v>68</c:v>
                </c:pt>
                <c:pt idx="19">
                  <c:v>123</c:v>
                </c:pt>
                <c:pt idx="20">
                  <c:v>257</c:v>
                </c:pt>
                <c:pt idx="21">
                  <c:v>37</c:v>
                </c:pt>
              </c:numCache>
            </c:numRef>
          </c:xVal>
          <c:yVal>
            <c:numRef>
              <c:f>'НК3 ДР7-8'!$F$6:$F$29</c:f>
              <c:numCache>
                <c:formatCode>General</c:formatCode>
                <c:ptCount val="24"/>
                <c:pt idx="0">
                  <c:v>0.9</c:v>
                </c:pt>
                <c:pt idx="1">
                  <c:v>1.6</c:v>
                </c:pt>
                <c:pt idx="2">
                  <c:v>0.7</c:v>
                </c:pt>
                <c:pt idx="3">
                  <c:v>0.7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0.87</c:v>
                </c:pt>
                <c:pt idx="10">
                  <c:v>0.7</c:v>
                </c:pt>
                <c:pt idx="11">
                  <c:v>1</c:v>
                </c:pt>
                <c:pt idx="12">
                  <c:v>0</c:v>
                </c:pt>
                <c:pt idx="13">
                  <c:v>0.8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0.7</c:v>
                </c:pt>
                <c:pt idx="20">
                  <c:v>0.8</c:v>
                </c:pt>
                <c:pt idx="2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389-4EAA-ADAF-09DDA2919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56996528"/>
        <c:axId val="-1156982928"/>
      </c:scatterChart>
      <c:valAx>
        <c:axId val="-1156996528"/>
        <c:scaling>
          <c:orientation val="minMax"/>
          <c:max val="4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 smtClean="0"/>
                  <a:t>Экв</a:t>
                </a:r>
                <a:r>
                  <a:rPr lang="ru-RU" dirty="0" smtClean="0"/>
                  <a:t>.</a:t>
                </a:r>
                <a:r>
                  <a:rPr lang="ru-RU" baseline="0" dirty="0" smtClean="0"/>
                  <a:t> д</a:t>
                </a:r>
                <a:r>
                  <a:rPr lang="ru-RU" dirty="0" smtClean="0"/>
                  <a:t>иаметр</a:t>
                </a:r>
                <a:r>
                  <a:rPr lang="ru-RU" dirty="0"/>
                  <a:t>, </a:t>
                </a:r>
                <a:r>
                  <a:rPr lang="ru-RU" dirty="0" err="1"/>
                  <a:t>нм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156982928"/>
        <c:crosses val="autoZero"/>
        <c:crossBetween val="midCat"/>
      </c:valAx>
      <c:valAx>
        <c:axId val="-1156982928"/>
        <c:scaling>
          <c:orientation val="minMax"/>
          <c:max val="6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Состав,</a:t>
                </a:r>
                <a:r>
                  <a:rPr lang="ru-RU" baseline="0"/>
                  <a:t> ат.%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15699652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78743664837"/>
          <c:y val="6.9234138836093764E-2"/>
          <c:w val="0.78894714998041715"/>
          <c:h val="0.72371813384918593"/>
        </c:manualLayout>
      </c:layout>
      <c:scatterChart>
        <c:scatterStyle val="lineMarker"/>
        <c:varyColors val="0"/>
        <c:ser>
          <c:idx val="0"/>
          <c:order val="0"/>
          <c:tx>
            <c:strRef>
              <c:f>'Fe от дозы'!$R$17</c:f>
              <c:strCache>
                <c:ptCount val="1"/>
                <c:pt idx="0">
                  <c:v>250 нм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xVal>
            <c:numRef>
              <c:f>'Fe от дозы'!$D$2:$D$13</c:f>
              <c:numCache>
                <c:formatCode>0.00</c:formatCode>
                <c:ptCount val="12"/>
                <c:pt idx="0">
                  <c:v>0</c:v>
                </c:pt>
                <c:pt idx="1">
                  <c:v>2.2667221112852061</c:v>
                </c:pt>
                <c:pt idx="2">
                  <c:v>10.380059236711579</c:v>
                </c:pt>
                <c:pt idx="3">
                  <c:v>15.442881800726628</c:v>
                </c:pt>
                <c:pt idx="4">
                  <c:v>13.28870547667278</c:v>
                </c:pt>
                <c:pt idx="5">
                  <c:v>2.5259490620522755</c:v>
                </c:pt>
                <c:pt idx="6">
                  <c:v>7.4052257448382379</c:v>
                </c:pt>
                <c:pt idx="7">
                  <c:v>10.482617796337818</c:v>
                </c:pt>
                <c:pt idx="8">
                  <c:v>9.2693335151877587</c:v>
                </c:pt>
                <c:pt idx="9">
                  <c:v>6.3</c:v>
                </c:pt>
                <c:pt idx="10" formatCode="General">
                  <c:v>9.3000000000000007</c:v>
                </c:pt>
                <c:pt idx="11">
                  <c:v>7</c:v>
                </c:pt>
              </c:numCache>
            </c:numRef>
          </c:xVal>
          <c:yVal>
            <c:numRef>
              <c:f>'Fe от дозы'!$G$2:$G$13</c:f>
              <c:numCache>
                <c:formatCode>General</c:formatCode>
                <c:ptCount val="12"/>
                <c:pt idx="0" formatCode="0">
                  <c:v>33</c:v>
                </c:pt>
                <c:pt idx="1">
                  <c:v>23</c:v>
                </c:pt>
                <c:pt idx="2">
                  <c:v>5</c:v>
                </c:pt>
                <c:pt idx="3">
                  <c:v>1.5</c:v>
                </c:pt>
                <c:pt idx="4">
                  <c:v>0.7</c:v>
                </c:pt>
                <c:pt idx="5">
                  <c:v>20</c:v>
                </c:pt>
                <c:pt idx="6">
                  <c:v>8</c:v>
                </c:pt>
                <c:pt idx="7">
                  <c:v>4</c:v>
                </c:pt>
                <c:pt idx="8">
                  <c:v>5.5</c:v>
                </c:pt>
                <c:pt idx="9">
                  <c:v>8</c:v>
                </c:pt>
                <c:pt idx="10">
                  <c:v>6</c:v>
                </c:pt>
                <c:pt idx="11">
                  <c:v>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AD-4C21-9EB0-FBF745E4AE5D}"/>
            </c:ext>
          </c:extLst>
        </c:ser>
        <c:ser>
          <c:idx val="2"/>
          <c:order val="1"/>
          <c:tx>
            <c:strRef>
              <c:f>'Fe от дозы'!$Q$17</c:f>
              <c:strCache>
                <c:ptCount val="1"/>
                <c:pt idx="0">
                  <c:v>50 нм</c:v>
                </c:pt>
              </c:strCache>
            </c:strRef>
          </c:tx>
          <c:spPr>
            <a:ln w="19050">
              <a:noFill/>
            </a:ln>
          </c:spPr>
          <c:marker>
            <c:symbol val="triang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'Fe от дозы'!$D$2:$D$13</c:f>
              <c:numCache>
                <c:formatCode>0.00</c:formatCode>
                <c:ptCount val="12"/>
                <c:pt idx="0">
                  <c:v>0</c:v>
                </c:pt>
                <c:pt idx="1">
                  <c:v>2.2667221112852061</c:v>
                </c:pt>
                <c:pt idx="2">
                  <c:v>10.380059236711579</c:v>
                </c:pt>
                <c:pt idx="3">
                  <c:v>15.442881800726628</c:v>
                </c:pt>
                <c:pt idx="4">
                  <c:v>13.28870547667278</c:v>
                </c:pt>
                <c:pt idx="5">
                  <c:v>2.5259490620522755</c:v>
                </c:pt>
                <c:pt idx="6">
                  <c:v>7.4052257448382379</c:v>
                </c:pt>
                <c:pt idx="7">
                  <c:v>10.482617796337818</c:v>
                </c:pt>
                <c:pt idx="8">
                  <c:v>9.2693335151877587</c:v>
                </c:pt>
                <c:pt idx="9">
                  <c:v>6.3</c:v>
                </c:pt>
                <c:pt idx="10" formatCode="General">
                  <c:v>9.3000000000000007</c:v>
                </c:pt>
                <c:pt idx="11">
                  <c:v>7</c:v>
                </c:pt>
              </c:numCache>
            </c:numRef>
          </c:xVal>
          <c:yVal>
            <c:numRef>
              <c:f>'Fe от дозы'!$E$2:$E$13</c:f>
              <c:numCache>
                <c:formatCode>General</c:formatCode>
                <c:ptCount val="12"/>
                <c:pt idx="0" formatCode="0">
                  <c:v>30</c:v>
                </c:pt>
                <c:pt idx="1">
                  <c:v>15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8</c:v>
                </c:pt>
                <c:pt idx="6">
                  <c:v>2</c:v>
                </c:pt>
                <c:pt idx="7">
                  <c:v>0.5</c:v>
                </c:pt>
                <c:pt idx="8">
                  <c:v>1</c:v>
                </c:pt>
                <c:pt idx="9">
                  <c:v>2.5</c:v>
                </c:pt>
                <c:pt idx="11">
                  <c:v>1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19AD-4C21-9EB0-FBF745E4A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584144"/>
        <c:axId val="305584536"/>
        <c:extLst/>
      </c:scatterChart>
      <c:valAx>
        <c:axId val="305584144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/>
                  <a:t>Повреждающая доза, сна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584536"/>
        <c:crosses val="autoZero"/>
        <c:crossBetween val="midCat"/>
      </c:valAx>
      <c:valAx>
        <c:axId val="30558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Содержание </a:t>
                </a:r>
                <a:r>
                  <a:rPr lang="en-US" sz="1400"/>
                  <a:t>Fe</a:t>
                </a:r>
                <a:r>
                  <a:rPr lang="ru-RU" sz="1400"/>
                  <a:t>, ат.%</a:t>
                </a:r>
              </a:p>
            </c:rich>
          </c:tx>
          <c:layout>
            <c:manualLayout>
              <c:xMode val="edge"/>
              <c:yMode val="edge"/>
              <c:x val="9.227153955421499E-3"/>
              <c:y val="0.214442573988596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5841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54957940947804684"/>
          <c:y val="8.9265634899085886E-2"/>
          <c:w val="0.37024241680257669"/>
          <c:h val="0.14408254140646212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44709907129376"/>
          <c:y val="7.8431372549019607E-2"/>
          <c:w val="0.74151512052728941"/>
          <c:h val="0.71191937906157443"/>
        </c:manualLayout>
      </c:layout>
      <c:scatterChart>
        <c:scatterStyle val="lineMarker"/>
        <c:varyColors val="0"/>
        <c:ser>
          <c:idx val="1"/>
          <c:order val="0"/>
          <c:tx>
            <c:strRef>
              <c:f>'Флюенс (2)'!$C$12</c:f>
              <c:strCache>
                <c:ptCount val="1"/>
                <c:pt idx="0">
                  <c:v>ВВЭР-1000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'Флюенс (2)'!$J$12:$J$31</c:f>
                <c:numCache>
                  <c:formatCode>General</c:formatCode>
                  <c:ptCount val="20"/>
                  <c:pt idx="0">
                    <c:v>4</c:v>
                  </c:pt>
                  <c:pt idx="1">
                    <c:v>3.4600000000000004</c:v>
                  </c:pt>
                  <c:pt idx="2">
                    <c:v>2.44</c:v>
                  </c:pt>
                  <c:pt idx="3">
                    <c:v>4.2</c:v>
                  </c:pt>
                  <c:pt idx="4">
                    <c:v>3.64</c:v>
                  </c:pt>
                  <c:pt idx="5">
                    <c:v>4</c:v>
                  </c:pt>
                  <c:pt idx="6">
                    <c:v>1</c:v>
                  </c:pt>
                  <c:pt idx="7">
                    <c:v>3.6</c:v>
                  </c:pt>
                  <c:pt idx="8">
                    <c:v>1.94</c:v>
                  </c:pt>
                  <c:pt idx="9">
                    <c:v>3.6</c:v>
                  </c:pt>
                  <c:pt idx="10">
                    <c:v>2.8000000000000003</c:v>
                  </c:pt>
                  <c:pt idx="11">
                    <c:v>3</c:v>
                  </c:pt>
                  <c:pt idx="12">
                    <c:v>4.2</c:v>
                  </c:pt>
                  <c:pt idx="13">
                    <c:v>2.6</c:v>
                  </c:pt>
                  <c:pt idx="14">
                    <c:v>2.42</c:v>
                  </c:pt>
                  <c:pt idx="15">
                    <c:v>2.4000000000000004</c:v>
                  </c:pt>
                  <c:pt idx="16">
                    <c:v>6.2</c:v>
                  </c:pt>
                  <c:pt idx="17">
                    <c:v>2</c:v>
                  </c:pt>
                  <c:pt idx="18">
                    <c:v>2.8000000000000003</c:v>
                  </c:pt>
                  <c:pt idx="19">
                    <c:v>2.8000000000000003</c:v>
                  </c:pt>
                </c:numCache>
              </c:numRef>
            </c:plus>
            <c:minus>
              <c:numRef>
                <c:f>'Флюенс (2)'!$J$12:$J$31</c:f>
                <c:numCache>
                  <c:formatCode>General</c:formatCode>
                  <c:ptCount val="20"/>
                  <c:pt idx="0">
                    <c:v>4</c:v>
                  </c:pt>
                  <c:pt idx="1">
                    <c:v>3.4600000000000004</c:v>
                  </c:pt>
                  <c:pt idx="2">
                    <c:v>2.44</c:v>
                  </c:pt>
                  <c:pt idx="3">
                    <c:v>4.2</c:v>
                  </c:pt>
                  <c:pt idx="4">
                    <c:v>3.64</c:v>
                  </c:pt>
                  <c:pt idx="5">
                    <c:v>4</c:v>
                  </c:pt>
                  <c:pt idx="6">
                    <c:v>1</c:v>
                  </c:pt>
                  <c:pt idx="7">
                    <c:v>3.6</c:v>
                  </c:pt>
                  <c:pt idx="8">
                    <c:v>1.94</c:v>
                  </c:pt>
                  <c:pt idx="9">
                    <c:v>3.6</c:v>
                  </c:pt>
                  <c:pt idx="10">
                    <c:v>2.8000000000000003</c:v>
                  </c:pt>
                  <c:pt idx="11">
                    <c:v>3</c:v>
                  </c:pt>
                  <c:pt idx="12">
                    <c:v>4.2</c:v>
                  </c:pt>
                  <c:pt idx="13">
                    <c:v>2.6</c:v>
                  </c:pt>
                  <c:pt idx="14">
                    <c:v>2.42</c:v>
                  </c:pt>
                  <c:pt idx="15">
                    <c:v>2.4000000000000004</c:v>
                  </c:pt>
                  <c:pt idx="16">
                    <c:v>6.2</c:v>
                  </c:pt>
                  <c:pt idx="17">
                    <c:v>2</c:v>
                  </c:pt>
                  <c:pt idx="18">
                    <c:v>2.8000000000000003</c:v>
                  </c:pt>
                  <c:pt idx="19">
                    <c:v>2.8000000000000003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'Флюенс (2)'!$E$12:$E$31</c:f>
              <c:numCache>
                <c:formatCode>General</c:formatCode>
                <c:ptCount val="20"/>
                <c:pt idx="0">
                  <c:v>10.1</c:v>
                </c:pt>
                <c:pt idx="1">
                  <c:v>10.1</c:v>
                </c:pt>
                <c:pt idx="2">
                  <c:v>7</c:v>
                </c:pt>
                <c:pt idx="3">
                  <c:v>11.1</c:v>
                </c:pt>
                <c:pt idx="4">
                  <c:v>10.7</c:v>
                </c:pt>
                <c:pt idx="5">
                  <c:v>14.3</c:v>
                </c:pt>
                <c:pt idx="6">
                  <c:v>2</c:v>
                </c:pt>
                <c:pt idx="7">
                  <c:v>12.7</c:v>
                </c:pt>
                <c:pt idx="9" formatCode="0.0">
                  <c:v>14.472472534841907</c:v>
                </c:pt>
                <c:pt idx="11">
                  <c:v>16.100000000000001</c:v>
                </c:pt>
                <c:pt idx="12">
                  <c:v>17.3</c:v>
                </c:pt>
                <c:pt idx="13">
                  <c:v>12.8</c:v>
                </c:pt>
                <c:pt idx="14" formatCode="0.00">
                  <c:v>1.1769999999999998</c:v>
                </c:pt>
                <c:pt idx="15">
                  <c:v>2.7</c:v>
                </c:pt>
                <c:pt idx="16">
                  <c:v>14.7</c:v>
                </c:pt>
                <c:pt idx="17" formatCode="0.0">
                  <c:v>1.1964808348830103</c:v>
                </c:pt>
                <c:pt idx="18">
                  <c:v>1.6</c:v>
                </c:pt>
                <c:pt idx="19" formatCode="0.0">
                  <c:v>14.580716773925182</c:v>
                </c:pt>
              </c:numCache>
            </c:numRef>
          </c:xVal>
          <c:yVal>
            <c:numRef>
              <c:f>'Флюенс (2)'!$I$12:$I$31</c:f>
              <c:numCache>
                <c:formatCode>General</c:formatCode>
                <c:ptCount val="20"/>
                <c:pt idx="0">
                  <c:v>20</c:v>
                </c:pt>
                <c:pt idx="1">
                  <c:v>17.3</c:v>
                </c:pt>
                <c:pt idx="2">
                  <c:v>12.2</c:v>
                </c:pt>
                <c:pt idx="3">
                  <c:v>21</c:v>
                </c:pt>
                <c:pt idx="4">
                  <c:v>18.2</c:v>
                </c:pt>
                <c:pt idx="5">
                  <c:v>20</c:v>
                </c:pt>
                <c:pt idx="6">
                  <c:v>5</c:v>
                </c:pt>
                <c:pt idx="7">
                  <c:v>18</c:v>
                </c:pt>
                <c:pt idx="8">
                  <c:v>9.6999999999999993</c:v>
                </c:pt>
                <c:pt idx="9">
                  <c:v>18</c:v>
                </c:pt>
                <c:pt idx="10">
                  <c:v>14</c:v>
                </c:pt>
                <c:pt idx="11">
                  <c:v>15</c:v>
                </c:pt>
                <c:pt idx="12">
                  <c:v>21</c:v>
                </c:pt>
                <c:pt idx="13">
                  <c:v>13</c:v>
                </c:pt>
                <c:pt idx="14">
                  <c:v>12.1</c:v>
                </c:pt>
                <c:pt idx="15">
                  <c:v>12</c:v>
                </c:pt>
                <c:pt idx="16">
                  <c:v>31</c:v>
                </c:pt>
                <c:pt idx="17">
                  <c:v>10</c:v>
                </c:pt>
                <c:pt idx="18">
                  <c:v>14</c:v>
                </c:pt>
                <c:pt idx="19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C1-477B-A2CF-E8AEE3199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55887536"/>
        <c:axId val="-1155891888"/>
      </c:scatterChart>
      <c:valAx>
        <c:axId val="-1155887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Повреждающая доза, сна</a:t>
                </a:r>
              </a:p>
            </c:rich>
          </c:tx>
          <c:layout>
            <c:manualLayout>
              <c:xMode val="edge"/>
              <c:yMode val="edge"/>
              <c:x val="0.23637330457659736"/>
              <c:y val="0.87732592249498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55891888"/>
        <c:crosses val="autoZero"/>
        <c:crossBetween val="midCat"/>
      </c:valAx>
      <c:valAx>
        <c:axId val="-1155891888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Концентрация, 10</a:t>
                </a:r>
                <a:r>
                  <a:rPr lang="ru-RU" sz="1400" baseline="30000"/>
                  <a:t>21</a:t>
                </a:r>
                <a:r>
                  <a:rPr lang="ru-RU" sz="1400"/>
                  <a:t> м</a:t>
                </a:r>
                <a:r>
                  <a:rPr lang="ru-RU" sz="1400" baseline="30000"/>
                  <a:t>-3</a:t>
                </a:r>
              </a:p>
            </c:rich>
          </c:tx>
          <c:layout>
            <c:manualLayout>
              <c:xMode val="edge"/>
              <c:yMode val="edge"/>
              <c:x val="2.0028773794963289E-2"/>
              <c:y val="6.624199006392124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55887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8057742782152"/>
          <c:y val="7.4298145886844344E-2"/>
          <c:w val="0.79755275590551178"/>
          <c:h val="0.72211601892009492"/>
        </c:manualLayout>
      </c:layout>
      <c:scatterChart>
        <c:scatterStyle val="lineMarker"/>
        <c:varyColors val="0"/>
        <c:ser>
          <c:idx val="1"/>
          <c:order val="0"/>
          <c:tx>
            <c:strRef>
              <c:f>'Флюенс (2)'!$N$28</c:f>
              <c:strCache>
                <c:ptCount val="1"/>
                <c:pt idx="0">
                  <c:v>ВВЭР-1000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'Флюенс (2)'!$V$29:$V$37</c:f>
                <c:numCache>
                  <c:formatCode>General</c:formatCode>
                  <c:ptCount val="9"/>
                  <c:pt idx="0">
                    <c:v>0.75</c:v>
                  </c:pt>
                  <c:pt idx="1">
                    <c:v>0.72</c:v>
                  </c:pt>
                  <c:pt idx="2">
                    <c:v>0.84</c:v>
                  </c:pt>
                  <c:pt idx="3">
                    <c:v>0.63</c:v>
                  </c:pt>
                  <c:pt idx="4">
                    <c:v>0.06</c:v>
                  </c:pt>
                  <c:pt idx="5">
                    <c:v>0.89999999999999991</c:v>
                  </c:pt>
                  <c:pt idx="6">
                    <c:v>0.21</c:v>
                  </c:pt>
                  <c:pt idx="7">
                    <c:v>0.39</c:v>
                  </c:pt>
                  <c:pt idx="8">
                    <c:v>0.24</c:v>
                  </c:pt>
                </c:numCache>
              </c:numRef>
            </c:plus>
            <c:minus>
              <c:numRef>
                <c:f>'Флюенс (2)'!$V$29:$V$37</c:f>
                <c:numCache>
                  <c:formatCode>General</c:formatCode>
                  <c:ptCount val="9"/>
                  <c:pt idx="0">
                    <c:v>0.75</c:v>
                  </c:pt>
                  <c:pt idx="1">
                    <c:v>0.72</c:v>
                  </c:pt>
                  <c:pt idx="2">
                    <c:v>0.84</c:v>
                  </c:pt>
                  <c:pt idx="3">
                    <c:v>0.63</c:v>
                  </c:pt>
                  <c:pt idx="4">
                    <c:v>0.06</c:v>
                  </c:pt>
                  <c:pt idx="5">
                    <c:v>0.89999999999999991</c:v>
                  </c:pt>
                  <c:pt idx="6">
                    <c:v>0.21</c:v>
                  </c:pt>
                  <c:pt idx="7">
                    <c:v>0.39</c:v>
                  </c:pt>
                  <c:pt idx="8">
                    <c:v>0.24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'Флюенс (2)'!$R$29:$R$38</c:f>
              <c:numCache>
                <c:formatCode>General</c:formatCode>
                <c:ptCount val="10"/>
                <c:pt idx="0">
                  <c:v>13.5</c:v>
                </c:pt>
                <c:pt idx="1">
                  <c:v>15.4</c:v>
                </c:pt>
                <c:pt idx="2">
                  <c:v>16.2</c:v>
                </c:pt>
                <c:pt idx="3">
                  <c:v>11</c:v>
                </c:pt>
                <c:pt idx="4">
                  <c:v>6.3</c:v>
                </c:pt>
                <c:pt idx="5">
                  <c:v>14.3</c:v>
                </c:pt>
                <c:pt idx="6">
                  <c:v>10.199999999999999</c:v>
                </c:pt>
                <c:pt idx="7">
                  <c:v>10.7</c:v>
                </c:pt>
                <c:pt idx="8">
                  <c:v>7.3</c:v>
                </c:pt>
              </c:numCache>
            </c:numRef>
          </c:xVal>
          <c:yVal>
            <c:numRef>
              <c:f>'Флюенс (2)'!$U$29:$U$38</c:f>
              <c:numCache>
                <c:formatCode>General</c:formatCode>
                <c:ptCount val="10"/>
                <c:pt idx="0">
                  <c:v>2.5</c:v>
                </c:pt>
                <c:pt idx="1">
                  <c:v>2.4</c:v>
                </c:pt>
                <c:pt idx="2">
                  <c:v>2.8</c:v>
                </c:pt>
                <c:pt idx="3">
                  <c:v>2.1</c:v>
                </c:pt>
                <c:pt idx="4">
                  <c:v>0.2</c:v>
                </c:pt>
                <c:pt idx="5">
                  <c:v>3</c:v>
                </c:pt>
                <c:pt idx="6">
                  <c:v>0.7</c:v>
                </c:pt>
                <c:pt idx="7">
                  <c:v>1.3</c:v>
                </c:pt>
                <c:pt idx="8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384-4878-8DA1-DDBE2B0DB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55880464"/>
        <c:axId val="-1155884816"/>
      </c:scatterChart>
      <c:valAx>
        <c:axId val="-115588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Повреждающая доза, сна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55884816"/>
        <c:crosses val="autoZero"/>
        <c:crossBetween val="midCat"/>
      </c:valAx>
      <c:valAx>
        <c:axId val="-115588481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Концентрация, 10</a:t>
                </a:r>
                <a:r>
                  <a:rPr lang="ru-RU" sz="1400" baseline="30000"/>
                  <a:t>21</a:t>
                </a:r>
                <a:r>
                  <a:rPr lang="ru-RU" sz="1400"/>
                  <a:t> м</a:t>
                </a:r>
                <a:r>
                  <a:rPr lang="ru-RU" sz="1400" baseline="30000"/>
                  <a:t>-3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55880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76869195618879"/>
          <c:y val="8.08795224363065E-2"/>
          <c:w val="0.74570289527147648"/>
          <c:h val="0.6838207369002488"/>
        </c:manualLayout>
      </c:layout>
      <c:scatterChart>
        <c:scatterStyle val="lineMarker"/>
        <c:varyColors val="0"/>
        <c:ser>
          <c:idx val="1"/>
          <c:order val="1"/>
          <c:tx>
            <c:strRef>
              <c:f>'Флюенс (2)'!$N$28</c:f>
              <c:strCache>
                <c:ptCount val="1"/>
                <c:pt idx="0">
                  <c:v>ВВЭР-1000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'Флюенс (2)'!$R$28:$R$37</c:f>
              <c:numCache>
                <c:formatCode>General</c:formatCode>
                <c:ptCount val="10"/>
                <c:pt idx="0">
                  <c:v>10.4</c:v>
                </c:pt>
                <c:pt idx="1">
                  <c:v>13.5</c:v>
                </c:pt>
                <c:pt idx="2">
                  <c:v>15.4</c:v>
                </c:pt>
                <c:pt idx="3">
                  <c:v>16.2</c:v>
                </c:pt>
                <c:pt idx="4">
                  <c:v>11</c:v>
                </c:pt>
                <c:pt idx="5">
                  <c:v>6.3</c:v>
                </c:pt>
                <c:pt idx="6">
                  <c:v>14.3</c:v>
                </c:pt>
                <c:pt idx="7">
                  <c:v>10.199999999999999</c:v>
                </c:pt>
                <c:pt idx="8">
                  <c:v>10.7</c:v>
                </c:pt>
                <c:pt idx="9">
                  <c:v>7.3</c:v>
                </c:pt>
              </c:numCache>
            </c:numRef>
          </c:xVal>
          <c:yVal>
            <c:numRef>
              <c:f>'Флюенс (2)'!$T$28:$T$37</c:f>
              <c:numCache>
                <c:formatCode>General</c:formatCode>
                <c:ptCount val="10"/>
                <c:pt idx="0">
                  <c:v>2.8</c:v>
                </c:pt>
                <c:pt idx="1">
                  <c:v>2.9</c:v>
                </c:pt>
                <c:pt idx="2">
                  <c:v>3.4</c:v>
                </c:pt>
                <c:pt idx="3">
                  <c:v>4</c:v>
                </c:pt>
                <c:pt idx="4">
                  <c:v>2.9</c:v>
                </c:pt>
                <c:pt idx="5">
                  <c:v>2.5</c:v>
                </c:pt>
                <c:pt idx="6">
                  <c:v>3.7</c:v>
                </c:pt>
                <c:pt idx="7">
                  <c:v>4.4000000000000004</c:v>
                </c:pt>
                <c:pt idx="8">
                  <c:v>3.6</c:v>
                </c:pt>
                <c:pt idx="9">
                  <c:v>3.1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8EE-4DD0-B19C-32E7B0AA2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621616"/>
        <c:axId val="27862120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'Флюенс (2)'!$N$1</c15:sqref>
                        </c15:formulaRef>
                      </c:ext>
                    </c:extLst>
                    <c:strCache>
                      <c:ptCount val="1"/>
                      <c:pt idx="0">
                        <c:v>Э635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'Флюенс (2)'!$R$2:$R$26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41</c:v>
                      </c:pt>
                      <c:pt idx="1">
                        <c:v>56.5</c:v>
                      </c:pt>
                      <c:pt idx="2">
                        <c:v>10</c:v>
                      </c:pt>
                      <c:pt idx="12">
                        <c:v>33</c:v>
                      </c:pt>
                      <c:pt idx="13">
                        <c:v>26.5</c:v>
                      </c:pt>
                      <c:pt idx="16">
                        <c:v>7.3</c:v>
                      </c:pt>
                      <c:pt idx="18">
                        <c:v>23</c:v>
                      </c:pt>
                      <c:pt idx="24">
                        <c:v>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'Флюенс (2)'!$S$2:$S$3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</c:v>
                      </c:pt>
                      <c:pt idx="1">
                        <c:v>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F8EE-4DD0-B19C-32E7B0AA227B}"/>
                  </c:ext>
                </c:extLst>
              </c15:ser>
            </c15:filteredScatterSeries>
          </c:ext>
        </c:extLst>
      </c:scatterChart>
      <c:valAx>
        <c:axId val="27862161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dirty="0" smtClean="0"/>
                  <a:t>Повреждающая</a:t>
                </a:r>
                <a:r>
                  <a:rPr lang="ru-RU" sz="1400" baseline="0" dirty="0" smtClean="0"/>
                  <a:t> до</a:t>
                </a:r>
                <a:r>
                  <a:rPr lang="ru-RU" sz="1400" dirty="0" smtClean="0"/>
                  <a:t>за</a:t>
                </a:r>
                <a:r>
                  <a:rPr lang="ru-RU" sz="1400" dirty="0"/>
                  <a:t>, сна</a:t>
                </a:r>
              </a:p>
            </c:rich>
          </c:tx>
          <c:layout>
            <c:manualLayout>
              <c:xMode val="edge"/>
              <c:yMode val="edge"/>
              <c:x val="0.22407432461915192"/>
              <c:y val="0.868165158994131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621200"/>
        <c:crosses val="autoZero"/>
        <c:crossBetween val="midCat"/>
      </c:valAx>
      <c:valAx>
        <c:axId val="27862120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dirty="0" smtClean="0"/>
                  <a:t>Средняя</a:t>
                </a:r>
                <a:r>
                  <a:rPr lang="ru-RU" sz="1400" baseline="0" dirty="0" smtClean="0"/>
                  <a:t> длина</a:t>
                </a:r>
                <a:r>
                  <a:rPr lang="ru-RU" sz="1400" dirty="0" smtClean="0"/>
                  <a:t>, </a:t>
                </a:r>
                <a:r>
                  <a:rPr lang="ru-RU" sz="1400" dirty="0" err="1"/>
                  <a:t>нм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1.7426350343189328E-2"/>
              <c:y val="3.09581398040533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621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47181391224839"/>
          <c:y val="6.3575192566611885E-2"/>
          <c:w val="0.80455355287402497"/>
          <c:h val="0.71393739659318511"/>
        </c:manualLayout>
      </c:layout>
      <c:scatterChart>
        <c:scatterStyle val="lineMarker"/>
        <c:varyColors val="0"/>
        <c:ser>
          <c:idx val="1"/>
          <c:order val="1"/>
          <c:tx>
            <c:strRef>
              <c:f>'Флюенс (2)'!$C$12</c:f>
              <c:strCache>
                <c:ptCount val="1"/>
                <c:pt idx="0">
                  <c:v>ВВЭР-1000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'Флюенс (2)'!$E$12:$E$30</c:f>
              <c:numCache>
                <c:formatCode>General</c:formatCode>
                <c:ptCount val="19"/>
                <c:pt idx="0">
                  <c:v>10.1</c:v>
                </c:pt>
                <c:pt idx="1">
                  <c:v>10.1</c:v>
                </c:pt>
                <c:pt idx="2">
                  <c:v>7</c:v>
                </c:pt>
                <c:pt idx="3">
                  <c:v>11.1</c:v>
                </c:pt>
                <c:pt idx="4">
                  <c:v>10.7</c:v>
                </c:pt>
                <c:pt idx="5">
                  <c:v>14.3</c:v>
                </c:pt>
                <c:pt idx="6">
                  <c:v>2</c:v>
                </c:pt>
                <c:pt idx="7">
                  <c:v>12.7</c:v>
                </c:pt>
                <c:pt idx="9" formatCode="0.0">
                  <c:v>14.472472534841907</c:v>
                </c:pt>
                <c:pt idx="11">
                  <c:v>16.100000000000001</c:v>
                </c:pt>
                <c:pt idx="12">
                  <c:v>17.3</c:v>
                </c:pt>
                <c:pt idx="13">
                  <c:v>12.8</c:v>
                </c:pt>
                <c:pt idx="14" formatCode="0.00">
                  <c:v>1.1769999999999998</c:v>
                </c:pt>
                <c:pt idx="15">
                  <c:v>2.7</c:v>
                </c:pt>
                <c:pt idx="16">
                  <c:v>14.7</c:v>
                </c:pt>
                <c:pt idx="17" formatCode="0.0">
                  <c:v>1.1964808348830103</c:v>
                </c:pt>
                <c:pt idx="18">
                  <c:v>1.6</c:v>
                </c:pt>
              </c:numCache>
            </c:numRef>
          </c:xVal>
          <c:yVal>
            <c:numRef>
              <c:f>'Флюенс (2)'!$H$12:$H$30</c:f>
              <c:numCache>
                <c:formatCode>General</c:formatCode>
                <c:ptCount val="19"/>
                <c:pt idx="0">
                  <c:v>5.65</c:v>
                </c:pt>
                <c:pt idx="1">
                  <c:v>5.22</c:v>
                </c:pt>
                <c:pt idx="2">
                  <c:v>4.5999999999999996</c:v>
                </c:pt>
                <c:pt idx="3">
                  <c:v>5.45</c:v>
                </c:pt>
                <c:pt idx="4">
                  <c:v>5.8</c:v>
                </c:pt>
                <c:pt idx="5">
                  <c:v>6.03</c:v>
                </c:pt>
                <c:pt idx="6">
                  <c:v>3</c:v>
                </c:pt>
                <c:pt idx="7">
                  <c:v>6.7</c:v>
                </c:pt>
                <c:pt idx="8" formatCode="0.0">
                  <c:v>3.5333333333333332</c:v>
                </c:pt>
                <c:pt idx="9" formatCode="0.0">
                  <c:v>5.85</c:v>
                </c:pt>
                <c:pt idx="10" formatCode="0.0">
                  <c:v>2.02</c:v>
                </c:pt>
                <c:pt idx="11" formatCode="0.0">
                  <c:v>6</c:v>
                </c:pt>
                <c:pt idx="12" formatCode="0.0">
                  <c:v>6.6433333333333335</c:v>
                </c:pt>
                <c:pt idx="13">
                  <c:v>5.9</c:v>
                </c:pt>
                <c:pt idx="14">
                  <c:v>2.6</c:v>
                </c:pt>
                <c:pt idx="15">
                  <c:v>3.38</c:v>
                </c:pt>
                <c:pt idx="16" formatCode="0.0">
                  <c:v>6.25</c:v>
                </c:pt>
                <c:pt idx="17" formatCode="0.0">
                  <c:v>3.2</c:v>
                </c:pt>
                <c:pt idx="18" formatCode="0.0">
                  <c:v>2.58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49-490F-8F4F-1BD783293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621616"/>
        <c:axId val="27862120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'Флюенс (2)'!$C$2</c15:sqref>
                        </c15:formulaRef>
                      </c:ext>
                    </c:extLst>
                    <c:strCache>
                      <c:ptCount val="1"/>
                      <c:pt idx="0">
                        <c:v>БОР-60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'Флюенс (2)'!$E$2:$E$8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28.5</c:v>
                      </c:pt>
                      <c:pt idx="1">
                        <c:v>28.5</c:v>
                      </c:pt>
                      <c:pt idx="2">
                        <c:v>23</c:v>
                      </c:pt>
                      <c:pt idx="3">
                        <c:v>21.5</c:v>
                      </c:pt>
                      <c:pt idx="4">
                        <c:v>18</c:v>
                      </c:pt>
                      <c:pt idx="5">
                        <c:v>18</c:v>
                      </c:pt>
                      <c:pt idx="6">
                        <c:v>10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'Флюенс (2)'!$F$2:$F$8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7.4</c:v>
                      </c:pt>
                      <c:pt idx="1">
                        <c:v>7.8</c:v>
                      </c:pt>
                      <c:pt idx="2">
                        <c:v>7.1</c:v>
                      </c:pt>
                      <c:pt idx="6">
                        <c:v>4.4000000000000004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E849-490F-8F4F-1BD783293822}"/>
                  </c:ext>
                </c:extLst>
              </c15:ser>
            </c15:filteredScatterSeries>
          </c:ext>
        </c:extLst>
      </c:scatterChart>
      <c:valAx>
        <c:axId val="27862161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Повреждающая доза, сна</a:t>
                </a:r>
              </a:p>
            </c:rich>
          </c:tx>
          <c:layout>
            <c:manualLayout>
              <c:xMode val="edge"/>
              <c:yMode val="edge"/>
              <c:x val="0.25350050567323812"/>
              <c:y val="0.866781364179029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621200"/>
        <c:crosses val="autoZero"/>
        <c:crossBetween val="midCat"/>
      </c:valAx>
      <c:valAx>
        <c:axId val="27862120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dirty="0" smtClean="0"/>
                  <a:t>Средняя длина, </a:t>
                </a:r>
                <a:r>
                  <a:rPr lang="ru-RU" sz="1400" dirty="0" err="1"/>
                  <a:t>нм</a:t>
                </a:r>
                <a:endParaRPr lang="ru-RU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621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25716020134935"/>
          <c:y val="7.2112902820054836E-2"/>
          <c:w val="0.76101552800852457"/>
          <c:h val="0.73134448272690122"/>
        </c:manualLayout>
      </c:layout>
      <c:scatterChart>
        <c:scatterStyle val="lineMarker"/>
        <c:varyColors val="0"/>
        <c:ser>
          <c:idx val="0"/>
          <c:order val="0"/>
          <c:tx>
            <c:strRef>
              <c:f>'Необл. Э110М'!$C$4</c:f>
              <c:strCache>
                <c:ptCount val="1"/>
                <c:pt idx="0">
                  <c:v>Zr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'Необл. Э110М'!$B$5:$B$30</c:f>
              <c:numCache>
                <c:formatCode>General</c:formatCode>
                <c:ptCount val="26"/>
                <c:pt idx="0">
                  <c:v>74</c:v>
                </c:pt>
                <c:pt idx="1">
                  <c:v>39</c:v>
                </c:pt>
                <c:pt idx="2">
                  <c:v>55</c:v>
                </c:pt>
                <c:pt idx="3">
                  <c:v>28</c:v>
                </c:pt>
                <c:pt idx="4">
                  <c:v>61</c:v>
                </c:pt>
                <c:pt idx="5">
                  <c:v>96</c:v>
                </c:pt>
                <c:pt idx="6">
                  <c:v>91</c:v>
                </c:pt>
                <c:pt idx="7">
                  <c:v>70</c:v>
                </c:pt>
                <c:pt idx="8">
                  <c:v>19</c:v>
                </c:pt>
                <c:pt idx="9">
                  <c:v>113</c:v>
                </c:pt>
                <c:pt idx="10">
                  <c:v>27</c:v>
                </c:pt>
                <c:pt idx="11">
                  <c:v>23</c:v>
                </c:pt>
                <c:pt idx="12">
                  <c:v>162</c:v>
                </c:pt>
                <c:pt idx="13">
                  <c:v>32</c:v>
                </c:pt>
                <c:pt idx="14">
                  <c:v>30</c:v>
                </c:pt>
                <c:pt idx="15">
                  <c:v>33</c:v>
                </c:pt>
                <c:pt idx="16">
                  <c:v>25</c:v>
                </c:pt>
                <c:pt idx="17">
                  <c:v>106</c:v>
                </c:pt>
                <c:pt idx="18">
                  <c:v>59</c:v>
                </c:pt>
                <c:pt idx="19">
                  <c:v>29</c:v>
                </c:pt>
                <c:pt idx="20">
                  <c:v>53</c:v>
                </c:pt>
                <c:pt idx="21">
                  <c:v>78</c:v>
                </c:pt>
                <c:pt idx="22">
                  <c:v>102</c:v>
                </c:pt>
                <c:pt idx="23">
                  <c:v>23</c:v>
                </c:pt>
              </c:numCache>
            </c:numRef>
          </c:xVal>
          <c:yVal>
            <c:numRef>
              <c:f>'Необл. Э110М'!$C$5:$C$30</c:f>
              <c:numCache>
                <c:formatCode>General</c:formatCode>
                <c:ptCount val="26"/>
                <c:pt idx="0">
                  <c:v>11.3</c:v>
                </c:pt>
                <c:pt idx="1">
                  <c:v>13.1</c:v>
                </c:pt>
                <c:pt idx="2">
                  <c:v>13.4</c:v>
                </c:pt>
                <c:pt idx="3">
                  <c:v>15.2</c:v>
                </c:pt>
                <c:pt idx="4">
                  <c:v>12.4</c:v>
                </c:pt>
                <c:pt idx="5">
                  <c:v>10.9</c:v>
                </c:pt>
                <c:pt idx="6">
                  <c:v>12.3</c:v>
                </c:pt>
                <c:pt idx="7">
                  <c:v>10.6</c:v>
                </c:pt>
                <c:pt idx="8">
                  <c:v>18.100000000000001</c:v>
                </c:pt>
                <c:pt idx="9">
                  <c:v>11.7</c:v>
                </c:pt>
                <c:pt idx="10">
                  <c:v>18.399999999999999</c:v>
                </c:pt>
                <c:pt idx="11">
                  <c:v>15.2</c:v>
                </c:pt>
                <c:pt idx="12">
                  <c:v>11.8</c:v>
                </c:pt>
                <c:pt idx="13">
                  <c:v>16.100000000000001</c:v>
                </c:pt>
                <c:pt idx="14">
                  <c:v>15.5</c:v>
                </c:pt>
                <c:pt idx="15">
                  <c:v>13.2</c:v>
                </c:pt>
                <c:pt idx="16">
                  <c:v>12.5</c:v>
                </c:pt>
                <c:pt idx="17">
                  <c:v>11</c:v>
                </c:pt>
                <c:pt idx="18">
                  <c:v>10.4</c:v>
                </c:pt>
                <c:pt idx="19">
                  <c:v>13.2</c:v>
                </c:pt>
                <c:pt idx="20">
                  <c:v>11</c:v>
                </c:pt>
                <c:pt idx="21">
                  <c:v>10.199999999999999</c:v>
                </c:pt>
                <c:pt idx="22">
                  <c:v>9.4</c:v>
                </c:pt>
                <c:pt idx="23">
                  <c:v>12.4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846-4AE9-B475-75F5294BE473}"/>
            </c:ext>
          </c:extLst>
        </c:ser>
        <c:ser>
          <c:idx val="1"/>
          <c:order val="1"/>
          <c:tx>
            <c:strRef>
              <c:f>'Необл. Э110М'!$D$4</c:f>
              <c:strCache>
                <c:ptCount val="1"/>
                <c:pt idx="0">
                  <c:v>Nb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'Необл. Э110М'!$B$5:$B$30</c:f>
              <c:numCache>
                <c:formatCode>General</c:formatCode>
                <c:ptCount val="26"/>
                <c:pt idx="0">
                  <c:v>74</c:v>
                </c:pt>
                <c:pt idx="1">
                  <c:v>39</c:v>
                </c:pt>
                <c:pt idx="2">
                  <c:v>55</c:v>
                </c:pt>
                <c:pt idx="3">
                  <c:v>28</c:v>
                </c:pt>
                <c:pt idx="4">
                  <c:v>61</c:v>
                </c:pt>
                <c:pt idx="5">
                  <c:v>96</c:v>
                </c:pt>
                <c:pt idx="6">
                  <c:v>91</c:v>
                </c:pt>
                <c:pt idx="7">
                  <c:v>70</c:v>
                </c:pt>
                <c:pt idx="8">
                  <c:v>19</c:v>
                </c:pt>
                <c:pt idx="9">
                  <c:v>113</c:v>
                </c:pt>
                <c:pt idx="10">
                  <c:v>27</c:v>
                </c:pt>
                <c:pt idx="11">
                  <c:v>23</c:v>
                </c:pt>
                <c:pt idx="12">
                  <c:v>162</c:v>
                </c:pt>
                <c:pt idx="13">
                  <c:v>32</c:v>
                </c:pt>
                <c:pt idx="14">
                  <c:v>30</c:v>
                </c:pt>
                <c:pt idx="15">
                  <c:v>33</c:v>
                </c:pt>
                <c:pt idx="16">
                  <c:v>25</c:v>
                </c:pt>
                <c:pt idx="17">
                  <c:v>106</c:v>
                </c:pt>
                <c:pt idx="18">
                  <c:v>59</c:v>
                </c:pt>
                <c:pt idx="19">
                  <c:v>29</c:v>
                </c:pt>
                <c:pt idx="20">
                  <c:v>53</c:v>
                </c:pt>
                <c:pt idx="21">
                  <c:v>78</c:v>
                </c:pt>
                <c:pt idx="22">
                  <c:v>102</c:v>
                </c:pt>
                <c:pt idx="23">
                  <c:v>23</c:v>
                </c:pt>
              </c:numCache>
            </c:numRef>
          </c:xVal>
          <c:yVal>
            <c:numRef>
              <c:f>'Необл. Э110М'!$D$5:$D$30</c:f>
              <c:numCache>
                <c:formatCode>General</c:formatCode>
                <c:ptCount val="26"/>
                <c:pt idx="0">
                  <c:v>88.7</c:v>
                </c:pt>
                <c:pt idx="1">
                  <c:v>86.9</c:v>
                </c:pt>
                <c:pt idx="2">
                  <c:v>86.6</c:v>
                </c:pt>
                <c:pt idx="3">
                  <c:v>84.8</c:v>
                </c:pt>
                <c:pt idx="4">
                  <c:v>87.6</c:v>
                </c:pt>
                <c:pt idx="5">
                  <c:v>89.1</c:v>
                </c:pt>
                <c:pt idx="6">
                  <c:v>87.7</c:v>
                </c:pt>
                <c:pt idx="7">
                  <c:v>89.4</c:v>
                </c:pt>
                <c:pt idx="8">
                  <c:v>81.900000000000006</c:v>
                </c:pt>
                <c:pt idx="9">
                  <c:v>88.3</c:v>
                </c:pt>
                <c:pt idx="10">
                  <c:v>81.599999999999994</c:v>
                </c:pt>
                <c:pt idx="11">
                  <c:v>84.8</c:v>
                </c:pt>
                <c:pt idx="12">
                  <c:v>88.2</c:v>
                </c:pt>
                <c:pt idx="13">
                  <c:v>83.9</c:v>
                </c:pt>
                <c:pt idx="14">
                  <c:v>84.5</c:v>
                </c:pt>
                <c:pt idx="15">
                  <c:v>86.8</c:v>
                </c:pt>
                <c:pt idx="16">
                  <c:v>87.5</c:v>
                </c:pt>
                <c:pt idx="17">
                  <c:v>89</c:v>
                </c:pt>
                <c:pt idx="18">
                  <c:v>89.6</c:v>
                </c:pt>
                <c:pt idx="19">
                  <c:v>86.8</c:v>
                </c:pt>
                <c:pt idx="20">
                  <c:v>89</c:v>
                </c:pt>
                <c:pt idx="21">
                  <c:v>89.8</c:v>
                </c:pt>
                <c:pt idx="22">
                  <c:v>90.6</c:v>
                </c:pt>
                <c:pt idx="23">
                  <c:v>87.6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846-4AE9-B475-75F5294BE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2862448"/>
        <c:axId val="-1282860272"/>
      </c:scatterChart>
      <c:valAx>
        <c:axId val="-1282862448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/>
                  <a:t>Диаметр, нм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282860272"/>
        <c:crosses val="autoZero"/>
        <c:crossBetween val="midCat"/>
      </c:valAx>
      <c:valAx>
        <c:axId val="-128286027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/>
                  <a:t>Состав</a:t>
                </a:r>
                <a:r>
                  <a:rPr lang="en-US" sz="1200"/>
                  <a:t>,</a:t>
                </a:r>
                <a:r>
                  <a:rPr lang="en-US" sz="1200" baseline="0"/>
                  <a:t> a</a:t>
                </a:r>
                <a:r>
                  <a:rPr lang="ru-RU" sz="1200" baseline="0"/>
                  <a:t>т</a:t>
                </a:r>
                <a:r>
                  <a:rPr lang="en-US" sz="1200" baseline="0"/>
                  <a:t>.%</a:t>
                </a:r>
                <a:endParaRPr lang="ru-RU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28286244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825527994105434"/>
          <c:y val="0.33006012427360309"/>
          <c:w val="0.15407031654412773"/>
          <c:h val="0.24717238221991406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r>
              <a:rPr lang="en-US" sz="1400" dirty="0" smtClean="0">
                <a:solidFill>
                  <a:srgbClr val="FF0000"/>
                </a:solidFill>
              </a:rPr>
              <a:t>2 </a:t>
            </a:r>
            <a:r>
              <a:rPr lang="ru-RU" sz="1400" dirty="0" smtClean="0">
                <a:solidFill>
                  <a:srgbClr val="FF0000"/>
                </a:solidFill>
              </a:rPr>
              <a:t>сна</a:t>
            </a:r>
            <a:endParaRPr lang="ru-RU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271207430340557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877518019225925"/>
          <c:y val="0.12394366197183099"/>
          <c:w val="0.75890300090197704"/>
          <c:h val="0.64162400375246553"/>
        </c:manualLayout>
      </c:layout>
      <c:scatterChart>
        <c:scatterStyle val="lineMarker"/>
        <c:varyColors val="0"/>
        <c:ser>
          <c:idx val="0"/>
          <c:order val="0"/>
          <c:tx>
            <c:strRef>
              <c:f>'1 3758мм'!$C$4</c:f>
              <c:strCache>
                <c:ptCount val="1"/>
                <c:pt idx="0">
                  <c:v>Zr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'1 3758мм'!$B$5:$B$29</c:f>
              <c:numCache>
                <c:formatCode>General</c:formatCode>
                <c:ptCount val="25"/>
                <c:pt idx="0">
                  <c:v>95</c:v>
                </c:pt>
                <c:pt idx="1">
                  <c:v>41</c:v>
                </c:pt>
                <c:pt idx="2">
                  <c:v>20</c:v>
                </c:pt>
                <c:pt idx="3">
                  <c:v>23</c:v>
                </c:pt>
                <c:pt idx="4">
                  <c:v>92</c:v>
                </c:pt>
                <c:pt idx="5">
                  <c:v>125</c:v>
                </c:pt>
                <c:pt idx="6">
                  <c:v>101</c:v>
                </c:pt>
                <c:pt idx="7">
                  <c:v>47</c:v>
                </c:pt>
                <c:pt idx="8">
                  <c:v>68</c:v>
                </c:pt>
                <c:pt idx="9">
                  <c:v>59</c:v>
                </c:pt>
                <c:pt idx="10">
                  <c:v>83</c:v>
                </c:pt>
                <c:pt idx="11">
                  <c:v>66</c:v>
                </c:pt>
                <c:pt idx="12">
                  <c:v>27</c:v>
                </c:pt>
                <c:pt idx="13">
                  <c:v>120</c:v>
                </c:pt>
                <c:pt idx="14">
                  <c:v>105</c:v>
                </c:pt>
                <c:pt idx="15">
                  <c:v>39</c:v>
                </c:pt>
                <c:pt idx="16">
                  <c:v>111</c:v>
                </c:pt>
                <c:pt idx="17">
                  <c:v>98</c:v>
                </c:pt>
                <c:pt idx="18">
                  <c:v>129</c:v>
                </c:pt>
                <c:pt idx="19">
                  <c:v>22</c:v>
                </c:pt>
                <c:pt idx="20">
                  <c:v>41</c:v>
                </c:pt>
              </c:numCache>
            </c:numRef>
          </c:xVal>
          <c:yVal>
            <c:numRef>
              <c:f>'1 3758мм'!$C$5:$C$29</c:f>
              <c:numCache>
                <c:formatCode>General</c:formatCode>
                <c:ptCount val="25"/>
                <c:pt idx="0">
                  <c:v>9.31</c:v>
                </c:pt>
                <c:pt idx="1">
                  <c:v>12.27</c:v>
                </c:pt>
                <c:pt idx="2">
                  <c:v>14.51</c:v>
                </c:pt>
                <c:pt idx="3">
                  <c:v>14.3</c:v>
                </c:pt>
                <c:pt idx="4">
                  <c:v>10.68</c:v>
                </c:pt>
                <c:pt idx="5">
                  <c:v>8.9</c:v>
                </c:pt>
                <c:pt idx="6">
                  <c:v>10.61</c:v>
                </c:pt>
                <c:pt idx="7">
                  <c:v>11.63</c:v>
                </c:pt>
                <c:pt idx="8">
                  <c:v>12.11</c:v>
                </c:pt>
                <c:pt idx="9">
                  <c:v>11.33</c:v>
                </c:pt>
                <c:pt idx="10">
                  <c:v>9.5299999999999994</c:v>
                </c:pt>
                <c:pt idx="11">
                  <c:v>11.13</c:v>
                </c:pt>
                <c:pt idx="12">
                  <c:v>13.27</c:v>
                </c:pt>
                <c:pt idx="13">
                  <c:v>10.59</c:v>
                </c:pt>
                <c:pt idx="14">
                  <c:v>9.81</c:v>
                </c:pt>
                <c:pt idx="15">
                  <c:v>11.66</c:v>
                </c:pt>
                <c:pt idx="16">
                  <c:v>10.42</c:v>
                </c:pt>
                <c:pt idx="17">
                  <c:v>9.58</c:v>
                </c:pt>
                <c:pt idx="18">
                  <c:v>10.91</c:v>
                </c:pt>
                <c:pt idx="19">
                  <c:v>13.8</c:v>
                </c:pt>
                <c:pt idx="20">
                  <c:v>10.96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83-45A3-8320-F3F49644106C}"/>
            </c:ext>
          </c:extLst>
        </c:ser>
        <c:ser>
          <c:idx val="1"/>
          <c:order val="1"/>
          <c:tx>
            <c:strRef>
              <c:f>'1 3758мм'!$D$4</c:f>
              <c:strCache>
                <c:ptCount val="1"/>
                <c:pt idx="0">
                  <c:v>Nb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'1 3758мм'!$B$5:$B$29</c:f>
              <c:numCache>
                <c:formatCode>General</c:formatCode>
                <c:ptCount val="25"/>
                <c:pt idx="0">
                  <c:v>95</c:v>
                </c:pt>
                <c:pt idx="1">
                  <c:v>41</c:v>
                </c:pt>
                <c:pt idx="2">
                  <c:v>20</c:v>
                </c:pt>
                <c:pt idx="3">
                  <c:v>23</c:v>
                </c:pt>
                <c:pt idx="4">
                  <c:v>92</c:v>
                </c:pt>
                <c:pt idx="5">
                  <c:v>125</c:v>
                </c:pt>
                <c:pt idx="6">
                  <c:v>101</c:v>
                </c:pt>
                <c:pt idx="7">
                  <c:v>47</c:v>
                </c:pt>
                <c:pt idx="8">
                  <c:v>68</c:v>
                </c:pt>
                <c:pt idx="9">
                  <c:v>59</c:v>
                </c:pt>
                <c:pt idx="10">
                  <c:v>83</c:v>
                </c:pt>
                <c:pt idx="11">
                  <c:v>66</c:v>
                </c:pt>
                <c:pt idx="12">
                  <c:v>27</c:v>
                </c:pt>
                <c:pt idx="13">
                  <c:v>120</c:v>
                </c:pt>
                <c:pt idx="14">
                  <c:v>105</c:v>
                </c:pt>
                <c:pt idx="15">
                  <c:v>39</c:v>
                </c:pt>
                <c:pt idx="16">
                  <c:v>111</c:v>
                </c:pt>
                <c:pt idx="17">
                  <c:v>98</c:v>
                </c:pt>
                <c:pt idx="18">
                  <c:v>129</c:v>
                </c:pt>
                <c:pt idx="19">
                  <c:v>22</c:v>
                </c:pt>
                <c:pt idx="20">
                  <c:v>41</c:v>
                </c:pt>
              </c:numCache>
            </c:numRef>
          </c:xVal>
          <c:yVal>
            <c:numRef>
              <c:f>'1 3758мм'!$D$5:$D$29</c:f>
              <c:numCache>
                <c:formatCode>General</c:formatCode>
                <c:ptCount val="25"/>
                <c:pt idx="0">
                  <c:v>90.69</c:v>
                </c:pt>
                <c:pt idx="1">
                  <c:v>87.73</c:v>
                </c:pt>
                <c:pt idx="2">
                  <c:v>85.49</c:v>
                </c:pt>
                <c:pt idx="3">
                  <c:v>85.7</c:v>
                </c:pt>
                <c:pt idx="4">
                  <c:v>89.32</c:v>
                </c:pt>
                <c:pt idx="5">
                  <c:v>91</c:v>
                </c:pt>
                <c:pt idx="6">
                  <c:v>89.39</c:v>
                </c:pt>
                <c:pt idx="7">
                  <c:v>88.37</c:v>
                </c:pt>
                <c:pt idx="8">
                  <c:v>87.89</c:v>
                </c:pt>
                <c:pt idx="9">
                  <c:v>88.67</c:v>
                </c:pt>
                <c:pt idx="10">
                  <c:v>90.47</c:v>
                </c:pt>
                <c:pt idx="11">
                  <c:v>88.87</c:v>
                </c:pt>
                <c:pt idx="12">
                  <c:v>86.73</c:v>
                </c:pt>
                <c:pt idx="13">
                  <c:v>89.41</c:v>
                </c:pt>
                <c:pt idx="14">
                  <c:v>90.19</c:v>
                </c:pt>
                <c:pt idx="15">
                  <c:v>88.34</c:v>
                </c:pt>
                <c:pt idx="16">
                  <c:v>89.58</c:v>
                </c:pt>
                <c:pt idx="17">
                  <c:v>90.42</c:v>
                </c:pt>
                <c:pt idx="18">
                  <c:v>89.09</c:v>
                </c:pt>
                <c:pt idx="19">
                  <c:v>86.2</c:v>
                </c:pt>
                <c:pt idx="20">
                  <c:v>89.04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83-45A3-8320-F3F496441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489856"/>
        <c:axId val="503490248"/>
      </c:scatterChart>
      <c:valAx>
        <c:axId val="503489856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400"/>
                  <a:t>Диаметр, нм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3490248"/>
        <c:crosses val="autoZero"/>
        <c:crossBetween val="midCat"/>
      </c:valAx>
      <c:valAx>
        <c:axId val="50349024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400"/>
                  <a:t>Состав, ат.%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348985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198673315409301"/>
          <c:y val="2.4103878349556615E-2"/>
          <c:w val="0.1450139792111895"/>
          <c:h val="0.2850505740951586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7 сна</a:t>
            </a:r>
            <a:endParaRPr lang="ru-RU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2712074303405573"/>
          <c:y val="1.26142546043270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285375064151175"/>
          <c:y val="0.12459016393442623"/>
          <c:w val="0.76320824811759391"/>
          <c:h val="0.659016393442622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'1 3435мм'!$C$4</c:f>
              <c:strCache>
                <c:ptCount val="1"/>
                <c:pt idx="0">
                  <c:v>Zr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'1 3435мм'!$B$5:$B$32</c:f>
              <c:numCache>
                <c:formatCode>General</c:formatCode>
                <c:ptCount val="28"/>
                <c:pt idx="0">
                  <c:v>95</c:v>
                </c:pt>
                <c:pt idx="1">
                  <c:v>128</c:v>
                </c:pt>
                <c:pt idx="2">
                  <c:v>93</c:v>
                </c:pt>
                <c:pt idx="3">
                  <c:v>70</c:v>
                </c:pt>
                <c:pt idx="4">
                  <c:v>86</c:v>
                </c:pt>
                <c:pt idx="5">
                  <c:v>90</c:v>
                </c:pt>
                <c:pt idx="6">
                  <c:v>150</c:v>
                </c:pt>
                <c:pt idx="7">
                  <c:v>62</c:v>
                </c:pt>
                <c:pt idx="8">
                  <c:v>52</c:v>
                </c:pt>
                <c:pt idx="9">
                  <c:v>88</c:v>
                </c:pt>
                <c:pt idx="10">
                  <c:v>46</c:v>
                </c:pt>
                <c:pt idx="11">
                  <c:v>68</c:v>
                </c:pt>
                <c:pt idx="12">
                  <c:v>121</c:v>
                </c:pt>
                <c:pt idx="13">
                  <c:v>103</c:v>
                </c:pt>
                <c:pt idx="14">
                  <c:v>72</c:v>
                </c:pt>
                <c:pt idx="15">
                  <c:v>77</c:v>
                </c:pt>
                <c:pt idx="16">
                  <c:v>102</c:v>
                </c:pt>
                <c:pt idx="17">
                  <c:v>47</c:v>
                </c:pt>
                <c:pt idx="18">
                  <c:v>45</c:v>
                </c:pt>
                <c:pt idx="19">
                  <c:v>142</c:v>
                </c:pt>
                <c:pt idx="20">
                  <c:v>145</c:v>
                </c:pt>
                <c:pt idx="21">
                  <c:v>117</c:v>
                </c:pt>
                <c:pt idx="22">
                  <c:v>127</c:v>
                </c:pt>
                <c:pt idx="23">
                  <c:v>31</c:v>
                </c:pt>
                <c:pt idx="24">
                  <c:v>62</c:v>
                </c:pt>
                <c:pt idx="25">
                  <c:v>43</c:v>
                </c:pt>
                <c:pt idx="26">
                  <c:v>160</c:v>
                </c:pt>
                <c:pt idx="27">
                  <c:v>153</c:v>
                </c:pt>
              </c:numCache>
            </c:numRef>
          </c:xVal>
          <c:yVal>
            <c:numRef>
              <c:f>'1 3435мм'!$C$5:$C$32</c:f>
              <c:numCache>
                <c:formatCode>General</c:formatCode>
                <c:ptCount val="28"/>
                <c:pt idx="0">
                  <c:v>28.87</c:v>
                </c:pt>
                <c:pt idx="1">
                  <c:v>23.3</c:v>
                </c:pt>
                <c:pt idx="2">
                  <c:v>29.64</c:v>
                </c:pt>
                <c:pt idx="3">
                  <c:v>29.53</c:v>
                </c:pt>
                <c:pt idx="4">
                  <c:v>25.84</c:v>
                </c:pt>
                <c:pt idx="5">
                  <c:v>25.44</c:v>
                </c:pt>
                <c:pt idx="6">
                  <c:v>22.95</c:v>
                </c:pt>
                <c:pt idx="7">
                  <c:v>32.14</c:v>
                </c:pt>
                <c:pt idx="8">
                  <c:v>38.47</c:v>
                </c:pt>
                <c:pt idx="9">
                  <c:v>26.79</c:v>
                </c:pt>
                <c:pt idx="10">
                  <c:v>35.21</c:v>
                </c:pt>
                <c:pt idx="11">
                  <c:v>31.67</c:v>
                </c:pt>
                <c:pt idx="12">
                  <c:v>18.87</c:v>
                </c:pt>
                <c:pt idx="13">
                  <c:v>21.56</c:v>
                </c:pt>
                <c:pt idx="14">
                  <c:v>28</c:v>
                </c:pt>
                <c:pt idx="15">
                  <c:v>22.41</c:v>
                </c:pt>
                <c:pt idx="16">
                  <c:v>21.66</c:v>
                </c:pt>
                <c:pt idx="17">
                  <c:v>33.869999999999997</c:v>
                </c:pt>
                <c:pt idx="18">
                  <c:v>34.869999999999997</c:v>
                </c:pt>
                <c:pt idx="19">
                  <c:v>23.52</c:v>
                </c:pt>
                <c:pt idx="20">
                  <c:v>17.91</c:v>
                </c:pt>
                <c:pt idx="21">
                  <c:v>22.62</c:v>
                </c:pt>
                <c:pt idx="22">
                  <c:v>22.2</c:v>
                </c:pt>
                <c:pt idx="23">
                  <c:v>45.86</c:v>
                </c:pt>
                <c:pt idx="24">
                  <c:v>35.35</c:v>
                </c:pt>
                <c:pt idx="25">
                  <c:v>40.46</c:v>
                </c:pt>
                <c:pt idx="26">
                  <c:v>18.989999999999998</c:v>
                </c:pt>
                <c:pt idx="27">
                  <c:v>20.51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36-4AC4-9C39-1C1ABA0CEE25}"/>
            </c:ext>
          </c:extLst>
        </c:ser>
        <c:ser>
          <c:idx val="1"/>
          <c:order val="1"/>
          <c:tx>
            <c:strRef>
              <c:f>'1 3435мм'!$D$4</c:f>
              <c:strCache>
                <c:ptCount val="1"/>
                <c:pt idx="0">
                  <c:v>Nb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'1 3435мм'!$B$5:$B$32</c:f>
              <c:numCache>
                <c:formatCode>General</c:formatCode>
                <c:ptCount val="28"/>
                <c:pt idx="0">
                  <c:v>95</c:v>
                </c:pt>
                <c:pt idx="1">
                  <c:v>128</c:v>
                </c:pt>
                <c:pt idx="2">
                  <c:v>93</c:v>
                </c:pt>
                <c:pt idx="3">
                  <c:v>70</c:v>
                </c:pt>
                <c:pt idx="4">
                  <c:v>86</c:v>
                </c:pt>
                <c:pt idx="5">
                  <c:v>90</c:v>
                </c:pt>
                <c:pt idx="6">
                  <c:v>150</c:v>
                </c:pt>
                <c:pt idx="7">
                  <c:v>62</c:v>
                </c:pt>
                <c:pt idx="8">
                  <c:v>52</c:v>
                </c:pt>
                <c:pt idx="9">
                  <c:v>88</c:v>
                </c:pt>
                <c:pt idx="10">
                  <c:v>46</c:v>
                </c:pt>
                <c:pt idx="11">
                  <c:v>68</c:v>
                </c:pt>
                <c:pt idx="12">
                  <c:v>121</c:v>
                </c:pt>
                <c:pt idx="13">
                  <c:v>103</c:v>
                </c:pt>
                <c:pt idx="14">
                  <c:v>72</c:v>
                </c:pt>
                <c:pt idx="15">
                  <c:v>77</c:v>
                </c:pt>
                <c:pt idx="16">
                  <c:v>102</c:v>
                </c:pt>
                <c:pt idx="17">
                  <c:v>47</c:v>
                </c:pt>
                <c:pt idx="18">
                  <c:v>45</c:v>
                </c:pt>
                <c:pt idx="19">
                  <c:v>142</c:v>
                </c:pt>
                <c:pt idx="20">
                  <c:v>145</c:v>
                </c:pt>
                <c:pt idx="21">
                  <c:v>117</c:v>
                </c:pt>
                <c:pt idx="22">
                  <c:v>127</c:v>
                </c:pt>
                <c:pt idx="23">
                  <c:v>31</c:v>
                </c:pt>
                <c:pt idx="24">
                  <c:v>62</c:v>
                </c:pt>
                <c:pt idx="25">
                  <c:v>43</c:v>
                </c:pt>
                <c:pt idx="26">
                  <c:v>160</c:v>
                </c:pt>
                <c:pt idx="27">
                  <c:v>153</c:v>
                </c:pt>
              </c:numCache>
            </c:numRef>
          </c:xVal>
          <c:yVal>
            <c:numRef>
              <c:f>'1 3435мм'!$D$5:$D$32</c:f>
              <c:numCache>
                <c:formatCode>General</c:formatCode>
                <c:ptCount val="28"/>
                <c:pt idx="0">
                  <c:v>71.13</c:v>
                </c:pt>
                <c:pt idx="1">
                  <c:v>75.7</c:v>
                </c:pt>
                <c:pt idx="2">
                  <c:v>70.36</c:v>
                </c:pt>
                <c:pt idx="3">
                  <c:v>70.47</c:v>
                </c:pt>
                <c:pt idx="4">
                  <c:v>74.16</c:v>
                </c:pt>
                <c:pt idx="5">
                  <c:v>74.56</c:v>
                </c:pt>
                <c:pt idx="6">
                  <c:v>77.05</c:v>
                </c:pt>
                <c:pt idx="7">
                  <c:v>67.86</c:v>
                </c:pt>
                <c:pt idx="8">
                  <c:v>61.53</c:v>
                </c:pt>
                <c:pt idx="9">
                  <c:v>73.209999999999994</c:v>
                </c:pt>
                <c:pt idx="10">
                  <c:v>64.790000000000006</c:v>
                </c:pt>
                <c:pt idx="11">
                  <c:v>68.33</c:v>
                </c:pt>
                <c:pt idx="12">
                  <c:v>81.13</c:v>
                </c:pt>
                <c:pt idx="13">
                  <c:v>78.44</c:v>
                </c:pt>
                <c:pt idx="14">
                  <c:v>72</c:v>
                </c:pt>
                <c:pt idx="15">
                  <c:v>77.59</c:v>
                </c:pt>
                <c:pt idx="16">
                  <c:v>78.34</c:v>
                </c:pt>
                <c:pt idx="17">
                  <c:v>66.13</c:v>
                </c:pt>
                <c:pt idx="18">
                  <c:v>65.13</c:v>
                </c:pt>
                <c:pt idx="19">
                  <c:v>76.48</c:v>
                </c:pt>
                <c:pt idx="20">
                  <c:v>82.09</c:v>
                </c:pt>
                <c:pt idx="21">
                  <c:v>77.38</c:v>
                </c:pt>
                <c:pt idx="22">
                  <c:v>77.8</c:v>
                </c:pt>
                <c:pt idx="23">
                  <c:v>54.14</c:v>
                </c:pt>
                <c:pt idx="24">
                  <c:v>64.650000000000006</c:v>
                </c:pt>
                <c:pt idx="25">
                  <c:v>59.54</c:v>
                </c:pt>
                <c:pt idx="26">
                  <c:v>81.010000000000005</c:v>
                </c:pt>
                <c:pt idx="27">
                  <c:v>79.489999999999995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E36-4AC4-9C39-1C1ABA0CE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468888"/>
        <c:axId val="503469280"/>
      </c:scatterChart>
      <c:valAx>
        <c:axId val="503468888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400"/>
                  <a:t>Диаметр, нм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3469280"/>
        <c:crosses val="autoZero"/>
        <c:crossBetween val="midCat"/>
      </c:valAx>
      <c:valAx>
        <c:axId val="503469280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400"/>
                  <a:t>Состав, ат.%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346888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FF0000"/>
                </a:solidFill>
                <a:latin typeface="Arial Cyr"/>
                <a:ea typeface="Arial Cyr"/>
                <a:cs typeface="Arial Cyr"/>
              </a:defRPr>
            </a:pPr>
            <a:r>
              <a:rPr lang="en-US" sz="1400" dirty="0" smtClean="0">
                <a:solidFill>
                  <a:srgbClr val="FF0000"/>
                </a:solidFill>
              </a:rPr>
              <a:t>11 </a:t>
            </a:r>
            <a:r>
              <a:rPr lang="ru-RU" sz="1400" dirty="0" smtClean="0">
                <a:solidFill>
                  <a:srgbClr val="FF0000"/>
                </a:solidFill>
              </a:rPr>
              <a:t>сна</a:t>
            </a:r>
            <a:endParaRPr lang="ru-RU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1869037173288109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51739167068808"/>
          <c:y val="0.11080332409972299"/>
          <c:w val="0.73688259760553343"/>
          <c:h val="0.65371139348970875"/>
        </c:manualLayout>
      </c:layout>
      <c:scatterChart>
        <c:scatterStyle val="lineMarker"/>
        <c:varyColors val="0"/>
        <c:ser>
          <c:idx val="0"/>
          <c:order val="0"/>
          <c:tx>
            <c:strRef>
              <c:f>'1 1020мм'!$C$4</c:f>
              <c:strCache>
                <c:ptCount val="1"/>
                <c:pt idx="0">
                  <c:v>Zr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'1 1020мм'!$B$5:$B$26</c:f>
              <c:numCache>
                <c:formatCode>General</c:formatCode>
                <c:ptCount val="22"/>
                <c:pt idx="0">
                  <c:v>91</c:v>
                </c:pt>
                <c:pt idx="1">
                  <c:v>69</c:v>
                </c:pt>
                <c:pt idx="2">
                  <c:v>39</c:v>
                </c:pt>
                <c:pt idx="3">
                  <c:v>49</c:v>
                </c:pt>
                <c:pt idx="4">
                  <c:v>111</c:v>
                </c:pt>
                <c:pt idx="5">
                  <c:v>43</c:v>
                </c:pt>
                <c:pt idx="6">
                  <c:v>159</c:v>
                </c:pt>
                <c:pt idx="7">
                  <c:v>76</c:v>
                </c:pt>
                <c:pt idx="8">
                  <c:v>114</c:v>
                </c:pt>
                <c:pt idx="9">
                  <c:v>66</c:v>
                </c:pt>
                <c:pt idx="10">
                  <c:v>51</c:v>
                </c:pt>
                <c:pt idx="11">
                  <c:v>30</c:v>
                </c:pt>
                <c:pt idx="12">
                  <c:v>56</c:v>
                </c:pt>
                <c:pt idx="13">
                  <c:v>42</c:v>
                </c:pt>
                <c:pt idx="14">
                  <c:v>89</c:v>
                </c:pt>
                <c:pt idx="15">
                  <c:v>134</c:v>
                </c:pt>
              </c:numCache>
            </c:numRef>
          </c:xVal>
          <c:yVal>
            <c:numRef>
              <c:f>'1 1020мм'!$C$5:$C$26</c:f>
              <c:numCache>
                <c:formatCode>General</c:formatCode>
                <c:ptCount val="22"/>
                <c:pt idx="0">
                  <c:v>33.86</c:v>
                </c:pt>
                <c:pt idx="1">
                  <c:v>43.79</c:v>
                </c:pt>
                <c:pt idx="2">
                  <c:v>49</c:v>
                </c:pt>
                <c:pt idx="3">
                  <c:v>42.61</c:v>
                </c:pt>
                <c:pt idx="4">
                  <c:v>30.37</c:v>
                </c:pt>
                <c:pt idx="5">
                  <c:v>48.82</c:v>
                </c:pt>
                <c:pt idx="6">
                  <c:v>26.94</c:v>
                </c:pt>
                <c:pt idx="7">
                  <c:v>36.31</c:v>
                </c:pt>
                <c:pt idx="8">
                  <c:v>29.7</c:v>
                </c:pt>
                <c:pt idx="9">
                  <c:v>42.59</c:v>
                </c:pt>
                <c:pt idx="10">
                  <c:v>44.27</c:v>
                </c:pt>
                <c:pt idx="11">
                  <c:v>48.22</c:v>
                </c:pt>
                <c:pt idx="12">
                  <c:v>42.94</c:v>
                </c:pt>
                <c:pt idx="13">
                  <c:v>53.24</c:v>
                </c:pt>
                <c:pt idx="14">
                  <c:v>34.380000000000003</c:v>
                </c:pt>
                <c:pt idx="15">
                  <c:v>28.51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EB-4A59-A734-12267735F430}"/>
            </c:ext>
          </c:extLst>
        </c:ser>
        <c:ser>
          <c:idx val="1"/>
          <c:order val="1"/>
          <c:tx>
            <c:strRef>
              <c:f>'1 1020мм'!$D$4</c:f>
              <c:strCache>
                <c:ptCount val="1"/>
                <c:pt idx="0">
                  <c:v>Nb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'1 1020мм'!$B$5:$B$26</c:f>
              <c:numCache>
                <c:formatCode>General</c:formatCode>
                <c:ptCount val="22"/>
                <c:pt idx="0">
                  <c:v>91</c:v>
                </c:pt>
                <c:pt idx="1">
                  <c:v>69</c:v>
                </c:pt>
                <c:pt idx="2">
                  <c:v>39</c:v>
                </c:pt>
                <c:pt idx="3">
                  <c:v>49</c:v>
                </c:pt>
                <c:pt idx="4">
                  <c:v>111</c:v>
                </c:pt>
                <c:pt idx="5">
                  <c:v>43</c:v>
                </c:pt>
                <c:pt idx="6">
                  <c:v>159</c:v>
                </c:pt>
                <c:pt idx="7">
                  <c:v>76</c:v>
                </c:pt>
                <c:pt idx="8">
                  <c:v>114</c:v>
                </c:pt>
                <c:pt idx="9">
                  <c:v>66</c:v>
                </c:pt>
                <c:pt idx="10">
                  <c:v>51</c:v>
                </c:pt>
                <c:pt idx="11">
                  <c:v>30</c:v>
                </c:pt>
                <c:pt idx="12">
                  <c:v>56</c:v>
                </c:pt>
                <c:pt idx="13">
                  <c:v>42</c:v>
                </c:pt>
                <c:pt idx="14">
                  <c:v>89</c:v>
                </c:pt>
                <c:pt idx="15">
                  <c:v>134</c:v>
                </c:pt>
              </c:numCache>
            </c:numRef>
          </c:xVal>
          <c:yVal>
            <c:numRef>
              <c:f>'1 1020мм'!$D$5:$D$26</c:f>
              <c:numCache>
                <c:formatCode>General</c:formatCode>
                <c:ptCount val="22"/>
                <c:pt idx="0">
                  <c:v>66.14</c:v>
                </c:pt>
                <c:pt idx="1">
                  <c:v>56.21</c:v>
                </c:pt>
                <c:pt idx="2">
                  <c:v>51</c:v>
                </c:pt>
                <c:pt idx="3">
                  <c:v>57.39</c:v>
                </c:pt>
                <c:pt idx="4">
                  <c:v>69.63</c:v>
                </c:pt>
                <c:pt idx="5">
                  <c:v>51.18</c:v>
                </c:pt>
                <c:pt idx="6">
                  <c:v>73.06</c:v>
                </c:pt>
                <c:pt idx="7">
                  <c:v>63.69</c:v>
                </c:pt>
                <c:pt idx="8">
                  <c:v>70.3</c:v>
                </c:pt>
                <c:pt idx="9">
                  <c:v>57.41</c:v>
                </c:pt>
                <c:pt idx="10">
                  <c:v>55.73</c:v>
                </c:pt>
                <c:pt idx="11">
                  <c:v>51.78</c:v>
                </c:pt>
                <c:pt idx="12">
                  <c:v>57.06</c:v>
                </c:pt>
                <c:pt idx="13">
                  <c:v>46.76</c:v>
                </c:pt>
                <c:pt idx="14">
                  <c:v>65.62</c:v>
                </c:pt>
                <c:pt idx="15">
                  <c:v>71.489999999999995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9EB-4A59-A734-12267735F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5990856"/>
        <c:axId val="505991248"/>
      </c:scatterChart>
      <c:valAx>
        <c:axId val="505990856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400"/>
                  <a:t>Диаметр, нм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5991248"/>
        <c:crosses val="autoZero"/>
        <c:crossBetween val="midCat"/>
        <c:majorUnit val="50"/>
      </c:valAx>
      <c:valAx>
        <c:axId val="50599124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400"/>
                  <a:t>Состав, ат.%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599085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FF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17 сна</a:t>
            </a:r>
            <a:endParaRPr lang="ru-RU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1334373450996642"/>
          <c:y val="6.3394796335481266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79346002711584"/>
          <c:y val="0.14144759561252893"/>
          <c:w val="0.77150538869866947"/>
          <c:h val="0.61567478768982875"/>
        </c:manualLayout>
      </c:layout>
      <c:scatterChart>
        <c:scatterStyle val="lineMarker"/>
        <c:varyColors val="0"/>
        <c:ser>
          <c:idx val="0"/>
          <c:order val="0"/>
          <c:tx>
            <c:strRef>
              <c:f>'1932мм 2016'!$C$3</c:f>
              <c:strCache>
                <c:ptCount val="1"/>
                <c:pt idx="0">
                  <c:v>Zr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'1932мм 2016'!$B$4:$B$29</c:f>
              <c:numCache>
                <c:formatCode>General</c:formatCode>
                <c:ptCount val="26"/>
                <c:pt idx="0">
                  <c:v>81</c:v>
                </c:pt>
                <c:pt idx="1">
                  <c:v>77</c:v>
                </c:pt>
                <c:pt idx="2">
                  <c:v>116</c:v>
                </c:pt>
                <c:pt idx="3">
                  <c:v>111</c:v>
                </c:pt>
                <c:pt idx="4">
                  <c:v>57</c:v>
                </c:pt>
                <c:pt idx="5">
                  <c:v>82</c:v>
                </c:pt>
                <c:pt idx="6">
                  <c:v>44</c:v>
                </c:pt>
                <c:pt idx="7">
                  <c:v>134</c:v>
                </c:pt>
                <c:pt idx="8">
                  <c:v>83</c:v>
                </c:pt>
                <c:pt idx="9">
                  <c:v>56</c:v>
                </c:pt>
                <c:pt idx="10">
                  <c:v>122</c:v>
                </c:pt>
                <c:pt idx="11">
                  <c:v>61</c:v>
                </c:pt>
                <c:pt idx="12">
                  <c:v>56</c:v>
                </c:pt>
                <c:pt idx="15">
                  <c:v>48</c:v>
                </c:pt>
                <c:pt idx="16">
                  <c:v>34</c:v>
                </c:pt>
                <c:pt idx="17">
                  <c:v>154</c:v>
                </c:pt>
                <c:pt idx="18">
                  <c:v>110</c:v>
                </c:pt>
                <c:pt idx="19">
                  <c:v>97</c:v>
                </c:pt>
                <c:pt idx="20">
                  <c:v>96</c:v>
                </c:pt>
                <c:pt idx="21">
                  <c:v>93</c:v>
                </c:pt>
              </c:numCache>
            </c:numRef>
          </c:xVal>
          <c:yVal>
            <c:numRef>
              <c:f>'1932мм 2016'!$C$4:$C$29</c:f>
              <c:numCache>
                <c:formatCode>General</c:formatCode>
                <c:ptCount val="26"/>
                <c:pt idx="0">
                  <c:v>41.8</c:v>
                </c:pt>
                <c:pt idx="1">
                  <c:v>40.94</c:v>
                </c:pt>
                <c:pt idx="2">
                  <c:v>34.28</c:v>
                </c:pt>
                <c:pt idx="3">
                  <c:v>35</c:v>
                </c:pt>
                <c:pt idx="4">
                  <c:v>44.41</c:v>
                </c:pt>
                <c:pt idx="5">
                  <c:v>38.01</c:v>
                </c:pt>
                <c:pt idx="6">
                  <c:v>49.85</c:v>
                </c:pt>
                <c:pt idx="7">
                  <c:v>35.15</c:v>
                </c:pt>
                <c:pt idx="8">
                  <c:v>38.35</c:v>
                </c:pt>
                <c:pt idx="9">
                  <c:v>45.06</c:v>
                </c:pt>
                <c:pt idx="10">
                  <c:v>35.78</c:v>
                </c:pt>
                <c:pt idx="11">
                  <c:v>44.48</c:v>
                </c:pt>
                <c:pt idx="12">
                  <c:v>48.68</c:v>
                </c:pt>
                <c:pt idx="15">
                  <c:v>45.25</c:v>
                </c:pt>
                <c:pt idx="16">
                  <c:v>50.47</c:v>
                </c:pt>
                <c:pt idx="17">
                  <c:v>32.26</c:v>
                </c:pt>
                <c:pt idx="18">
                  <c:v>36.47</c:v>
                </c:pt>
                <c:pt idx="19">
                  <c:v>36.229999999999997</c:v>
                </c:pt>
                <c:pt idx="20">
                  <c:v>37.6</c:v>
                </c:pt>
                <c:pt idx="21">
                  <c:v>38.159999999999997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C0-4171-B787-01A22FB777EE}"/>
            </c:ext>
          </c:extLst>
        </c:ser>
        <c:ser>
          <c:idx val="1"/>
          <c:order val="1"/>
          <c:tx>
            <c:strRef>
              <c:f>'1932мм 2016'!$D$3</c:f>
              <c:strCache>
                <c:ptCount val="1"/>
                <c:pt idx="0">
                  <c:v>Nb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'1932мм 2016'!$B$4:$B$27</c:f>
              <c:numCache>
                <c:formatCode>General</c:formatCode>
                <c:ptCount val="24"/>
                <c:pt idx="0">
                  <c:v>81</c:v>
                </c:pt>
                <c:pt idx="1">
                  <c:v>77</c:v>
                </c:pt>
                <c:pt idx="2">
                  <c:v>116</c:v>
                </c:pt>
                <c:pt idx="3">
                  <c:v>111</c:v>
                </c:pt>
                <c:pt idx="4">
                  <c:v>57</c:v>
                </c:pt>
                <c:pt idx="5">
                  <c:v>82</c:v>
                </c:pt>
                <c:pt idx="6">
                  <c:v>44</c:v>
                </c:pt>
                <c:pt idx="7">
                  <c:v>134</c:v>
                </c:pt>
                <c:pt idx="8">
                  <c:v>83</c:v>
                </c:pt>
                <c:pt idx="9">
                  <c:v>56</c:v>
                </c:pt>
                <c:pt idx="10">
                  <c:v>122</c:v>
                </c:pt>
                <c:pt idx="11">
                  <c:v>61</c:v>
                </c:pt>
                <c:pt idx="12">
                  <c:v>56</c:v>
                </c:pt>
                <c:pt idx="15">
                  <c:v>48</c:v>
                </c:pt>
                <c:pt idx="16">
                  <c:v>34</c:v>
                </c:pt>
                <c:pt idx="17">
                  <c:v>154</c:v>
                </c:pt>
                <c:pt idx="18">
                  <c:v>110</c:v>
                </c:pt>
                <c:pt idx="19">
                  <c:v>97</c:v>
                </c:pt>
                <c:pt idx="20">
                  <c:v>96</c:v>
                </c:pt>
                <c:pt idx="21">
                  <c:v>93</c:v>
                </c:pt>
              </c:numCache>
            </c:numRef>
          </c:xVal>
          <c:yVal>
            <c:numRef>
              <c:f>'1932мм 2016'!$D$4:$D$27</c:f>
              <c:numCache>
                <c:formatCode>General</c:formatCode>
                <c:ptCount val="24"/>
                <c:pt idx="0">
                  <c:v>58.2</c:v>
                </c:pt>
                <c:pt idx="1">
                  <c:v>59.06</c:v>
                </c:pt>
                <c:pt idx="2">
                  <c:v>65.72</c:v>
                </c:pt>
                <c:pt idx="3">
                  <c:v>65</c:v>
                </c:pt>
                <c:pt idx="4">
                  <c:v>55.59</c:v>
                </c:pt>
                <c:pt idx="5">
                  <c:v>61.99</c:v>
                </c:pt>
                <c:pt idx="6">
                  <c:v>50.35</c:v>
                </c:pt>
                <c:pt idx="7">
                  <c:v>64.849999999999994</c:v>
                </c:pt>
                <c:pt idx="8">
                  <c:v>62.65</c:v>
                </c:pt>
                <c:pt idx="9">
                  <c:v>54.94</c:v>
                </c:pt>
                <c:pt idx="10">
                  <c:v>64.22</c:v>
                </c:pt>
                <c:pt idx="11">
                  <c:v>55.52</c:v>
                </c:pt>
                <c:pt idx="12">
                  <c:v>51.32</c:v>
                </c:pt>
                <c:pt idx="15">
                  <c:v>54.75</c:v>
                </c:pt>
                <c:pt idx="16">
                  <c:v>49.53</c:v>
                </c:pt>
                <c:pt idx="17">
                  <c:v>67.739999999999995</c:v>
                </c:pt>
                <c:pt idx="18">
                  <c:v>63.59</c:v>
                </c:pt>
                <c:pt idx="19">
                  <c:v>63.77</c:v>
                </c:pt>
                <c:pt idx="20">
                  <c:v>62.4</c:v>
                </c:pt>
                <c:pt idx="21">
                  <c:v>61.84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C0-4171-B787-01A22FB77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851184"/>
        <c:axId val="1"/>
      </c:scatterChart>
      <c:valAx>
        <c:axId val="3628511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400"/>
                  <a:t>Диаметр, нм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crossBetween val="midCat"/>
        <c:majorUnit val="50"/>
      </c:valAx>
      <c:valAx>
        <c:axId val="1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400"/>
                  <a:t>Состав, ат.%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628511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1205161854768"/>
          <c:y val="9.9143700787401576E-2"/>
          <c:w val="0.77199059492563427"/>
          <c:h val="0.67386466173211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'Состав от дозы'!$G$1</c:f>
              <c:strCache>
                <c:ptCount val="1"/>
                <c:pt idx="0">
                  <c:v>50 нм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'Состав от дозы'!$E$2:$E$19</c:f>
              <c:numCache>
                <c:formatCode>General</c:formatCode>
                <c:ptCount val="18"/>
                <c:pt idx="0">
                  <c:v>0</c:v>
                </c:pt>
                <c:pt idx="1">
                  <c:v>11.4</c:v>
                </c:pt>
                <c:pt idx="2">
                  <c:v>10.7</c:v>
                </c:pt>
                <c:pt idx="3">
                  <c:v>11.1</c:v>
                </c:pt>
                <c:pt idx="4">
                  <c:v>16.8</c:v>
                </c:pt>
                <c:pt idx="5">
                  <c:v>7.1</c:v>
                </c:pt>
                <c:pt idx="6">
                  <c:v>14.3</c:v>
                </c:pt>
                <c:pt idx="7">
                  <c:v>16.2</c:v>
                </c:pt>
                <c:pt idx="8">
                  <c:v>16.3</c:v>
                </c:pt>
                <c:pt idx="9">
                  <c:v>16.100000000000001</c:v>
                </c:pt>
                <c:pt idx="10">
                  <c:v>17.3</c:v>
                </c:pt>
                <c:pt idx="11">
                  <c:v>19</c:v>
                </c:pt>
                <c:pt idx="12">
                  <c:v>4.4000000000000004</c:v>
                </c:pt>
              </c:numCache>
            </c:numRef>
          </c:xVal>
          <c:yVal>
            <c:numRef>
              <c:f>'Состав от дозы'!$G$2:$G$19</c:f>
              <c:numCache>
                <c:formatCode>General</c:formatCode>
                <c:ptCount val="18"/>
                <c:pt idx="0">
                  <c:v>90</c:v>
                </c:pt>
                <c:pt idx="1">
                  <c:v>50</c:v>
                </c:pt>
                <c:pt idx="2">
                  <c:v>57</c:v>
                </c:pt>
                <c:pt idx="3">
                  <c:v>53</c:v>
                </c:pt>
                <c:pt idx="4">
                  <c:v>50</c:v>
                </c:pt>
                <c:pt idx="5">
                  <c:v>62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49</c:v>
                </c:pt>
                <c:pt idx="11">
                  <c:v>48</c:v>
                </c:pt>
                <c:pt idx="12">
                  <c:v>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59-45E1-B41D-993090D53F74}"/>
            </c:ext>
          </c:extLst>
        </c:ser>
        <c:ser>
          <c:idx val="1"/>
          <c:order val="1"/>
          <c:tx>
            <c:strRef>
              <c:f>'Состав от дозы'!$H$1</c:f>
              <c:strCache>
                <c:ptCount val="1"/>
                <c:pt idx="0">
                  <c:v>150 нм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'Состав от дозы'!$E$2:$E$19</c:f>
              <c:numCache>
                <c:formatCode>General</c:formatCode>
                <c:ptCount val="18"/>
                <c:pt idx="0">
                  <c:v>0</c:v>
                </c:pt>
                <c:pt idx="1">
                  <c:v>11.4</c:v>
                </c:pt>
                <c:pt idx="2">
                  <c:v>10.7</c:v>
                </c:pt>
                <c:pt idx="3">
                  <c:v>11.1</c:v>
                </c:pt>
                <c:pt idx="4">
                  <c:v>16.8</c:v>
                </c:pt>
                <c:pt idx="5">
                  <c:v>7.1</c:v>
                </c:pt>
                <c:pt idx="6">
                  <c:v>14.3</c:v>
                </c:pt>
                <c:pt idx="7">
                  <c:v>16.2</c:v>
                </c:pt>
                <c:pt idx="8">
                  <c:v>16.3</c:v>
                </c:pt>
                <c:pt idx="9">
                  <c:v>16.100000000000001</c:v>
                </c:pt>
                <c:pt idx="10">
                  <c:v>17.3</c:v>
                </c:pt>
                <c:pt idx="11">
                  <c:v>19</c:v>
                </c:pt>
                <c:pt idx="12">
                  <c:v>4.4000000000000004</c:v>
                </c:pt>
              </c:numCache>
            </c:numRef>
          </c:xVal>
          <c:yVal>
            <c:numRef>
              <c:f>'Состав от дозы'!$H$2:$H$19</c:f>
              <c:numCache>
                <c:formatCode>General</c:formatCode>
                <c:ptCount val="18"/>
                <c:pt idx="0">
                  <c:v>90</c:v>
                </c:pt>
                <c:pt idx="1">
                  <c:v>72</c:v>
                </c:pt>
                <c:pt idx="2">
                  <c:v>71</c:v>
                </c:pt>
                <c:pt idx="3">
                  <c:v>71</c:v>
                </c:pt>
                <c:pt idx="4">
                  <c:v>67</c:v>
                </c:pt>
                <c:pt idx="5">
                  <c:v>78</c:v>
                </c:pt>
                <c:pt idx="6">
                  <c:v>62</c:v>
                </c:pt>
                <c:pt idx="7">
                  <c:v>68</c:v>
                </c:pt>
                <c:pt idx="8">
                  <c:v>64</c:v>
                </c:pt>
                <c:pt idx="9">
                  <c:v>63</c:v>
                </c:pt>
                <c:pt idx="10">
                  <c:v>67</c:v>
                </c:pt>
                <c:pt idx="11">
                  <c:v>60</c:v>
                </c:pt>
                <c:pt idx="12">
                  <c:v>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59-45E1-B41D-993090D53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151696"/>
        <c:axId val="443152112"/>
      </c:scatterChart>
      <c:valAx>
        <c:axId val="443151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dirty="0" smtClean="0"/>
                  <a:t>Повреждающая доза</a:t>
                </a:r>
                <a:r>
                  <a:rPr lang="ru-RU" sz="1400" dirty="0"/>
                  <a:t>, сна</a:t>
                </a:r>
              </a:p>
            </c:rich>
          </c:tx>
          <c:layout>
            <c:manualLayout>
              <c:xMode val="edge"/>
              <c:yMode val="edge"/>
              <c:x val="0.30204186215207496"/>
              <c:y val="0.88693907792222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152112"/>
        <c:crosses val="autoZero"/>
        <c:crossBetween val="midCat"/>
      </c:valAx>
      <c:valAx>
        <c:axId val="44315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Содержание </a:t>
                </a:r>
                <a:r>
                  <a:rPr lang="en-US" sz="1400"/>
                  <a:t>Nb</a:t>
                </a:r>
                <a:r>
                  <a:rPr lang="ru-RU" sz="1400"/>
                  <a:t>, ат.%</a:t>
                </a:r>
              </a:p>
            </c:rich>
          </c:tx>
          <c:layout>
            <c:manualLayout>
              <c:xMode val="edge"/>
              <c:yMode val="edge"/>
              <c:x val="2.2416258146037839E-2"/>
              <c:y val="7.967302495783641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151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16710411198594"/>
          <c:y val="0.67350973950297033"/>
          <c:w val="0.34335716207836575"/>
          <c:h val="9.5008787221616139E-2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/>
              <a:t>1</a:t>
            </a:r>
            <a:r>
              <a:rPr lang="en-US" sz="1400" dirty="0" smtClean="0"/>
              <a:t>5</a:t>
            </a:r>
            <a:r>
              <a:rPr lang="ru-RU" sz="1400" dirty="0" smtClean="0"/>
              <a:t> сна</a:t>
            </a:r>
            <a:endParaRPr lang="ru-RU" sz="1400" dirty="0"/>
          </a:p>
        </c:rich>
      </c:tx>
      <c:layout>
        <c:manualLayout>
          <c:xMode val="edge"/>
          <c:yMode val="edge"/>
          <c:x val="0.41224751647044999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7660539359709"/>
          <c:y val="9.8507462686567168E-2"/>
          <c:w val="0.76372864717634614"/>
          <c:h val="0.6617333433218047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'[3]51-2'!$S$19</c:f>
              <c:strCache>
                <c:ptCount val="1"/>
                <c:pt idx="0">
                  <c:v>360°С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'[3]75'!$B$5:$B$29</c:f>
              <c:numCache>
                <c:formatCode>General</c:formatCode>
                <c:ptCount val="25"/>
                <c:pt idx="0">
                  <c:v>104</c:v>
                </c:pt>
                <c:pt idx="1">
                  <c:v>71</c:v>
                </c:pt>
                <c:pt idx="2">
                  <c:v>70</c:v>
                </c:pt>
                <c:pt idx="3">
                  <c:v>111</c:v>
                </c:pt>
                <c:pt idx="4">
                  <c:v>56</c:v>
                </c:pt>
                <c:pt idx="5">
                  <c:v>43</c:v>
                </c:pt>
                <c:pt idx="6">
                  <c:v>117</c:v>
                </c:pt>
                <c:pt idx="7">
                  <c:v>76</c:v>
                </c:pt>
                <c:pt idx="8">
                  <c:v>79</c:v>
                </c:pt>
                <c:pt idx="9">
                  <c:v>122</c:v>
                </c:pt>
                <c:pt idx="10">
                  <c:v>92</c:v>
                </c:pt>
                <c:pt idx="11">
                  <c:v>121</c:v>
                </c:pt>
                <c:pt idx="12">
                  <c:v>83</c:v>
                </c:pt>
                <c:pt idx="13">
                  <c:v>59</c:v>
                </c:pt>
                <c:pt idx="14">
                  <c:v>82</c:v>
                </c:pt>
                <c:pt idx="16">
                  <c:v>48</c:v>
                </c:pt>
                <c:pt idx="17">
                  <c:v>84</c:v>
                </c:pt>
                <c:pt idx="18">
                  <c:v>103</c:v>
                </c:pt>
                <c:pt idx="19">
                  <c:v>70</c:v>
                </c:pt>
                <c:pt idx="20">
                  <c:v>58</c:v>
                </c:pt>
                <c:pt idx="21">
                  <c:v>50</c:v>
                </c:pt>
                <c:pt idx="22">
                  <c:v>61</c:v>
                </c:pt>
                <c:pt idx="23">
                  <c:v>92</c:v>
                </c:pt>
                <c:pt idx="24">
                  <c:v>54</c:v>
                </c:pt>
              </c:numCache>
            </c:numRef>
          </c:xVal>
          <c:yVal>
            <c:numRef>
              <c:f>'[3]75'!$D$5:$D$29</c:f>
              <c:numCache>
                <c:formatCode>General</c:formatCode>
                <c:ptCount val="25"/>
                <c:pt idx="0">
                  <c:v>64.209999999999994</c:v>
                </c:pt>
                <c:pt idx="1">
                  <c:v>57.55</c:v>
                </c:pt>
                <c:pt idx="2">
                  <c:v>56.36</c:v>
                </c:pt>
                <c:pt idx="3">
                  <c:v>63.02</c:v>
                </c:pt>
                <c:pt idx="4">
                  <c:v>52.49</c:v>
                </c:pt>
                <c:pt idx="5">
                  <c:v>49.4</c:v>
                </c:pt>
                <c:pt idx="6">
                  <c:v>64.91</c:v>
                </c:pt>
                <c:pt idx="7">
                  <c:v>58.67</c:v>
                </c:pt>
                <c:pt idx="8">
                  <c:v>59.74</c:v>
                </c:pt>
                <c:pt idx="9">
                  <c:v>64.180000000000007</c:v>
                </c:pt>
                <c:pt idx="10">
                  <c:v>63.9</c:v>
                </c:pt>
                <c:pt idx="11">
                  <c:v>65.22</c:v>
                </c:pt>
                <c:pt idx="12">
                  <c:v>60.25</c:v>
                </c:pt>
                <c:pt idx="13">
                  <c:v>53.92</c:v>
                </c:pt>
                <c:pt idx="14">
                  <c:v>61.04</c:v>
                </c:pt>
                <c:pt idx="16">
                  <c:v>48.85</c:v>
                </c:pt>
                <c:pt idx="17">
                  <c:v>59.54</c:v>
                </c:pt>
                <c:pt idx="18">
                  <c:v>62</c:v>
                </c:pt>
                <c:pt idx="19">
                  <c:v>58.15</c:v>
                </c:pt>
                <c:pt idx="20">
                  <c:v>54.87</c:v>
                </c:pt>
                <c:pt idx="21">
                  <c:v>47.75</c:v>
                </c:pt>
                <c:pt idx="22">
                  <c:v>54.78</c:v>
                </c:pt>
                <c:pt idx="23">
                  <c:v>61.89</c:v>
                </c:pt>
                <c:pt idx="24">
                  <c:v>51.73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D2-46B3-90DE-E2E6AFE779F9}"/>
            </c:ext>
          </c:extLst>
        </c:ser>
        <c:ser>
          <c:idx val="1"/>
          <c:order val="1"/>
          <c:tx>
            <c:strRef>
              <c:f>'[3]51-2'!$R$19</c:f>
              <c:strCache>
                <c:ptCount val="1"/>
                <c:pt idx="0">
                  <c:v>320°С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'[3]51-2'!$B$5:$B$51</c:f>
              <c:numCache>
                <c:formatCode>General</c:formatCode>
                <c:ptCount val="47"/>
                <c:pt idx="0">
                  <c:v>74</c:v>
                </c:pt>
                <c:pt idx="1">
                  <c:v>63</c:v>
                </c:pt>
                <c:pt idx="2">
                  <c:v>70</c:v>
                </c:pt>
                <c:pt idx="3">
                  <c:v>84</c:v>
                </c:pt>
                <c:pt idx="4">
                  <c:v>73</c:v>
                </c:pt>
                <c:pt idx="5">
                  <c:v>100</c:v>
                </c:pt>
                <c:pt idx="6">
                  <c:v>119</c:v>
                </c:pt>
                <c:pt idx="7">
                  <c:v>47</c:v>
                </c:pt>
                <c:pt idx="8">
                  <c:v>91</c:v>
                </c:pt>
                <c:pt idx="9">
                  <c:v>64</c:v>
                </c:pt>
                <c:pt idx="10">
                  <c:v>53</c:v>
                </c:pt>
                <c:pt idx="11">
                  <c:v>66</c:v>
                </c:pt>
                <c:pt idx="12">
                  <c:v>80</c:v>
                </c:pt>
                <c:pt idx="13">
                  <c:v>103</c:v>
                </c:pt>
                <c:pt idx="14">
                  <c:v>76</c:v>
                </c:pt>
                <c:pt idx="15">
                  <c:v>86</c:v>
                </c:pt>
                <c:pt idx="16">
                  <c:v>87</c:v>
                </c:pt>
                <c:pt idx="17">
                  <c:v>50</c:v>
                </c:pt>
                <c:pt idx="18">
                  <c:v>58</c:v>
                </c:pt>
                <c:pt idx="19">
                  <c:v>51</c:v>
                </c:pt>
                <c:pt idx="20">
                  <c:v>56</c:v>
                </c:pt>
                <c:pt idx="21">
                  <c:v>104</c:v>
                </c:pt>
                <c:pt idx="22">
                  <c:v>89</c:v>
                </c:pt>
                <c:pt idx="23">
                  <c:v>122</c:v>
                </c:pt>
                <c:pt idx="24">
                  <c:v>176</c:v>
                </c:pt>
                <c:pt idx="25">
                  <c:v>57</c:v>
                </c:pt>
                <c:pt idx="26">
                  <c:v>40</c:v>
                </c:pt>
                <c:pt idx="27">
                  <c:v>66</c:v>
                </c:pt>
                <c:pt idx="28">
                  <c:v>41</c:v>
                </c:pt>
                <c:pt idx="29">
                  <c:v>84</c:v>
                </c:pt>
                <c:pt idx="30">
                  <c:v>73</c:v>
                </c:pt>
                <c:pt idx="31">
                  <c:v>91</c:v>
                </c:pt>
                <c:pt idx="32">
                  <c:v>80</c:v>
                </c:pt>
                <c:pt idx="33">
                  <c:v>93</c:v>
                </c:pt>
                <c:pt idx="34">
                  <c:v>97</c:v>
                </c:pt>
                <c:pt idx="35">
                  <c:v>126</c:v>
                </c:pt>
                <c:pt idx="36">
                  <c:v>99</c:v>
                </c:pt>
                <c:pt idx="37">
                  <c:v>95</c:v>
                </c:pt>
              </c:numCache>
            </c:numRef>
          </c:xVal>
          <c:yVal>
            <c:numRef>
              <c:f>'[3]51-2'!$D$5:$D$51</c:f>
              <c:numCache>
                <c:formatCode>General</c:formatCode>
                <c:ptCount val="47"/>
                <c:pt idx="0">
                  <c:v>53.2</c:v>
                </c:pt>
                <c:pt idx="1">
                  <c:v>52.44</c:v>
                </c:pt>
                <c:pt idx="2">
                  <c:v>53.87</c:v>
                </c:pt>
                <c:pt idx="3">
                  <c:v>58.31</c:v>
                </c:pt>
                <c:pt idx="4">
                  <c:v>53.78</c:v>
                </c:pt>
                <c:pt idx="5">
                  <c:v>60.85</c:v>
                </c:pt>
                <c:pt idx="6">
                  <c:v>60.91</c:v>
                </c:pt>
                <c:pt idx="7">
                  <c:v>42.9</c:v>
                </c:pt>
                <c:pt idx="8">
                  <c:v>57.53</c:v>
                </c:pt>
                <c:pt idx="9">
                  <c:v>52.29</c:v>
                </c:pt>
                <c:pt idx="10">
                  <c:v>48.44</c:v>
                </c:pt>
                <c:pt idx="11">
                  <c:v>53.8</c:v>
                </c:pt>
                <c:pt idx="12">
                  <c:v>54.65</c:v>
                </c:pt>
                <c:pt idx="13">
                  <c:v>58.38</c:v>
                </c:pt>
                <c:pt idx="14">
                  <c:v>55.15</c:v>
                </c:pt>
                <c:pt idx="15">
                  <c:v>57.61</c:v>
                </c:pt>
                <c:pt idx="16">
                  <c:v>56.1</c:v>
                </c:pt>
                <c:pt idx="17">
                  <c:v>43.41</c:v>
                </c:pt>
                <c:pt idx="18">
                  <c:v>50.06</c:v>
                </c:pt>
                <c:pt idx="19">
                  <c:v>47.46</c:v>
                </c:pt>
                <c:pt idx="20">
                  <c:v>49.19</c:v>
                </c:pt>
                <c:pt idx="21">
                  <c:v>58.84</c:v>
                </c:pt>
                <c:pt idx="22">
                  <c:v>59.39</c:v>
                </c:pt>
                <c:pt idx="23">
                  <c:v>59.75</c:v>
                </c:pt>
                <c:pt idx="24">
                  <c:v>64.95</c:v>
                </c:pt>
                <c:pt idx="25">
                  <c:v>50.1</c:v>
                </c:pt>
                <c:pt idx="26">
                  <c:v>43.46</c:v>
                </c:pt>
                <c:pt idx="27">
                  <c:v>51.16</c:v>
                </c:pt>
                <c:pt idx="28">
                  <c:v>42.91</c:v>
                </c:pt>
                <c:pt idx="29">
                  <c:v>58.03</c:v>
                </c:pt>
                <c:pt idx="30">
                  <c:v>54.26</c:v>
                </c:pt>
                <c:pt idx="31">
                  <c:v>55.23</c:v>
                </c:pt>
                <c:pt idx="32">
                  <c:v>55.44</c:v>
                </c:pt>
                <c:pt idx="33">
                  <c:v>59.55</c:v>
                </c:pt>
                <c:pt idx="34">
                  <c:v>60.49</c:v>
                </c:pt>
                <c:pt idx="35">
                  <c:v>63.25</c:v>
                </c:pt>
                <c:pt idx="36">
                  <c:v>55.18</c:v>
                </c:pt>
                <c:pt idx="37">
                  <c:v>56.28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AD2-46B3-90DE-E2E6AFE7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1048640"/>
        <c:axId val="1"/>
      </c:scatterChart>
      <c:valAx>
        <c:axId val="411048640"/>
        <c:scaling>
          <c:orientation val="minMax"/>
          <c:max val="150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+mn-lt"/>
                    <a:ea typeface="Arial Cyr"/>
                    <a:cs typeface="Arial Cyr"/>
                  </a:defRPr>
                </a:pPr>
                <a:r>
                  <a:rPr lang="ru-RU" sz="1400">
                    <a:latin typeface="+mn-lt"/>
                  </a:rPr>
                  <a:t>Диаметр, нм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crossBetween val="midCat"/>
        <c:majorUnit val="50"/>
      </c:valAx>
      <c:valAx>
        <c:axId val="1"/>
        <c:scaling>
          <c:orientation val="minMax"/>
          <c:max val="70"/>
          <c:min val="4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+mn-lt"/>
                    <a:ea typeface="Arial Cyr"/>
                    <a:cs typeface="Arial Cyr"/>
                  </a:defRPr>
                </a:pPr>
                <a:r>
                  <a:rPr lang="ru-RU" sz="1400" dirty="0" smtClean="0">
                    <a:latin typeface="+mn-lt"/>
                  </a:rPr>
                  <a:t>Содержание </a:t>
                </a:r>
                <a:r>
                  <a:rPr lang="en-US" sz="1400" dirty="0" err="1" smtClean="0">
                    <a:latin typeface="+mn-lt"/>
                  </a:rPr>
                  <a:t>Nb</a:t>
                </a:r>
                <a:r>
                  <a:rPr lang="ru-RU" sz="1400" dirty="0" smtClean="0">
                    <a:latin typeface="+mn-lt"/>
                  </a:rPr>
                  <a:t>, </a:t>
                </a:r>
                <a:r>
                  <a:rPr lang="ru-RU" sz="1400" dirty="0" err="1">
                    <a:latin typeface="+mn-lt"/>
                  </a:rPr>
                  <a:t>ат</a:t>
                </a:r>
                <a:r>
                  <a:rPr lang="ru-RU" sz="1400" dirty="0">
                    <a:latin typeface="+mn-lt"/>
                  </a:rPr>
                  <a:t>.%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41104864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012706269486291"/>
          <c:y val="0.52389590222960869"/>
          <c:w val="0.18815289001956406"/>
          <c:h val="0.1903176203996918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6111406402295"/>
          <c:y val="7.8137762971293531E-2"/>
          <c:w val="0.80094276289671418"/>
          <c:h val="0.74779596688834538"/>
        </c:manualLayout>
      </c:layout>
      <c:scatterChart>
        <c:scatterStyle val="lineMarker"/>
        <c:varyColors val="0"/>
        <c:ser>
          <c:idx val="0"/>
          <c:order val="0"/>
          <c:tx>
            <c:strRef>
              <c:f>'D:\2007\Необлучённый Э635\[Состав Э635 необл.xlsx]Образец 3 2009'!$C$4</c:f>
              <c:strCache>
                <c:ptCount val="1"/>
                <c:pt idx="0">
                  <c:v>Zr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'D:\2007\Необлучённый Э635\[Состав Э635 необл.xlsx]Образец 3 2009'!$B$5:$B$65</c:f>
              <c:numCache>
                <c:formatCode>General</c:formatCode>
                <c:ptCount val="61"/>
                <c:pt idx="0">
                  <c:v>33</c:v>
                </c:pt>
                <c:pt idx="1">
                  <c:v>47</c:v>
                </c:pt>
                <c:pt idx="2">
                  <c:v>48</c:v>
                </c:pt>
                <c:pt idx="3">
                  <c:v>50</c:v>
                </c:pt>
                <c:pt idx="4">
                  <c:v>52</c:v>
                </c:pt>
                <c:pt idx="5">
                  <c:v>53</c:v>
                </c:pt>
                <c:pt idx="6">
                  <c:v>56</c:v>
                </c:pt>
                <c:pt idx="7">
                  <c:v>57</c:v>
                </c:pt>
                <c:pt idx="8">
                  <c:v>62</c:v>
                </c:pt>
                <c:pt idx="9">
                  <c:v>72</c:v>
                </c:pt>
                <c:pt idx="10">
                  <c:v>73</c:v>
                </c:pt>
                <c:pt idx="11">
                  <c:v>75</c:v>
                </c:pt>
                <c:pt idx="12">
                  <c:v>76</c:v>
                </c:pt>
                <c:pt idx="13">
                  <c:v>83</c:v>
                </c:pt>
                <c:pt idx="14">
                  <c:v>95</c:v>
                </c:pt>
                <c:pt idx="15">
                  <c:v>95</c:v>
                </c:pt>
                <c:pt idx="16">
                  <c:v>97</c:v>
                </c:pt>
                <c:pt idx="17">
                  <c:v>102</c:v>
                </c:pt>
                <c:pt idx="18">
                  <c:v>104</c:v>
                </c:pt>
                <c:pt idx="19">
                  <c:v>111</c:v>
                </c:pt>
                <c:pt idx="20">
                  <c:v>118</c:v>
                </c:pt>
                <c:pt idx="21">
                  <c:v>119</c:v>
                </c:pt>
                <c:pt idx="22">
                  <c:v>122</c:v>
                </c:pt>
                <c:pt idx="23">
                  <c:v>128</c:v>
                </c:pt>
                <c:pt idx="24">
                  <c:v>140</c:v>
                </c:pt>
                <c:pt idx="25">
                  <c:v>141</c:v>
                </c:pt>
                <c:pt idx="26">
                  <c:v>160</c:v>
                </c:pt>
                <c:pt idx="27">
                  <c:v>165</c:v>
                </c:pt>
                <c:pt idx="28">
                  <c:v>166</c:v>
                </c:pt>
                <c:pt idx="29">
                  <c:v>177</c:v>
                </c:pt>
                <c:pt idx="30">
                  <c:v>185</c:v>
                </c:pt>
                <c:pt idx="31">
                  <c:v>188</c:v>
                </c:pt>
                <c:pt idx="32">
                  <c:v>188</c:v>
                </c:pt>
                <c:pt idx="33">
                  <c:v>190</c:v>
                </c:pt>
                <c:pt idx="34">
                  <c:v>194</c:v>
                </c:pt>
                <c:pt idx="35">
                  <c:v>198</c:v>
                </c:pt>
                <c:pt idx="36">
                  <c:v>198</c:v>
                </c:pt>
                <c:pt idx="37">
                  <c:v>204</c:v>
                </c:pt>
                <c:pt idx="38">
                  <c:v>212</c:v>
                </c:pt>
                <c:pt idx="39">
                  <c:v>213</c:v>
                </c:pt>
                <c:pt idx="40">
                  <c:v>214</c:v>
                </c:pt>
                <c:pt idx="41">
                  <c:v>217</c:v>
                </c:pt>
                <c:pt idx="42">
                  <c:v>220</c:v>
                </c:pt>
                <c:pt idx="43">
                  <c:v>230</c:v>
                </c:pt>
                <c:pt idx="44">
                  <c:v>230</c:v>
                </c:pt>
                <c:pt idx="45">
                  <c:v>240</c:v>
                </c:pt>
                <c:pt idx="46">
                  <c:v>244</c:v>
                </c:pt>
                <c:pt idx="47">
                  <c:v>252</c:v>
                </c:pt>
                <c:pt idx="48">
                  <c:v>252</c:v>
                </c:pt>
                <c:pt idx="49">
                  <c:v>258</c:v>
                </c:pt>
                <c:pt idx="50">
                  <c:v>268</c:v>
                </c:pt>
                <c:pt idx="51">
                  <c:v>280</c:v>
                </c:pt>
                <c:pt idx="52">
                  <c:v>283</c:v>
                </c:pt>
                <c:pt idx="53">
                  <c:v>306</c:v>
                </c:pt>
                <c:pt idx="54">
                  <c:v>307</c:v>
                </c:pt>
                <c:pt idx="55">
                  <c:v>323</c:v>
                </c:pt>
                <c:pt idx="56">
                  <c:v>335</c:v>
                </c:pt>
                <c:pt idx="57">
                  <c:v>344</c:v>
                </c:pt>
                <c:pt idx="58">
                  <c:v>446</c:v>
                </c:pt>
              </c:numCache>
            </c:numRef>
          </c:xVal>
          <c:yVal>
            <c:numRef>
              <c:f>'D:\2007\Необлучённый Э635\[Состав Э635 необл.xlsx]Образец 3 2009'!$C$5:$C$65</c:f>
              <c:numCache>
                <c:formatCode>General</c:formatCode>
                <c:ptCount val="61"/>
                <c:pt idx="0">
                  <c:v>37.9</c:v>
                </c:pt>
                <c:pt idx="1">
                  <c:v>35.700000000000003</c:v>
                </c:pt>
                <c:pt idx="2">
                  <c:v>36.700000000000003</c:v>
                </c:pt>
                <c:pt idx="3">
                  <c:v>35.5</c:v>
                </c:pt>
                <c:pt idx="4">
                  <c:v>35.5</c:v>
                </c:pt>
                <c:pt idx="5">
                  <c:v>35.200000000000003</c:v>
                </c:pt>
                <c:pt idx="6">
                  <c:v>36.200000000000003</c:v>
                </c:pt>
                <c:pt idx="7">
                  <c:v>36</c:v>
                </c:pt>
                <c:pt idx="8">
                  <c:v>35.299999999999997</c:v>
                </c:pt>
                <c:pt idx="9">
                  <c:v>34.799999999999997</c:v>
                </c:pt>
                <c:pt idx="10">
                  <c:v>36.200000000000003</c:v>
                </c:pt>
                <c:pt idx="11">
                  <c:v>35.4</c:v>
                </c:pt>
                <c:pt idx="12">
                  <c:v>36.6</c:v>
                </c:pt>
                <c:pt idx="13">
                  <c:v>35.299999999999997</c:v>
                </c:pt>
                <c:pt idx="14">
                  <c:v>35.9</c:v>
                </c:pt>
                <c:pt idx="15">
                  <c:v>35.700000000000003</c:v>
                </c:pt>
                <c:pt idx="16">
                  <c:v>34.4</c:v>
                </c:pt>
                <c:pt idx="17">
                  <c:v>35.299999999999997</c:v>
                </c:pt>
                <c:pt idx="18">
                  <c:v>35.299999999999997</c:v>
                </c:pt>
                <c:pt idx="19">
                  <c:v>35.1</c:v>
                </c:pt>
                <c:pt idx="20">
                  <c:v>36.799999999999997</c:v>
                </c:pt>
                <c:pt idx="21">
                  <c:v>35.5</c:v>
                </c:pt>
                <c:pt idx="22">
                  <c:v>34.5</c:v>
                </c:pt>
                <c:pt idx="23">
                  <c:v>34.1</c:v>
                </c:pt>
                <c:pt idx="24">
                  <c:v>36.200000000000003</c:v>
                </c:pt>
                <c:pt idx="25">
                  <c:v>34.9</c:v>
                </c:pt>
                <c:pt idx="26">
                  <c:v>35.1</c:v>
                </c:pt>
                <c:pt idx="27">
                  <c:v>34.4</c:v>
                </c:pt>
                <c:pt idx="28">
                  <c:v>35.9</c:v>
                </c:pt>
                <c:pt idx="29">
                  <c:v>34.799999999999997</c:v>
                </c:pt>
                <c:pt idx="30">
                  <c:v>34.6</c:v>
                </c:pt>
                <c:pt idx="31">
                  <c:v>35.4</c:v>
                </c:pt>
                <c:pt idx="32">
                  <c:v>35</c:v>
                </c:pt>
                <c:pt idx="33">
                  <c:v>35.6</c:v>
                </c:pt>
                <c:pt idx="34">
                  <c:v>34.1</c:v>
                </c:pt>
                <c:pt idx="35">
                  <c:v>35.700000000000003</c:v>
                </c:pt>
                <c:pt idx="36">
                  <c:v>35.1</c:v>
                </c:pt>
                <c:pt idx="37">
                  <c:v>34.799999999999997</c:v>
                </c:pt>
                <c:pt idx="38">
                  <c:v>35.200000000000003</c:v>
                </c:pt>
                <c:pt idx="39">
                  <c:v>36.4</c:v>
                </c:pt>
                <c:pt idx="40">
                  <c:v>36.1</c:v>
                </c:pt>
                <c:pt idx="41">
                  <c:v>34.799999999999997</c:v>
                </c:pt>
                <c:pt idx="42">
                  <c:v>33.5</c:v>
                </c:pt>
                <c:pt idx="43">
                  <c:v>34.5</c:v>
                </c:pt>
                <c:pt idx="44">
                  <c:v>34</c:v>
                </c:pt>
                <c:pt idx="45">
                  <c:v>34.299999999999997</c:v>
                </c:pt>
                <c:pt idx="46">
                  <c:v>33.4</c:v>
                </c:pt>
                <c:pt idx="47">
                  <c:v>34.5</c:v>
                </c:pt>
                <c:pt idx="48">
                  <c:v>34.200000000000003</c:v>
                </c:pt>
                <c:pt idx="49">
                  <c:v>35.4</c:v>
                </c:pt>
                <c:pt idx="50">
                  <c:v>34.1</c:v>
                </c:pt>
                <c:pt idx="51">
                  <c:v>34.200000000000003</c:v>
                </c:pt>
                <c:pt idx="52">
                  <c:v>34.4</c:v>
                </c:pt>
                <c:pt idx="53">
                  <c:v>34</c:v>
                </c:pt>
                <c:pt idx="54">
                  <c:v>34</c:v>
                </c:pt>
                <c:pt idx="55">
                  <c:v>35.200000000000003</c:v>
                </c:pt>
                <c:pt idx="56">
                  <c:v>34.1</c:v>
                </c:pt>
                <c:pt idx="57">
                  <c:v>34.4</c:v>
                </c:pt>
                <c:pt idx="58">
                  <c:v>34.700000000000003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CB-41B2-A66A-625C1F5B3A04}"/>
            </c:ext>
          </c:extLst>
        </c:ser>
        <c:ser>
          <c:idx val="1"/>
          <c:order val="1"/>
          <c:tx>
            <c:strRef>
              <c:f>'D:\2007\Необлучённый Э635\[Состав Э635 необл.xlsx]Образец 3 2009'!$D$4</c:f>
              <c:strCache>
                <c:ptCount val="1"/>
                <c:pt idx="0">
                  <c:v>Nb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'D:\2007\Необлучённый Э635\[Состав Э635 необл.xlsx]Образец 3 2009'!$B$5:$B$65</c:f>
              <c:numCache>
                <c:formatCode>General</c:formatCode>
                <c:ptCount val="61"/>
                <c:pt idx="0">
                  <c:v>33</c:v>
                </c:pt>
                <c:pt idx="1">
                  <c:v>47</c:v>
                </c:pt>
                <c:pt idx="2">
                  <c:v>48</c:v>
                </c:pt>
                <c:pt idx="3">
                  <c:v>50</c:v>
                </c:pt>
                <c:pt idx="4">
                  <c:v>52</c:v>
                </c:pt>
                <c:pt idx="5">
                  <c:v>53</c:v>
                </c:pt>
                <c:pt idx="6">
                  <c:v>56</c:v>
                </c:pt>
                <c:pt idx="7">
                  <c:v>57</c:v>
                </c:pt>
                <c:pt idx="8">
                  <c:v>62</c:v>
                </c:pt>
                <c:pt idx="9">
                  <c:v>72</c:v>
                </c:pt>
                <c:pt idx="10">
                  <c:v>73</c:v>
                </c:pt>
                <c:pt idx="11">
                  <c:v>75</c:v>
                </c:pt>
                <c:pt idx="12">
                  <c:v>76</c:v>
                </c:pt>
                <c:pt idx="13">
                  <c:v>83</c:v>
                </c:pt>
                <c:pt idx="14">
                  <c:v>95</c:v>
                </c:pt>
                <c:pt idx="15">
                  <c:v>95</c:v>
                </c:pt>
                <c:pt idx="16">
                  <c:v>97</c:v>
                </c:pt>
                <c:pt idx="17">
                  <c:v>102</c:v>
                </c:pt>
                <c:pt idx="18">
                  <c:v>104</c:v>
                </c:pt>
                <c:pt idx="19">
                  <c:v>111</c:v>
                </c:pt>
                <c:pt idx="20">
                  <c:v>118</c:v>
                </c:pt>
                <c:pt idx="21">
                  <c:v>119</c:v>
                </c:pt>
                <c:pt idx="22">
                  <c:v>122</c:v>
                </c:pt>
                <c:pt idx="23">
                  <c:v>128</c:v>
                </c:pt>
                <c:pt idx="24">
                  <c:v>140</c:v>
                </c:pt>
                <c:pt idx="25">
                  <c:v>141</c:v>
                </c:pt>
                <c:pt idx="26">
                  <c:v>160</c:v>
                </c:pt>
                <c:pt idx="27">
                  <c:v>165</c:v>
                </c:pt>
                <c:pt idx="28">
                  <c:v>166</c:v>
                </c:pt>
                <c:pt idx="29">
                  <c:v>177</c:v>
                </c:pt>
                <c:pt idx="30">
                  <c:v>185</c:v>
                </c:pt>
                <c:pt idx="31">
                  <c:v>188</c:v>
                </c:pt>
                <c:pt idx="32">
                  <c:v>188</c:v>
                </c:pt>
                <c:pt idx="33">
                  <c:v>190</c:v>
                </c:pt>
                <c:pt idx="34">
                  <c:v>194</c:v>
                </c:pt>
                <c:pt idx="35">
                  <c:v>198</c:v>
                </c:pt>
                <c:pt idx="36">
                  <c:v>198</c:v>
                </c:pt>
                <c:pt idx="37">
                  <c:v>204</c:v>
                </c:pt>
                <c:pt idx="38">
                  <c:v>212</c:v>
                </c:pt>
                <c:pt idx="39">
                  <c:v>213</c:v>
                </c:pt>
                <c:pt idx="40">
                  <c:v>214</c:v>
                </c:pt>
                <c:pt idx="41">
                  <c:v>217</c:v>
                </c:pt>
                <c:pt idx="42">
                  <c:v>220</c:v>
                </c:pt>
                <c:pt idx="43">
                  <c:v>230</c:v>
                </c:pt>
                <c:pt idx="44">
                  <c:v>230</c:v>
                </c:pt>
                <c:pt idx="45">
                  <c:v>240</c:v>
                </c:pt>
                <c:pt idx="46">
                  <c:v>244</c:v>
                </c:pt>
                <c:pt idx="47">
                  <c:v>252</c:v>
                </c:pt>
                <c:pt idx="48">
                  <c:v>252</c:v>
                </c:pt>
                <c:pt idx="49">
                  <c:v>258</c:v>
                </c:pt>
                <c:pt idx="50">
                  <c:v>268</c:v>
                </c:pt>
                <c:pt idx="51">
                  <c:v>280</c:v>
                </c:pt>
                <c:pt idx="52">
                  <c:v>283</c:v>
                </c:pt>
                <c:pt idx="53">
                  <c:v>306</c:v>
                </c:pt>
                <c:pt idx="54">
                  <c:v>307</c:v>
                </c:pt>
                <c:pt idx="55">
                  <c:v>323</c:v>
                </c:pt>
                <c:pt idx="56">
                  <c:v>335</c:v>
                </c:pt>
                <c:pt idx="57">
                  <c:v>344</c:v>
                </c:pt>
                <c:pt idx="58">
                  <c:v>446</c:v>
                </c:pt>
              </c:numCache>
            </c:numRef>
          </c:xVal>
          <c:yVal>
            <c:numRef>
              <c:f>'D:\2007\Необлучённый Э635\[Состав Э635 необл.xlsx]Образец 3 2009'!$D$5:$D$65</c:f>
              <c:numCache>
                <c:formatCode>General</c:formatCode>
                <c:ptCount val="61"/>
                <c:pt idx="0">
                  <c:v>33.299999999999997</c:v>
                </c:pt>
                <c:pt idx="1">
                  <c:v>35.299999999999997</c:v>
                </c:pt>
                <c:pt idx="2">
                  <c:v>34.1</c:v>
                </c:pt>
                <c:pt idx="3">
                  <c:v>34.5</c:v>
                </c:pt>
                <c:pt idx="4">
                  <c:v>33.9</c:v>
                </c:pt>
                <c:pt idx="5">
                  <c:v>34.200000000000003</c:v>
                </c:pt>
                <c:pt idx="6">
                  <c:v>35</c:v>
                </c:pt>
                <c:pt idx="7">
                  <c:v>33.9</c:v>
                </c:pt>
                <c:pt idx="8">
                  <c:v>32.299999999999997</c:v>
                </c:pt>
                <c:pt idx="9">
                  <c:v>32.799999999999997</c:v>
                </c:pt>
                <c:pt idx="10">
                  <c:v>34.4</c:v>
                </c:pt>
                <c:pt idx="11">
                  <c:v>33.700000000000003</c:v>
                </c:pt>
                <c:pt idx="12">
                  <c:v>33.200000000000003</c:v>
                </c:pt>
                <c:pt idx="13">
                  <c:v>33.4</c:v>
                </c:pt>
                <c:pt idx="14">
                  <c:v>34.5</c:v>
                </c:pt>
                <c:pt idx="15">
                  <c:v>32.9</c:v>
                </c:pt>
                <c:pt idx="16">
                  <c:v>32.6</c:v>
                </c:pt>
                <c:pt idx="17">
                  <c:v>32.9</c:v>
                </c:pt>
                <c:pt idx="18">
                  <c:v>33.9</c:v>
                </c:pt>
                <c:pt idx="19">
                  <c:v>33.6</c:v>
                </c:pt>
                <c:pt idx="20">
                  <c:v>32.700000000000003</c:v>
                </c:pt>
                <c:pt idx="21">
                  <c:v>34.5</c:v>
                </c:pt>
                <c:pt idx="22">
                  <c:v>33.200000000000003</c:v>
                </c:pt>
                <c:pt idx="23">
                  <c:v>32.6</c:v>
                </c:pt>
                <c:pt idx="24">
                  <c:v>31.3</c:v>
                </c:pt>
                <c:pt idx="25">
                  <c:v>32.200000000000003</c:v>
                </c:pt>
                <c:pt idx="26">
                  <c:v>32.4</c:v>
                </c:pt>
                <c:pt idx="27">
                  <c:v>31.1</c:v>
                </c:pt>
                <c:pt idx="28">
                  <c:v>33</c:v>
                </c:pt>
                <c:pt idx="29">
                  <c:v>31.9</c:v>
                </c:pt>
                <c:pt idx="30">
                  <c:v>31.3</c:v>
                </c:pt>
                <c:pt idx="31">
                  <c:v>30.4</c:v>
                </c:pt>
                <c:pt idx="32">
                  <c:v>30.5</c:v>
                </c:pt>
                <c:pt idx="33">
                  <c:v>31.5</c:v>
                </c:pt>
                <c:pt idx="34">
                  <c:v>31.9</c:v>
                </c:pt>
                <c:pt idx="35">
                  <c:v>30.2</c:v>
                </c:pt>
                <c:pt idx="36">
                  <c:v>32.4</c:v>
                </c:pt>
                <c:pt idx="37">
                  <c:v>31.4</c:v>
                </c:pt>
                <c:pt idx="38">
                  <c:v>31.4</c:v>
                </c:pt>
                <c:pt idx="39">
                  <c:v>30.7</c:v>
                </c:pt>
                <c:pt idx="40">
                  <c:v>31.2</c:v>
                </c:pt>
                <c:pt idx="41">
                  <c:v>33</c:v>
                </c:pt>
                <c:pt idx="42">
                  <c:v>31.3</c:v>
                </c:pt>
                <c:pt idx="43">
                  <c:v>31.5</c:v>
                </c:pt>
                <c:pt idx="44">
                  <c:v>31.2</c:v>
                </c:pt>
                <c:pt idx="45">
                  <c:v>30.8</c:v>
                </c:pt>
                <c:pt idx="46">
                  <c:v>32</c:v>
                </c:pt>
                <c:pt idx="47">
                  <c:v>31.1</c:v>
                </c:pt>
                <c:pt idx="48">
                  <c:v>33</c:v>
                </c:pt>
                <c:pt idx="49">
                  <c:v>31.8</c:v>
                </c:pt>
                <c:pt idx="50">
                  <c:v>33.299999999999997</c:v>
                </c:pt>
                <c:pt idx="51">
                  <c:v>31.7</c:v>
                </c:pt>
                <c:pt idx="52">
                  <c:v>32.1</c:v>
                </c:pt>
                <c:pt idx="53">
                  <c:v>32.4</c:v>
                </c:pt>
                <c:pt idx="54">
                  <c:v>31.1</c:v>
                </c:pt>
                <c:pt idx="55">
                  <c:v>30.9</c:v>
                </c:pt>
                <c:pt idx="56">
                  <c:v>32.5</c:v>
                </c:pt>
                <c:pt idx="57">
                  <c:v>31.6</c:v>
                </c:pt>
                <c:pt idx="58">
                  <c:v>31.9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FCB-41B2-A66A-625C1F5B3A04}"/>
            </c:ext>
          </c:extLst>
        </c:ser>
        <c:ser>
          <c:idx val="2"/>
          <c:order val="2"/>
          <c:tx>
            <c:strRef>
              <c:f>'D:\2007\Необлучённый Э635\[Состав Э635 необл.xlsx]Образец 3 2009'!$E$4</c:f>
              <c:strCache>
                <c:ptCount val="1"/>
                <c:pt idx="0">
                  <c:v>Fe</c:v>
                </c:pt>
              </c:strCache>
            </c:strRef>
          </c:tx>
          <c:spPr>
            <a:ln w="19050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'D:\2007\Необлучённый Э635\[Состав Э635 необл.xlsx]Образец 3 2009'!$B$5:$B$65</c:f>
              <c:numCache>
                <c:formatCode>General</c:formatCode>
                <c:ptCount val="61"/>
                <c:pt idx="0">
                  <c:v>33</c:v>
                </c:pt>
                <c:pt idx="1">
                  <c:v>47</c:v>
                </c:pt>
                <c:pt idx="2">
                  <c:v>48</c:v>
                </c:pt>
                <c:pt idx="3">
                  <c:v>50</c:v>
                </c:pt>
                <c:pt idx="4">
                  <c:v>52</c:v>
                </c:pt>
                <c:pt idx="5">
                  <c:v>53</c:v>
                </c:pt>
                <c:pt idx="6">
                  <c:v>56</c:v>
                </c:pt>
                <c:pt idx="7">
                  <c:v>57</c:v>
                </c:pt>
                <c:pt idx="8">
                  <c:v>62</c:v>
                </c:pt>
                <c:pt idx="9">
                  <c:v>72</c:v>
                </c:pt>
                <c:pt idx="10">
                  <c:v>73</c:v>
                </c:pt>
                <c:pt idx="11">
                  <c:v>75</c:v>
                </c:pt>
                <c:pt idx="12">
                  <c:v>76</c:v>
                </c:pt>
                <c:pt idx="13">
                  <c:v>83</c:v>
                </c:pt>
                <c:pt idx="14">
                  <c:v>95</c:v>
                </c:pt>
                <c:pt idx="15">
                  <c:v>95</c:v>
                </c:pt>
                <c:pt idx="16">
                  <c:v>97</c:v>
                </c:pt>
                <c:pt idx="17">
                  <c:v>102</c:v>
                </c:pt>
                <c:pt idx="18">
                  <c:v>104</c:v>
                </c:pt>
                <c:pt idx="19">
                  <c:v>111</c:v>
                </c:pt>
                <c:pt idx="20">
                  <c:v>118</c:v>
                </c:pt>
                <c:pt idx="21">
                  <c:v>119</c:v>
                </c:pt>
                <c:pt idx="22">
                  <c:v>122</c:v>
                </c:pt>
                <c:pt idx="23">
                  <c:v>128</c:v>
                </c:pt>
                <c:pt idx="24">
                  <c:v>140</c:v>
                </c:pt>
                <c:pt idx="25">
                  <c:v>141</c:v>
                </c:pt>
                <c:pt idx="26">
                  <c:v>160</c:v>
                </c:pt>
                <c:pt idx="27">
                  <c:v>165</c:v>
                </c:pt>
                <c:pt idx="28">
                  <c:v>166</c:v>
                </c:pt>
                <c:pt idx="29">
                  <c:v>177</c:v>
                </c:pt>
                <c:pt idx="30">
                  <c:v>185</c:v>
                </c:pt>
                <c:pt idx="31">
                  <c:v>188</c:v>
                </c:pt>
                <c:pt idx="32">
                  <c:v>188</c:v>
                </c:pt>
                <c:pt idx="33">
                  <c:v>190</c:v>
                </c:pt>
                <c:pt idx="34">
                  <c:v>194</c:v>
                </c:pt>
                <c:pt idx="35">
                  <c:v>198</c:v>
                </c:pt>
                <c:pt idx="36">
                  <c:v>198</c:v>
                </c:pt>
                <c:pt idx="37">
                  <c:v>204</c:v>
                </c:pt>
                <c:pt idx="38">
                  <c:v>212</c:v>
                </c:pt>
                <c:pt idx="39">
                  <c:v>213</c:v>
                </c:pt>
                <c:pt idx="40">
                  <c:v>214</c:v>
                </c:pt>
                <c:pt idx="41">
                  <c:v>217</c:v>
                </c:pt>
                <c:pt idx="42">
                  <c:v>220</c:v>
                </c:pt>
                <c:pt idx="43">
                  <c:v>230</c:v>
                </c:pt>
                <c:pt idx="44">
                  <c:v>230</c:v>
                </c:pt>
                <c:pt idx="45">
                  <c:v>240</c:v>
                </c:pt>
                <c:pt idx="46">
                  <c:v>244</c:v>
                </c:pt>
                <c:pt idx="47">
                  <c:v>252</c:v>
                </c:pt>
                <c:pt idx="48">
                  <c:v>252</c:v>
                </c:pt>
                <c:pt idx="49">
                  <c:v>258</c:v>
                </c:pt>
                <c:pt idx="50">
                  <c:v>268</c:v>
                </c:pt>
                <c:pt idx="51">
                  <c:v>280</c:v>
                </c:pt>
                <c:pt idx="52">
                  <c:v>283</c:v>
                </c:pt>
                <c:pt idx="53">
                  <c:v>306</c:v>
                </c:pt>
                <c:pt idx="54">
                  <c:v>307</c:v>
                </c:pt>
                <c:pt idx="55">
                  <c:v>323</c:v>
                </c:pt>
                <c:pt idx="56">
                  <c:v>335</c:v>
                </c:pt>
                <c:pt idx="57">
                  <c:v>344</c:v>
                </c:pt>
                <c:pt idx="58">
                  <c:v>446</c:v>
                </c:pt>
              </c:numCache>
            </c:numRef>
          </c:xVal>
          <c:yVal>
            <c:numRef>
              <c:f>'D:\2007\Необлучённый Э635\[Состав Э635 необл.xlsx]Образец 3 2009'!$E$5:$E$65</c:f>
              <c:numCache>
                <c:formatCode>General</c:formatCode>
                <c:ptCount val="61"/>
                <c:pt idx="0">
                  <c:v>28.8</c:v>
                </c:pt>
                <c:pt idx="1">
                  <c:v>29</c:v>
                </c:pt>
                <c:pt idx="2">
                  <c:v>29.2</c:v>
                </c:pt>
                <c:pt idx="3">
                  <c:v>30</c:v>
                </c:pt>
                <c:pt idx="4">
                  <c:v>30.7</c:v>
                </c:pt>
                <c:pt idx="5">
                  <c:v>30.5</c:v>
                </c:pt>
                <c:pt idx="6">
                  <c:v>28.8</c:v>
                </c:pt>
                <c:pt idx="7">
                  <c:v>30.1</c:v>
                </c:pt>
                <c:pt idx="8">
                  <c:v>32.4</c:v>
                </c:pt>
                <c:pt idx="9">
                  <c:v>32.5</c:v>
                </c:pt>
                <c:pt idx="10">
                  <c:v>29.4</c:v>
                </c:pt>
                <c:pt idx="11">
                  <c:v>30.9</c:v>
                </c:pt>
                <c:pt idx="12">
                  <c:v>30.2</c:v>
                </c:pt>
                <c:pt idx="13">
                  <c:v>31.3</c:v>
                </c:pt>
                <c:pt idx="14">
                  <c:v>29.6</c:v>
                </c:pt>
                <c:pt idx="15">
                  <c:v>31.4</c:v>
                </c:pt>
                <c:pt idx="16">
                  <c:v>32.9</c:v>
                </c:pt>
                <c:pt idx="17">
                  <c:v>31.8</c:v>
                </c:pt>
                <c:pt idx="18">
                  <c:v>30.8</c:v>
                </c:pt>
                <c:pt idx="19">
                  <c:v>31.3</c:v>
                </c:pt>
                <c:pt idx="20">
                  <c:v>30.5</c:v>
                </c:pt>
                <c:pt idx="21">
                  <c:v>29.9</c:v>
                </c:pt>
                <c:pt idx="22">
                  <c:v>32.299999999999997</c:v>
                </c:pt>
                <c:pt idx="23">
                  <c:v>33.299999999999997</c:v>
                </c:pt>
                <c:pt idx="24">
                  <c:v>32.5</c:v>
                </c:pt>
                <c:pt idx="25">
                  <c:v>33</c:v>
                </c:pt>
                <c:pt idx="26">
                  <c:v>32.5</c:v>
                </c:pt>
                <c:pt idx="27">
                  <c:v>34.5</c:v>
                </c:pt>
                <c:pt idx="28">
                  <c:v>31.1</c:v>
                </c:pt>
                <c:pt idx="29">
                  <c:v>33.299999999999997</c:v>
                </c:pt>
                <c:pt idx="30">
                  <c:v>34</c:v>
                </c:pt>
                <c:pt idx="31">
                  <c:v>34.299999999999997</c:v>
                </c:pt>
                <c:pt idx="32">
                  <c:v>34.4</c:v>
                </c:pt>
                <c:pt idx="33">
                  <c:v>32.799999999999997</c:v>
                </c:pt>
                <c:pt idx="34">
                  <c:v>34</c:v>
                </c:pt>
                <c:pt idx="35">
                  <c:v>34.1</c:v>
                </c:pt>
                <c:pt idx="36">
                  <c:v>32.5</c:v>
                </c:pt>
                <c:pt idx="37">
                  <c:v>33.9</c:v>
                </c:pt>
                <c:pt idx="38">
                  <c:v>33.4</c:v>
                </c:pt>
                <c:pt idx="39">
                  <c:v>32.9</c:v>
                </c:pt>
                <c:pt idx="40">
                  <c:v>32.700000000000003</c:v>
                </c:pt>
                <c:pt idx="41">
                  <c:v>32.200000000000003</c:v>
                </c:pt>
                <c:pt idx="42">
                  <c:v>35.200000000000003</c:v>
                </c:pt>
                <c:pt idx="43">
                  <c:v>33.9</c:v>
                </c:pt>
                <c:pt idx="44">
                  <c:v>34.799999999999997</c:v>
                </c:pt>
                <c:pt idx="45">
                  <c:v>34.9</c:v>
                </c:pt>
                <c:pt idx="46">
                  <c:v>34.5</c:v>
                </c:pt>
                <c:pt idx="47">
                  <c:v>34.4</c:v>
                </c:pt>
                <c:pt idx="48">
                  <c:v>32.799999999999997</c:v>
                </c:pt>
                <c:pt idx="49">
                  <c:v>32.799999999999997</c:v>
                </c:pt>
                <c:pt idx="50">
                  <c:v>32.6</c:v>
                </c:pt>
                <c:pt idx="51">
                  <c:v>34.1</c:v>
                </c:pt>
                <c:pt idx="52">
                  <c:v>33.5</c:v>
                </c:pt>
                <c:pt idx="53">
                  <c:v>33.6</c:v>
                </c:pt>
                <c:pt idx="54">
                  <c:v>34.9</c:v>
                </c:pt>
                <c:pt idx="55">
                  <c:v>33.9</c:v>
                </c:pt>
                <c:pt idx="56">
                  <c:v>33.4</c:v>
                </c:pt>
                <c:pt idx="57">
                  <c:v>33.9</c:v>
                </c:pt>
                <c:pt idx="58">
                  <c:v>33.299999999999997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FCB-41B2-A66A-625C1F5B3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729592"/>
        <c:axId val="211106000"/>
      </c:scatterChart>
      <c:valAx>
        <c:axId val="209729592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 dirty="0" smtClean="0"/>
                  <a:t>Эквивалентный диаметр, </a:t>
                </a:r>
                <a:r>
                  <a:rPr lang="ru-RU" sz="1200" dirty="0" err="1" smtClean="0"/>
                  <a:t>нм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0.27209867620156769"/>
              <c:y val="0.921346553373130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11106000"/>
        <c:crosses val="autoZero"/>
        <c:crossBetween val="midCat"/>
      </c:valAx>
      <c:valAx>
        <c:axId val="211106000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 dirty="0" smtClean="0"/>
                  <a:t>Состав, </a:t>
                </a:r>
                <a:r>
                  <a:rPr lang="ru-RU" sz="1200" dirty="0" err="1" smtClean="0"/>
                  <a:t>ат</a:t>
                </a:r>
                <a:r>
                  <a:rPr lang="ru-RU" sz="1200" dirty="0" smtClean="0"/>
                  <a:t>.%</a:t>
                </a:r>
                <a:endParaRPr lang="ru-RU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0972959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005059344168615"/>
          <c:y val="0.52584519184988776"/>
          <c:w val="0.14702668213776818"/>
          <c:h val="0.2801656193571441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8513" cy="513858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2304" y="2"/>
            <a:ext cx="3078513" cy="513858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7F1F5209-0267-4C9E-BCB2-DCB08A41AA04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757"/>
            <a:ext cx="3078513" cy="51385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304" y="9720757"/>
            <a:ext cx="3078513" cy="51385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E33916C5-F44E-406F-A738-B42240654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453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0B0BB3-E04C-4077-A05F-44B95D75FE26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7"/>
          </a:xfrm>
          <a:prstGeom prst="rect">
            <a:avLst/>
          </a:prstGeom>
        </p:spPr>
        <p:txBody>
          <a:bodyPr vert="horz" lIns="94778" tIns="47389" rIns="94778" bIns="4738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4" y="9721107"/>
            <a:ext cx="3077739" cy="511731"/>
          </a:xfrm>
          <a:prstGeom prst="rect">
            <a:avLst/>
          </a:prstGeom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112D5E-3B03-491D-927B-E4CEF79CB4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51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4B33-66A3-481A-85B6-5B2EC2577701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8DC6-680C-433C-A4D6-A6B33DF96A7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5140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F7F0-8E1C-49C6-8F33-38A378702AB7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6B1F4-A2FA-424F-90E3-0844D1448D5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484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C7BC-B5A3-420A-AA18-95F7ED8F4CCD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0185-0221-451B-AF81-9016CC85627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440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A1FD-C211-443B-8987-5D0598F5E7FF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FE9C-4F1F-4D02-BAB9-80BA02FA73D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71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2FEE-2AB6-43B3-8E30-2615DCFDADC0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D4D2A-FC83-41E4-8B4E-3EF3E91780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383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AA67-1AFF-45DF-94A0-C784870DC8FF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83EDD-6900-471A-99CB-668264D31C2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958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ACA0-A47C-4235-8F6E-23C71047BF99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C742-6007-4496-A88D-5D12C5BC30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377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84375-A51D-4512-A80D-27A2A2150AFB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8748-BF93-4090-991D-E0C40FE6306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160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1569-35FC-4666-8D4E-AA139EB19335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8CF8C-BC45-431A-82A3-819A6829DD1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553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B8B25-B60F-4DD1-9960-892873C90FAB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F108-F496-459D-BBBB-38C3761BC06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79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C701-3787-43C4-A38C-A9DEFFBDB769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EE15-E40B-4885-9826-8800684A34D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839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580110-2017-4200-97BF-C126D800C471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F777CF-3532-4F99-B69B-C2435E8646C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141" y="1905000"/>
            <a:ext cx="9097962" cy="15240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155A9E"/>
                </a:solidFill>
                <a:ea typeface="+mj-ea"/>
              </a:rPr>
              <a:t>Влияние облучения в реакторе ВВЭР-1000 на характеристики вторых фаз в циркониевых сплавах Э110 и Э635</a:t>
            </a:r>
            <a:endParaRPr lang="ru-RU" sz="3600" b="1" dirty="0">
              <a:solidFill>
                <a:srgbClr val="114EA7"/>
              </a:solidFill>
              <a:ea typeface="+mj-ea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799" y="3581400"/>
            <a:ext cx="8518525" cy="9144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55A9E"/>
                </a:solidFill>
                <a:ea typeface="+mj-ea"/>
              </a:rPr>
              <a:t>©</a:t>
            </a:r>
            <a:r>
              <a:rPr lang="en-US" sz="2000" dirty="0" smtClean="0">
                <a:solidFill>
                  <a:srgbClr val="155A9E"/>
                </a:solidFill>
                <a:ea typeface="+mj-ea"/>
              </a:rPr>
              <a:t> 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Обухов </a:t>
            </a:r>
            <a:r>
              <a:rPr lang="ru-RU" sz="2000" dirty="0">
                <a:solidFill>
                  <a:srgbClr val="155A9E"/>
                </a:solidFill>
                <a:ea typeface="+mj-ea"/>
              </a:rPr>
              <a:t>А.В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., Кобылянский </a:t>
            </a:r>
            <a:r>
              <a:rPr lang="ru-RU" sz="2000" dirty="0">
                <a:solidFill>
                  <a:srgbClr val="155A9E"/>
                </a:solidFill>
                <a:ea typeface="+mj-ea"/>
              </a:rPr>
              <a:t>Г.П., 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Сагалов С.С., Белозерова А.Р.,</a:t>
            </a:r>
            <a:r>
              <a:rPr lang="en-US" sz="2000" dirty="0" smtClean="0">
                <a:solidFill>
                  <a:srgbClr val="155A9E"/>
                </a:solidFill>
                <a:ea typeface="+mj-ea"/>
              </a:rPr>
              <a:t> 2019</a:t>
            </a:r>
            <a:endParaRPr lang="ru-RU" sz="2000" dirty="0">
              <a:solidFill>
                <a:srgbClr val="155A9E"/>
              </a:solidFill>
              <a:ea typeface="+mj-ea"/>
            </a:endParaRPr>
          </a:p>
          <a:p>
            <a:pPr algn="ctr" eaLnBrk="1" hangingPunct="1">
              <a:defRPr/>
            </a:pPr>
            <a:r>
              <a:rPr lang="ru-RU" sz="2000" dirty="0" smtClean="0">
                <a:solidFill>
                  <a:srgbClr val="155A9E"/>
                </a:solidFill>
                <a:ea typeface="+mj-ea"/>
              </a:rPr>
              <a:t>(</a:t>
            </a:r>
            <a:r>
              <a:rPr lang="ru-RU" sz="2000" dirty="0">
                <a:solidFill>
                  <a:srgbClr val="155A9E"/>
                </a:solidFill>
                <a:ea typeface="+mj-ea"/>
              </a:rPr>
              <a:t>АО «ГНЦ НИИАР», г. Димитровград)</a:t>
            </a: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1981200" y="3175"/>
            <a:ext cx="70866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200" b="1" dirty="0">
                <a:solidFill>
                  <a:schemeClr val="bg2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XI </a:t>
            </a:r>
            <a:r>
              <a:rPr lang="ru-RU" altLang="ru-RU" sz="2200" b="1" dirty="0">
                <a:solidFill>
                  <a:schemeClr val="bg2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конференция по реакторному материаловедению, Россия,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bg2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Димитровград, 27-31 мая 2019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Фаза </a:t>
            </a:r>
            <a:r>
              <a:rPr lang="ru-RU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Лавеса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Zr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Nb,Fe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100" b="1" baseline="-25000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в </a:t>
            </a:r>
            <a:b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сплаве Э635 до облучения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10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524001" y="1357048"/>
                <a:ext cx="7010400" cy="535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000" dirty="0" smtClean="0"/>
                  <a:t>ГПУ а=5,3 Å </a:t>
                </a:r>
                <a:r>
                  <a:rPr lang="ru-RU" sz="2000" dirty="0"/>
                  <a:t>и </a:t>
                </a:r>
                <a:r>
                  <a:rPr lang="ru-RU" sz="2000" dirty="0" smtClean="0"/>
                  <a:t>с=8,7 Å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𝐷</m:t>
                            </m:r>
                          </m:e>
                        </m:ba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экв.</m:t>
                        </m:r>
                      </m:sub>
                    </m:sSub>
                    <m:r>
                      <a:rPr lang="ru-RU" sz="20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ru-RU" sz="2000" b="1" i="0" smtClean="0">
                        <a:latin typeface="Cambria Math" panose="02040503050406030204" pitchFamily="18" charset="0"/>
                        <a:ea typeface="Cambria Math"/>
                      </a:rPr>
                      <m:t>𝟏𝟎𝟎</m:t>
                    </m:r>
                    <m:r>
                      <a:rPr lang="ru-RU" sz="2000" b="1" i="0">
                        <a:latin typeface="Cambria Math"/>
                        <a:ea typeface="Cambria Math"/>
                      </a:rPr>
                      <m:t> нм</m:t>
                    </m:r>
                    <m:r>
                      <a:rPr lang="ru-RU" sz="2000" i="0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ea typeface="Cambria Math"/>
                      </a:rPr>
                      <m:t>  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/>
                      </a:rPr>
                      <m:t>   </m:t>
                    </m:r>
                    <m:r>
                      <a:rPr lang="ru-RU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0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ru-RU" sz="2000" i="1">
                        <a:latin typeface="Cambria Math"/>
                        <a:ea typeface="Cambria Math"/>
                      </a:rPr>
                      <m:t> ≈3∙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r>
                          <a:rPr lang="ru-RU" sz="2000" i="1">
                            <a:latin typeface="Cambria Math"/>
                            <a:ea typeface="Cambria Math"/>
                          </a:rPr>
                          <m:t>м</m:t>
                        </m:r>
                      </m:e>
                      <m:sup>
                        <m:r>
                          <a:rPr lang="ru-RU" sz="2000" i="1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ru-RU" sz="2000" dirty="0" smtClean="0"/>
                  <a:t>  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1357048"/>
                <a:ext cx="7010400" cy="535403"/>
              </a:xfrm>
              <a:prstGeom prst="rect">
                <a:avLst/>
              </a:prstGeom>
              <a:blipFill>
                <a:blip r:embed="rId3"/>
                <a:stretch>
                  <a:fillRect l="-870" b="-218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56606"/>
              </p:ext>
            </p:extLst>
          </p:nvPr>
        </p:nvGraphicFramePr>
        <p:xfrm>
          <a:off x="4443923" y="2286000"/>
          <a:ext cx="3790985" cy="288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0"/>
            <a:ext cx="2889956" cy="28899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95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Изменение элементного состава фазы </a:t>
            </a:r>
            <a:r>
              <a:rPr lang="ru-RU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Лавеса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Zr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Nb,Fe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100" b="1" baseline="-25000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при облучении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4655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11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05" y="1206814"/>
            <a:ext cx="8958866" cy="908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При нейтронном облучении атомы </a:t>
            </a:r>
            <a:r>
              <a:rPr lang="en-US" sz="1600" dirty="0" smtClean="0"/>
              <a:t>Fe</a:t>
            </a:r>
            <a:r>
              <a:rPr lang="ru-RU" sz="1600" dirty="0" smtClean="0"/>
              <a:t> выходят из частиц фазы </a:t>
            </a:r>
            <a:r>
              <a:rPr lang="ru-RU" sz="1600" dirty="0" err="1" smtClean="0"/>
              <a:t>Лавеса</a:t>
            </a:r>
            <a:r>
              <a:rPr lang="ru-RU" sz="1600" dirty="0" smtClean="0"/>
              <a:t> </a:t>
            </a:r>
            <a:r>
              <a:rPr lang="en-US" sz="1600" dirty="0" err="1" smtClean="0"/>
              <a:t>Zr</a:t>
            </a:r>
            <a:r>
              <a:rPr lang="en-US" sz="1600" dirty="0" smtClean="0"/>
              <a:t>(</a:t>
            </a:r>
            <a:r>
              <a:rPr lang="en-US" sz="1600" dirty="0" err="1" smtClean="0"/>
              <a:t>Nb,Fe</a:t>
            </a:r>
            <a:r>
              <a:rPr lang="en-US" sz="1600" dirty="0" smtClean="0"/>
              <a:t>)</a:t>
            </a:r>
            <a:r>
              <a:rPr lang="en-US" sz="1600" baseline="-25000" dirty="0" smtClean="0"/>
              <a:t>2</a:t>
            </a:r>
            <a:r>
              <a:rPr lang="ru-RU" sz="1600" dirty="0" smtClean="0"/>
              <a:t> в матрицу, в результате </a:t>
            </a:r>
            <a:r>
              <a:rPr lang="ru-RU" sz="1600" dirty="0" smtClean="0">
                <a:sym typeface="Wingdings" panose="05000000000000000000" pitchFamily="2" charset="2"/>
              </a:rPr>
              <a:t>изменяется элементный состав частиц и матрицы</a:t>
            </a:r>
            <a:endParaRPr lang="ru-RU" sz="1600" dirty="0"/>
          </a:p>
          <a:p>
            <a:pPr algn="just">
              <a:lnSpc>
                <a:spcPct val="150000"/>
              </a:lnSpc>
            </a:pPr>
            <a:endParaRPr lang="en-US" sz="1600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126461576"/>
              </p:ext>
            </p:extLst>
          </p:nvPr>
        </p:nvGraphicFramePr>
        <p:xfrm>
          <a:off x="381000" y="1835747"/>
          <a:ext cx="2708910" cy="166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43096295"/>
              </p:ext>
            </p:extLst>
          </p:nvPr>
        </p:nvGraphicFramePr>
        <p:xfrm>
          <a:off x="3179797" y="1835747"/>
          <a:ext cx="2749550" cy="164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636000410"/>
              </p:ext>
            </p:extLst>
          </p:nvPr>
        </p:nvGraphicFramePr>
        <p:xfrm>
          <a:off x="6014707" y="1835746"/>
          <a:ext cx="2708910" cy="164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5263" y="4256028"/>
            <a:ext cx="1941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Образцы вырезаны из НК (</a:t>
            </a:r>
            <a:r>
              <a:rPr lang="ru-RU" dirty="0" err="1" smtClean="0"/>
              <a:t>Т</a:t>
            </a:r>
            <a:r>
              <a:rPr lang="ru-RU" baseline="-25000" dirty="0" err="1" smtClean="0"/>
              <a:t>обл</a:t>
            </a:r>
            <a:r>
              <a:rPr lang="ru-RU" dirty="0" smtClean="0"/>
              <a:t>=310 </a:t>
            </a:r>
            <a:r>
              <a:rPr lang="ru-RU" baseline="30000" dirty="0" err="1" smtClean="0"/>
              <a:t>о</a:t>
            </a:r>
            <a:r>
              <a:rPr lang="ru-RU" dirty="0" err="1" smtClean="0"/>
              <a:t>С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299032"/>
              </p:ext>
            </p:extLst>
          </p:nvPr>
        </p:nvGraphicFramePr>
        <p:xfrm>
          <a:off x="2286000" y="3581400"/>
          <a:ext cx="4276725" cy="267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444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Изменение элементного состава фазы </a:t>
            </a:r>
            <a:r>
              <a:rPr lang="ru-RU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Лавеса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Zr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Nb,Fe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100" b="1" baseline="-25000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при облучении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12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1180780"/>
            <a:ext cx="8958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Железо выходит из частиц фазы </a:t>
            </a:r>
            <a:r>
              <a:rPr lang="ru-RU" sz="1600" dirty="0" err="1" smtClean="0"/>
              <a:t>Лавеса</a:t>
            </a:r>
            <a:r>
              <a:rPr lang="ru-RU" sz="1600" dirty="0" smtClean="0"/>
              <a:t> </a:t>
            </a:r>
            <a:r>
              <a:rPr lang="en-US" sz="1600" dirty="0" err="1" smtClean="0"/>
              <a:t>Zr</a:t>
            </a:r>
            <a:r>
              <a:rPr lang="en-US" sz="1600" dirty="0" smtClean="0"/>
              <a:t>(</a:t>
            </a:r>
            <a:r>
              <a:rPr lang="en-US" sz="1600" dirty="0" err="1" smtClean="0"/>
              <a:t>Nb,Fe</a:t>
            </a:r>
            <a:r>
              <a:rPr lang="en-US" sz="1600" dirty="0" smtClean="0"/>
              <a:t>)</a:t>
            </a:r>
            <a:r>
              <a:rPr lang="en-US" sz="1600" baseline="-25000" dirty="0" smtClean="0"/>
              <a:t>2</a:t>
            </a:r>
            <a:r>
              <a:rPr lang="ru-RU" sz="1600" dirty="0" smtClean="0"/>
              <a:t> в матрицу, начиная с периферии</a:t>
            </a:r>
            <a:endParaRPr lang="en-US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0475" y="2177244"/>
            <a:ext cx="1524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Доза 2,5 сна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Т</a:t>
            </a:r>
            <a:r>
              <a:rPr lang="ru-RU" baseline="-25000" dirty="0" err="1" smtClean="0"/>
              <a:t>обл</a:t>
            </a:r>
            <a:r>
              <a:rPr lang="ru-RU" dirty="0" smtClean="0"/>
              <a:t>=310</a:t>
            </a:r>
            <a:r>
              <a:rPr lang="ru-RU" baseline="30000" dirty="0" smtClean="0"/>
              <a:t>о</a:t>
            </a:r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12" name="Рисунок 11" descr="D:\2016\ТВЭЛ Э110 дог569\НК1 443\Ris\SoI 04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18" y="1585923"/>
            <a:ext cx="5580842" cy="2226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770475" y="4517622"/>
            <a:ext cx="14606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Доза 13 сна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Т</a:t>
            </a:r>
            <a:r>
              <a:rPr lang="ru-RU" baseline="-25000" dirty="0" err="1" smtClean="0"/>
              <a:t>обл</a:t>
            </a:r>
            <a:r>
              <a:rPr lang="ru-RU" dirty="0" smtClean="0"/>
              <a:t>=310</a:t>
            </a:r>
            <a:r>
              <a:rPr lang="ru-RU" baseline="30000" dirty="0" smtClean="0"/>
              <a:t>о</a:t>
            </a:r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17" name="Рисунок 16" descr="D:\2018\ВНИИНМ дог 632\5М НК16 1-2\Ris\SoI 12 1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18" y="3962400"/>
            <a:ext cx="5580842" cy="2266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96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Трансформация фазы </a:t>
            </a:r>
            <a:r>
              <a:rPr lang="ru-RU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Лавеса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Zr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Nb,Fe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100" b="1" baseline="-25000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при облучении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4430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1</a:t>
            </a:r>
            <a:r>
              <a:rPr lang="en-US" altLang="ru-RU" sz="1400" dirty="0" smtClean="0">
                <a:latin typeface="Arial" panose="020B0604020202020204" pitchFamily="34" charset="0"/>
              </a:rPr>
              <a:t>3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936" y="1160614"/>
            <a:ext cx="9048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Монокристаллическая фаза </a:t>
            </a:r>
            <a:r>
              <a:rPr lang="ru-RU" dirty="0" err="1" smtClean="0"/>
              <a:t>Лавеса</a:t>
            </a:r>
            <a:r>
              <a:rPr lang="ru-RU" dirty="0" smtClean="0"/>
              <a:t> поэтапно трансформируется </a:t>
            </a:r>
          </a:p>
          <a:p>
            <a:pPr algn="ctr"/>
            <a:r>
              <a:rPr lang="ru-RU" dirty="0" smtClean="0"/>
              <a:t>в поликристаллическую фазу </a:t>
            </a:r>
            <a:r>
              <a:rPr lang="el-GR" dirty="0" smtClean="0"/>
              <a:t>β</a:t>
            </a:r>
            <a:r>
              <a:rPr lang="ru-RU" dirty="0" smtClean="0"/>
              <a:t>-</a:t>
            </a:r>
            <a:r>
              <a:rPr lang="en-US" dirty="0" err="1" smtClean="0"/>
              <a:t>Nb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5963" y="1269964"/>
            <a:ext cx="7877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</a:t>
            </a:r>
            <a:endParaRPr lang="ru-RU" sz="1600" dirty="0"/>
          </a:p>
          <a:p>
            <a:pPr algn="ctr"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59675" y="1892889"/>
            <a:ext cx="781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I</a:t>
            </a:r>
            <a:r>
              <a:rPr lang="ru-RU" dirty="0" smtClean="0">
                <a:solidFill>
                  <a:srgbClr val="0000CC"/>
                </a:solidFill>
              </a:rPr>
              <a:t> этап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409" y="1888271"/>
            <a:ext cx="1778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Необлучённый</a:t>
            </a:r>
            <a:endParaRPr lang="ru-RU" dirty="0"/>
          </a:p>
        </p:txBody>
      </p:sp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2" y="2368625"/>
            <a:ext cx="1651513" cy="16515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 descr="D:\2018\ВНИИНМ дог 632\5M NK16 4-16\Ris\38 x145k тоже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94" y="2374743"/>
            <a:ext cx="1653611" cy="1653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Рисунок 18" descr="D:\2010\Э635 6 лет\Уголок 4-5 ДР3-4\Ris\63 L-фаза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12" y="2371571"/>
            <a:ext cx="1664341" cy="1664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3" y="2386732"/>
            <a:ext cx="1717362" cy="16507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22" y="2371571"/>
            <a:ext cx="1673389" cy="1673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9" y="4278032"/>
            <a:ext cx="1641056" cy="16410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03" y="4278032"/>
            <a:ext cx="1721939" cy="17219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12" y="4278031"/>
            <a:ext cx="1664341" cy="166434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923361" y="1897131"/>
            <a:ext cx="84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I</a:t>
            </a:r>
            <a:r>
              <a:rPr lang="en-US" dirty="0">
                <a:solidFill>
                  <a:srgbClr val="0000CC"/>
                </a:solidFill>
              </a:rPr>
              <a:t>I</a:t>
            </a:r>
            <a:r>
              <a:rPr lang="ru-RU" dirty="0" smtClean="0">
                <a:solidFill>
                  <a:srgbClr val="0000CC"/>
                </a:solidFill>
              </a:rPr>
              <a:t> этап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16217" y="1892889"/>
            <a:ext cx="90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II</a:t>
            </a:r>
            <a:r>
              <a:rPr lang="en-US" dirty="0">
                <a:solidFill>
                  <a:srgbClr val="0000CC"/>
                </a:solidFill>
              </a:rPr>
              <a:t>I</a:t>
            </a:r>
            <a:r>
              <a:rPr lang="ru-RU" dirty="0" smtClean="0">
                <a:solidFill>
                  <a:srgbClr val="0000CC"/>
                </a:solidFill>
              </a:rPr>
              <a:t> этап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20132" y="1884174"/>
            <a:ext cx="93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IV</a:t>
            </a:r>
            <a:r>
              <a:rPr lang="ru-RU" dirty="0" smtClean="0">
                <a:solidFill>
                  <a:srgbClr val="0000CC"/>
                </a:solidFill>
              </a:rPr>
              <a:t> этап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8747" y="5946571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ГПУ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52570" y="5919088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ОЦК</a:t>
            </a:r>
            <a:endParaRPr lang="ru-RU" dirty="0">
              <a:solidFill>
                <a:srgbClr val="0000CC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6477000" y="3630427"/>
            <a:ext cx="248826" cy="1017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460653" y="4651538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/>
              <a:t>β</a:t>
            </a:r>
            <a:r>
              <a:rPr lang="ru-RU" dirty="0"/>
              <a:t>-</a:t>
            </a:r>
            <a:r>
              <a:rPr lang="en-US" dirty="0" err="1"/>
              <a:t>Nb</a:t>
            </a:r>
            <a:endParaRPr lang="en-US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6036214" y="3699772"/>
            <a:ext cx="565199" cy="948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2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Трансформация фазы </a:t>
            </a:r>
            <a:r>
              <a:rPr lang="ru-RU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Лавеса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Zr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Nb,Fe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100" b="1" baseline="-25000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при облучении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14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pic>
        <p:nvPicPr>
          <p:cNvPr id="30" name="Рисунок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4900613" cy="3894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Прямоугольник 30"/>
          <p:cNvSpPr/>
          <p:nvPr/>
        </p:nvSpPr>
        <p:spPr>
          <a:xfrm>
            <a:off x="2663636" y="5509636"/>
            <a:ext cx="384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Схема поэтапной трансформации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0900" y="3110883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ГПУ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18277" y="4724400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ОЦК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Радиационно-индуцированная мелкодисперсная фаза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4873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15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8600" y="1309715"/>
            <a:ext cx="8915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нейтронном облучении в сплавах Э110 и Э635 образуется мелкодисперсная пластинчатая фаза.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" y="2006903"/>
            <a:ext cx="2889885" cy="2889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D:\2019\Волкова 674\75\Ris\36 x450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79" y="2007538"/>
            <a:ext cx="2889250" cy="2889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79" y="1988488"/>
            <a:ext cx="2908300" cy="29083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399" y="5227800"/>
            <a:ext cx="8756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Частицы мелкодисперсной радиационно-индуцированной фазы в сплаве Э110 после нейтронного облучения до повреждающей дозы 12 сна (а, б) и 9 сна (в)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5644" y="489392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2045" y="4921787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05851" y="4893927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42385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Радиационно-индуцированная мелкодисперсная фаза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412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16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4150" y="1168177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Мелкодисперсная фаза крупнее в сплаве Э110 и её концентрация примерно в 7 раз больше, чем в сплаве Э635.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96843094"/>
              </p:ext>
            </p:extLst>
          </p:nvPr>
        </p:nvGraphicFramePr>
        <p:xfrm>
          <a:off x="457200" y="4159916"/>
          <a:ext cx="3543502" cy="227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173678149"/>
              </p:ext>
            </p:extLst>
          </p:nvPr>
        </p:nvGraphicFramePr>
        <p:xfrm>
          <a:off x="5016601" y="4159916"/>
          <a:ext cx="3643907" cy="227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744936"/>
              </p:ext>
            </p:extLst>
          </p:nvPr>
        </p:nvGraphicFramePr>
        <p:xfrm>
          <a:off x="5016602" y="2182652"/>
          <a:ext cx="3643907" cy="1935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324600" y="1863713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CC"/>
                </a:solidFill>
              </a:rPr>
              <a:t>сплав Э635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3284" y="1771813"/>
            <a:ext cx="14098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CC"/>
                </a:solidFill>
              </a:rPr>
              <a:t>сплав Э110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559087"/>
              </p:ext>
            </p:extLst>
          </p:nvPr>
        </p:nvGraphicFramePr>
        <p:xfrm>
          <a:off x="457199" y="2182652"/>
          <a:ext cx="3543503" cy="194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26579" y="5486400"/>
            <a:ext cx="13548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2,5∙10</a:t>
            </a:r>
            <a:r>
              <a:rPr lang="ru-RU" baseline="30000" dirty="0"/>
              <a:t>21</a:t>
            </a:r>
            <a:r>
              <a:rPr lang="ru-RU" dirty="0"/>
              <a:t> м</a:t>
            </a:r>
            <a:r>
              <a:rPr lang="ru-RU" baseline="30000" dirty="0"/>
              <a:t>-3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9664" y="5486400"/>
            <a:ext cx="12907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17∙10</a:t>
            </a:r>
            <a:r>
              <a:rPr lang="ru-RU" baseline="30000" dirty="0"/>
              <a:t>21</a:t>
            </a:r>
            <a:r>
              <a:rPr lang="ru-RU" dirty="0"/>
              <a:t> м</a:t>
            </a:r>
            <a:r>
              <a:rPr lang="ru-RU" baseline="30000" dirty="0"/>
              <a:t>-3</a:t>
            </a:r>
            <a:endParaRPr lang="ru-RU" baseline="30000" dirty="0">
              <a:solidFill>
                <a:srgbClr val="0000C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6800" y="2350009"/>
            <a:ext cx="86273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~</a:t>
            </a:r>
            <a:r>
              <a:rPr lang="ru-RU" dirty="0" smtClean="0"/>
              <a:t> 6 </a:t>
            </a:r>
            <a:r>
              <a:rPr lang="ru-RU" dirty="0" err="1" smtClean="0"/>
              <a:t>нм</a:t>
            </a:r>
            <a:endParaRPr lang="ru-RU" baseline="30000" dirty="0">
              <a:solidFill>
                <a:srgbClr val="0000C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1200" y="2387641"/>
            <a:ext cx="86273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~</a:t>
            </a:r>
            <a:r>
              <a:rPr lang="ru-RU" dirty="0" smtClean="0"/>
              <a:t> 3 </a:t>
            </a:r>
            <a:r>
              <a:rPr lang="ru-RU" dirty="0" err="1" smtClean="0"/>
              <a:t>нм</a:t>
            </a:r>
            <a:endParaRPr lang="ru-RU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2600" b="1" dirty="0" smtClean="0">
                <a:solidFill>
                  <a:srgbClr val="15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8512175" y="6509106"/>
            <a:ext cx="45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17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-14209" y="1729276"/>
            <a:ext cx="8966200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1313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>
              <a:spcAft>
                <a:spcPts val="0"/>
              </a:spcAft>
            </a:pPr>
            <a:r>
              <a:rPr lang="ru-RU" altLang="ru-RU" sz="1600" b="1" dirty="0"/>
              <a:t>β-</a:t>
            </a:r>
            <a:r>
              <a:rPr lang="ru-RU" altLang="ru-RU" sz="1600" b="1" dirty="0" err="1"/>
              <a:t>Nb</a:t>
            </a:r>
            <a:endParaRPr lang="ru-RU" altLang="ru-RU" sz="1600" b="1" dirty="0" smtClean="0"/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Tx/>
              <a:buAutoNum type="arabicPeriod"/>
            </a:pPr>
            <a:r>
              <a:rPr lang="ru-RU" altLang="ru-RU" sz="1400" dirty="0" smtClean="0"/>
              <a:t>Содержание </a:t>
            </a:r>
            <a:r>
              <a:rPr lang="en-US" altLang="ru-RU" sz="1400" dirty="0" err="1"/>
              <a:t>Nb</a:t>
            </a:r>
            <a:r>
              <a:rPr lang="ru-RU" altLang="ru-RU" sz="1400" dirty="0"/>
              <a:t> </a:t>
            </a:r>
            <a:r>
              <a:rPr lang="ru-RU" altLang="ru-RU" sz="1400" dirty="0" smtClean="0"/>
              <a:t>в частицах зависит </a:t>
            </a:r>
            <a:r>
              <a:rPr lang="ru-RU" altLang="ru-RU" sz="1400" dirty="0"/>
              <a:t>от </a:t>
            </a:r>
            <a:r>
              <a:rPr lang="ru-RU" altLang="ru-RU" sz="1400" dirty="0" smtClean="0"/>
              <a:t>их размера и температуры облучения: чем мельче частица и ниже температура облучения, тем ниже процентное содержание </a:t>
            </a:r>
            <a:r>
              <a:rPr lang="en-US" altLang="ru-RU" sz="1400" dirty="0" err="1" smtClean="0"/>
              <a:t>Nb</a:t>
            </a:r>
            <a:r>
              <a:rPr lang="ru-RU" altLang="ru-RU" sz="1400" dirty="0" smtClean="0"/>
              <a:t>. При повышении дозы облучения уменьшается процентное содержание </a:t>
            </a:r>
            <a:r>
              <a:rPr lang="en-US" altLang="ru-RU" sz="1400" dirty="0" err="1" smtClean="0"/>
              <a:t>Nb</a:t>
            </a:r>
            <a:r>
              <a:rPr lang="ru-RU" altLang="ru-RU" sz="1400" dirty="0" smtClean="0"/>
              <a:t> в частицах, увеличивается их размер, уменьшается концентрация, при этом ОЦК-структура сохраняется.</a:t>
            </a:r>
            <a:r>
              <a:rPr lang="ru-RU" altLang="ru-RU" sz="1400" b="1" dirty="0" smtClean="0"/>
              <a:t> </a:t>
            </a:r>
          </a:p>
          <a:p>
            <a:pPr indent="0" algn="ctr">
              <a:lnSpc>
                <a:spcPct val="120000"/>
              </a:lnSpc>
              <a:spcAft>
                <a:spcPts val="600"/>
              </a:spcAft>
            </a:pPr>
            <a:r>
              <a:rPr lang="ru-RU" altLang="ru-RU" sz="1400" b="1" dirty="0" smtClean="0"/>
              <a:t>Фаза </a:t>
            </a:r>
            <a:r>
              <a:rPr lang="ru-RU" altLang="ru-RU" sz="1400" b="1" dirty="0" err="1" smtClean="0"/>
              <a:t>Лавеса</a:t>
            </a:r>
            <a:r>
              <a:rPr lang="ru-RU" altLang="ru-RU" sz="1400" b="1" dirty="0" smtClean="0"/>
              <a:t> </a:t>
            </a:r>
            <a:r>
              <a:rPr lang="en-US" altLang="ru-RU" sz="1400" b="1" dirty="0" err="1" smtClean="0"/>
              <a:t>Zr</a:t>
            </a:r>
            <a:r>
              <a:rPr lang="en-US" altLang="ru-RU" sz="1400" b="1" dirty="0" smtClean="0"/>
              <a:t>(</a:t>
            </a:r>
            <a:r>
              <a:rPr lang="en-US" altLang="ru-RU" sz="1400" b="1" dirty="0" err="1" smtClean="0"/>
              <a:t>Nb,Fe</a:t>
            </a:r>
            <a:r>
              <a:rPr lang="en-US" altLang="ru-RU" sz="1400" b="1" dirty="0" smtClean="0"/>
              <a:t>)</a:t>
            </a:r>
            <a:r>
              <a:rPr lang="ru-RU" altLang="ru-RU" sz="1400" b="1" baseline="-25000" dirty="0" smtClean="0"/>
              <a:t>2</a:t>
            </a:r>
            <a:endParaRPr lang="ru-RU" altLang="ru-RU" sz="1400" b="1" baseline="-25000" dirty="0"/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ru-RU" altLang="ru-RU" sz="1400" dirty="0" smtClean="0"/>
              <a:t>При повреждающей дозе менее </a:t>
            </a:r>
            <a:r>
              <a:rPr lang="ru-RU" altLang="ru-RU" sz="1400" dirty="0"/>
              <a:t>15 </a:t>
            </a:r>
            <a:r>
              <a:rPr lang="ru-RU" altLang="ru-RU" sz="1400" dirty="0" smtClean="0"/>
              <a:t>сна содержание </a:t>
            </a:r>
            <a:r>
              <a:rPr lang="en-US" altLang="ru-RU" sz="1400" dirty="0" smtClean="0"/>
              <a:t>Fe</a:t>
            </a:r>
            <a:r>
              <a:rPr lang="ru-RU" altLang="ru-RU" sz="1400" dirty="0" smtClean="0"/>
              <a:t> в частицах зависит от их размера (чем мельче частица, тем меньше </a:t>
            </a:r>
            <a:r>
              <a:rPr lang="en-US" altLang="ru-RU" sz="1400" dirty="0" smtClean="0"/>
              <a:t>Fe</a:t>
            </a:r>
            <a:r>
              <a:rPr lang="ru-RU" altLang="ru-RU" sz="1400" dirty="0" smtClean="0"/>
              <a:t> она содержит). По мере облучения железо </a:t>
            </a:r>
            <a:r>
              <a:rPr lang="ru-RU" sz="1400" dirty="0"/>
              <a:t>выходит из фазы в матрицу, </a:t>
            </a:r>
            <a:r>
              <a:rPr lang="ru-RU" sz="1400" dirty="0" smtClean="0"/>
              <a:t>и происходит </a:t>
            </a:r>
            <a:r>
              <a:rPr lang="ru-RU" sz="1400" b="1" u="sng" dirty="0"/>
              <a:t>поэтапная</a:t>
            </a:r>
            <a:r>
              <a:rPr lang="ru-RU" sz="1400" dirty="0"/>
              <a:t> трансформация кристаллической решётки из ГПУ в ОЦК</a:t>
            </a:r>
            <a:r>
              <a:rPr lang="ru-RU" sz="1400" dirty="0" smtClean="0"/>
              <a:t>. Трансформация </a:t>
            </a:r>
            <a:r>
              <a:rPr lang="ru-RU" sz="1400" dirty="0"/>
              <a:t>начинается с периферийных областей и распространяется к центру частиц. В результате исходная монокристаллическая фаза </a:t>
            </a:r>
            <a:r>
              <a:rPr lang="ru-RU" sz="1400" dirty="0" err="1"/>
              <a:t>Лавеса</a:t>
            </a:r>
            <a:r>
              <a:rPr lang="ru-RU" sz="1400" dirty="0"/>
              <a:t> становится поликристаллом, состоящим из зёрен β-</a:t>
            </a:r>
            <a:r>
              <a:rPr lang="en-US" sz="1400" dirty="0" err="1" smtClean="0"/>
              <a:t>Nb</a:t>
            </a:r>
            <a:r>
              <a:rPr lang="ru-RU" sz="1400" dirty="0" smtClean="0"/>
              <a:t>. При дальнейшем облучении состав новой поликристаллической фазы и её размер не изменяется.</a:t>
            </a:r>
          </a:p>
          <a:p>
            <a:pPr indent="0" algn="ctr">
              <a:lnSpc>
                <a:spcPct val="120000"/>
              </a:lnSpc>
              <a:spcAft>
                <a:spcPts val="600"/>
              </a:spcAft>
            </a:pPr>
            <a:r>
              <a:rPr lang="ru-RU" altLang="ru-RU" sz="1400" b="1" dirty="0" smtClean="0"/>
              <a:t>Радиационно-индуцированная фаза</a:t>
            </a:r>
            <a:endParaRPr lang="ru-RU" sz="1400" dirty="0" smtClean="0"/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ru-RU" sz="1400" dirty="0" smtClean="0"/>
              <a:t>При нейтронном облучении в температурном диапазоне 290-340</a:t>
            </a:r>
            <a:r>
              <a:rPr lang="ru-RU" sz="1400" baseline="30000" dirty="0" smtClean="0"/>
              <a:t>о</a:t>
            </a:r>
            <a:r>
              <a:rPr lang="ru-RU" sz="1400" dirty="0" smtClean="0"/>
              <a:t>С в сплаве Э110 и Э635 образуется радиационно-индуцированная мелкодисперсная пластинчатая фаза </a:t>
            </a:r>
            <a:r>
              <a:rPr lang="el-GR" sz="1400" dirty="0" smtClean="0"/>
              <a:t>β</a:t>
            </a:r>
            <a:r>
              <a:rPr lang="ru-RU" sz="1400" dirty="0" smtClean="0"/>
              <a:t>-</a:t>
            </a:r>
            <a:r>
              <a:rPr lang="en-US" sz="1400" dirty="0" err="1" smtClean="0"/>
              <a:t>Nb</a:t>
            </a:r>
            <a:r>
              <a:rPr lang="ru-RU" sz="1400" dirty="0" smtClean="0"/>
              <a:t> размером до 10 </a:t>
            </a:r>
            <a:r>
              <a:rPr lang="ru-RU" sz="1400" dirty="0" err="1" smtClean="0"/>
              <a:t>нм</a:t>
            </a:r>
            <a:r>
              <a:rPr lang="ru-RU" sz="1400" dirty="0" smtClean="0"/>
              <a:t>. Её концентрация </a:t>
            </a:r>
            <a:r>
              <a:rPr lang="ru-RU" sz="1400" dirty="0"/>
              <a:t>выходит на </a:t>
            </a:r>
            <a:r>
              <a:rPr lang="ru-RU" sz="1400" dirty="0" smtClean="0"/>
              <a:t>насыщение (17·10</a:t>
            </a:r>
            <a:r>
              <a:rPr lang="ru-RU" sz="1400" baseline="30000" dirty="0" smtClean="0"/>
              <a:t>21</a:t>
            </a:r>
            <a:r>
              <a:rPr lang="ru-RU" sz="1400" dirty="0" smtClean="0"/>
              <a:t>м</a:t>
            </a:r>
            <a:r>
              <a:rPr lang="ru-RU" sz="1400" baseline="30000" dirty="0" smtClean="0"/>
              <a:t>-3 </a:t>
            </a:r>
            <a:r>
              <a:rPr lang="ru-RU" sz="1400" dirty="0" smtClean="0"/>
              <a:t>для </a:t>
            </a:r>
            <a:r>
              <a:rPr lang="ru-RU" sz="1400" dirty="0"/>
              <a:t>Э110 ) после дозы </a:t>
            </a:r>
            <a:r>
              <a:rPr lang="ru-RU" sz="1400" dirty="0" smtClean="0"/>
              <a:t>около 10 сна. </a:t>
            </a:r>
            <a:r>
              <a:rPr lang="ru-RU" sz="1400" dirty="0"/>
              <a:t>В сплаве Э110 концентрация </a:t>
            </a:r>
            <a:r>
              <a:rPr lang="ru-RU" sz="1400" dirty="0" smtClean="0"/>
              <a:t>частиц данной фазы </a:t>
            </a:r>
            <a:r>
              <a:rPr lang="ru-RU" sz="1400" dirty="0"/>
              <a:t>примерно в </a:t>
            </a:r>
            <a:r>
              <a:rPr lang="ru-RU" sz="1400" dirty="0" smtClean="0"/>
              <a:t>7 </a:t>
            </a:r>
            <a:r>
              <a:rPr lang="ru-RU" sz="1400" dirty="0"/>
              <a:t>раз больше, чем в сплаве Э635</a:t>
            </a:r>
            <a:r>
              <a:rPr lang="ru-RU" sz="1400" dirty="0" smtClean="0"/>
              <a:t>. </a:t>
            </a:r>
            <a:endParaRPr lang="ru-RU" altLang="ru-RU" sz="1400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42" y="1182688"/>
            <a:ext cx="8953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Нейтронное облучение в диапазоне температур 290-340</a:t>
            </a:r>
            <a:r>
              <a:rPr lang="ru-RU" sz="1600" b="1" baseline="30000" dirty="0" smtClean="0"/>
              <a:t>о</a:t>
            </a:r>
            <a:r>
              <a:rPr lang="ru-RU" sz="1600" b="1" dirty="0" smtClean="0"/>
              <a:t>С приводит к значительным </a:t>
            </a:r>
            <a:r>
              <a:rPr lang="ru-RU" sz="1600" b="1" dirty="0"/>
              <a:t>изменениям </a:t>
            </a:r>
            <a:r>
              <a:rPr lang="ru-RU" sz="1600" b="1" dirty="0" smtClean="0"/>
              <a:t>характеристик вторых  </a:t>
            </a:r>
            <a:r>
              <a:rPr lang="ru-RU" sz="1600" b="1" dirty="0" smtClean="0"/>
              <a:t>фаз</a:t>
            </a:r>
            <a:r>
              <a:rPr lang="en-US" sz="1600" b="1" dirty="0" smtClean="0"/>
              <a:t> </a:t>
            </a:r>
            <a:r>
              <a:rPr lang="ru-RU" sz="1600" b="1" dirty="0" smtClean="0"/>
              <a:t>в сплавах Э110 и Э635.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828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7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4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0668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26628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62100" y="3581400"/>
            <a:ext cx="6019800" cy="1524000"/>
          </a:xfrm>
        </p:spPr>
        <p:txBody>
          <a:bodyPr/>
          <a:lstStyle/>
          <a:p>
            <a:pPr algn="l" eaLnBrk="1" hangingPunct="1"/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научный сотрудник - ведущий методист</a:t>
            </a:r>
          </a:p>
          <a:p>
            <a:pPr algn="l" eaLnBrk="1" hangingPunct="1"/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А.В. Обухов</a:t>
            </a:r>
          </a:p>
        </p:txBody>
      </p:sp>
      <p:sp>
        <p:nvSpPr>
          <p:cNvPr id="26629" name="Подзаголовок 5"/>
          <p:cNvSpPr txBox="1">
            <a:spLocks/>
          </p:cNvSpPr>
          <p:nvPr/>
        </p:nvSpPr>
        <p:spPr bwMode="auto">
          <a:xfrm>
            <a:off x="5105400" y="56388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Тел.:</a:t>
            </a:r>
            <a:r>
              <a:rPr lang="en-US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8(84235)94947</a:t>
            </a:r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E-mail</a:t>
            </a: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en-US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 gpk@niiar.ru</a:t>
            </a:r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9176" y="0"/>
            <a:ext cx="9137650" cy="114617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15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  <a:endParaRPr lang="ru-RU" altLang="ru-RU" sz="2400" b="1" dirty="0" smtClean="0">
              <a:solidFill>
                <a:srgbClr val="155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6350" y="1219200"/>
            <a:ext cx="9137650" cy="5257800"/>
          </a:xfrm>
        </p:spPr>
        <p:txBody>
          <a:bodyPr/>
          <a:lstStyle/>
          <a:p>
            <a:pPr algn="just" eaLnBrk="1" hangingPunct="1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ru-RU" sz="1800" dirty="0">
                <a:latin typeface="Arial" charset="0"/>
                <a:cs typeface="Arial" charset="0"/>
              </a:rPr>
              <a:t>Выделения вторых фаз в сплавах циркония, применяемых в качестве материала изделий активной зоны реактора ВВЭР-1000, являются структурными составляющими и претерпевают различные изменения под действием </a:t>
            </a:r>
            <a:r>
              <a:rPr lang="ru-RU" sz="1800" dirty="0" smtClean="0">
                <a:latin typeface="Arial" charset="0"/>
                <a:cs typeface="Arial" charset="0"/>
              </a:rPr>
              <a:t>нейтронного облучения.</a:t>
            </a:r>
          </a:p>
          <a:p>
            <a:pPr algn="just" eaLnBrk="1" hangingPunct="1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Изменения характеристик вторых фаз могут привести к </a:t>
            </a:r>
            <a:r>
              <a:rPr lang="ru-RU" sz="1800" dirty="0">
                <a:latin typeface="Arial" charset="0"/>
                <a:cs typeface="Arial" charset="0"/>
              </a:rPr>
              <a:t>изменению </a:t>
            </a:r>
            <a:r>
              <a:rPr lang="ru-RU" sz="1800" dirty="0" smtClean="0">
                <a:latin typeface="Arial" charset="0"/>
                <a:cs typeface="Arial" charset="0"/>
              </a:rPr>
              <a:t>эксплуатационных свойств элементов активной зоны ядерного реактора, в частности оболочек </a:t>
            </a:r>
            <a:r>
              <a:rPr lang="ru-RU" sz="1800" dirty="0" err="1">
                <a:latin typeface="Arial" charset="0"/>
                <a:cs typeface="Arial" charset="0"/>
              </a:rPr>
              <a:t>твэлов</a:t>
            </a:r>
            <a:r>
              <a:rPr lang="ru-RU" sz="1800" dirty="0">
                <a:latin typeface="Arial" charset="0"/>
                <a:cs typeface="Arial" charset="0"/>
              </a:rPr>
              <a:t> </a:t>
            </a:r>
            <a:r>
              <a:rPr lang="ru-RU" sz="1800" dirty="0" smtClean="0">
                <a:latin typeface="Arial" charset="0"/>
                <a:cs typeface="Arial" charset="0"/>
              </a:rPr>
              <a:t>и направляющих каналов, что может </a:t>
            </a:r>
            <a:r>
              <a:rPr lang="ru-RU" sz="1800" dirty="0">
                <a:latin typeface="Arial" charset="0"/>
                <a:cs typeface="Arial" charset="0"/>
              </a:rPr>
              <a:t>повлиять на </a:t>
            </a:r>
            <a:r>
              <a:rPr lang="ru-RU" sz="1800" dirty="0" smtClean="0">
                <a:latin typeface="Arial" charset="0"/>
                <a:cs typeface="Arial" charset="0"/>
              </a:rPr>
              <a:t>их работоспособность. </a:t>
            </a:r>
            <a:r>
              <a:rPr lang="ru-RU" sz="1800" dirty="0">
                <a:latin typeface="Arial" charset="0"/>
                <a:cs typeface="Arial" charset="0"/>
              </a:rPr>
              <a:t>По этой причине исследование изменений </a:t>
            </a:r>
            <a:r>
              <a:rPr lang="ru-RU" sz="1800" dirty="0" smtClean="0">
                <a:latin typeface="Arial" charset="0"/>
                <a:cs typeface="Arial" charset="0"/>
              </a:rPr>
              <a:t>фазового состава циркониевых сплавов Э110 и Э635 является </a:t>
            </a:r>
            <a:r>
              <a:rPr lang="ru-RU" sz="1800" dirty="0">
                <a:latin typeface="Arial" charset="0"/>
                <a:cs typeface="Arial" charset="0"/>
              </a:rPr>
              <a:t>важной </a:t>
            </a:r>
            <a:r>
              <a:rPr lang="ru-RU" sz="1800" dirty="0" smtClean="0">
                <a:latin typeface="Arial" charset="0"/>
                <a:cs typeface="Arial" charset="0"/>
              </a:rPr>
              <a:t>задачей, решаемой для </a:t>
            </a:r>
            <a:r>
              <a:rPr lang="ru-RU" sz="1800" dirty="0">
                <a:latin typeface="Arial" charset="0"/>
                <a:cs typeface="Arial" charset="0"/>
              </a:rPr>
              <a:t>обоснования </a:t>
            </a:r>
            <a:r>
              <a:rPr lang="ru-RU" sz="1800" dirty="0" smtClean="0">
                <a:latin typeface="Arial" charset="0"/>
                <a:cs typeface="Arial" charset="0"/>
              </a:rPr>
              <a:t>работоспособности изделий из них в </a:t>
            </a:r>
            <a:r>
              <a:rPr lang="ru-RU" sz="1800" dirty="0">
                <a:latin typeface="Arial" charset="0"/>
                <a:cs typeface="Arial" charset="0"/>
              </a:rPr>
              <a:t>течение всего срока эксплуатации</a:t>
            </a:r>
            <a:r>
              <a:rPr lang="ru-RU" sz="1800" dirty="0" smtClean="0"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ru-RU" sz="1800" dirty="0">
                <a:latin typeface="Arial" charset="0"/>
                <a:cs typeface="Arial" charset="0"/>
              </a:rPr>
              <a:t>В данной работе приведены результаты исследования фазового состава сплава </a:t>
            </a:r>
            <a:r>
              <a:rPr lang="ru-RU" sz="1800" dirty="0" smtClean="0">
                <a:latin typeface="Arial" charset="0"/>
                <a:cs typeface="Arial" charset="0"/>
              </a:rPr>
              <a:t>Э110 (</a:t>
            </a:r>
            <a:r>
              <a:rPr lang="en-US" sz="1800" dirty="0" smtClean="0">
                <a:latin typeface="Arial" charset="0"/>
                <a:cs typeface="Arial" charset="0"/>
              </a:rPr>
              <a:t>Zr-1</a:t>
            </a:r>
            <a:r>
              <a:rPr lang="ru-RU" sz="1800" dirty="0" smtClean="0">
                <a:latin typeface="Arial" charset="0"/>
                <a:cs typeface="Arial" charset="0"/>
              </a:rPr>
              <a:t>%</a:t>
            </a:r>
            <a:r>
              <a:rPr lang="en-US" sz="1800" dirty="0" err="1" smtClean="0">
                <a:latin typeface="Arial" charset="0"/>
                <a:cs typeface="Arial" charset="0"/>
              </a:rPr>
              <a:t>Nb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  <a:r>
              <a:rPr lang="ru-RU" sz="1800" dirty="0" smtClean="0">
                <a:latin typeface="Arial" charset="0"/>
                <a:cs typeface="Arial" charset="0"/>
              </a:rPr>
              <a:t>, </a:t>
            </a:r>
            <a:r>
              <a:rPr lang="ru-RU" sz="1800" dirty="0">
                <a:latin typeface="Arial" charset="0"/>
                <a:cs typeface="Arial" charset="0"/>
              </a:rPr>
              <a:t>как материала оболочек </a:t>
            </a:r>
            <a:r>
              <a:rPr lang="ru-RU" sz="1800" dirty="0" err="1" smtClean="0">
                <a:latin typeface="Arial" charset="0"/>
                <a:cs typeface="Arial" charset="0"/>
              </a:rPr>
              <a:t>твэлов</a:t>
            </a:r>
            <a:r>
              <a:rPr lang="ru-RU" sz="1800" dirty="0" smtClean="0">
                <a:latin typeface="Arial" charset="0"/>
                <a:cs typeface="Arial" charset="0"/>
              </a:rPr>
              <a:t>, </a:t>
            </a:r>
            <a:r>
              <a:rPr lang="ru-RU" sz="1800" dirty="0">
                <a:latin typeface="Arial" charset="0"/>
                <a:cs typeface="Arial" charset="0"/>
              </a:rPr>
              <a:t>и сплава </a:t>
            </a:r>
            <a:r>
              <a:rPr lang="ru-RU" sz="1800" dirty="0" smtClean="0">
                <a:latin typeface="Arial" charset="0"/>
                <a:cs typeface="Arial" charset="0"/>
              </a:rPr>
              <a:t>Э635</a:t>
            </a:r>
            <a:r>
              <a:rPr lang="en-US" sz="1800" dirty="0" smtClean="0">
                <a:latin typeface="Arial" charset="0"/>
                <a:cs typeface="Arial" charset="0"/>
              </a:rPr>
              <a:t> (Zr-1</a:t>
            </a:r>
            <a:r>
              <a:rPr lang="ru-RU" sz="1800" dirty="0" smtClean="0">
                <a:latin typeface="Arial" charset="0"/>
                <a:cs typeface="Arial" charset="0"/>
              </a:rPr>
              <a:t>%</a:t>
            </a:r>
            <a:r>
              <a:rPr lang="en-US" sz="1800" dirty="0" smtClean="0">
                <a:latin typeface="Arial" charset="0"/>
                <a:cs typeface="Arial" charset="0"/>
              </a:rPr>
              <a:t>Nb-0,4</a:t>
            </a:r>
            <a:r>
              <a:rPr lang="ru-RU" sz="1800" dirty="0" smtClean="0">
                <a:latin typeface="Arial" charset="0"/>
                <a:cs typeface="Arial" charset="0"/>
              </a:rPr>
              <a:t>%</a:t>
            </a:r>
            <a:r>
              <a:rPr lang="en-US" sz="1800" dirty="0" smtClean="0">
                <a:latin typeface="Arial" charset="0"/>
                <a:cs typeface="Arial" charset="0"/>
              </a:rPr>
              <a:t>Fe-</a:t>
            </a:r>
            <a:r>
              <a:rPr lang="ru-RU" sz="1800" dirty="0" smtClean="0">
                <a:latin typeface="Arial" charset="0"/>
                <a:cs typeface="Arial" charset="0"/>
              </a:rPr>
              <a:t>1,2%</a:t>
            </a:r>
            <a:r>
              <a:rPr lang="en-US" sz="1800" dirty="0" smtClean="0">
                <a:latin typeface="Arial" charset="0"/>
                <a:cs typeface="Arial" charset="0"/>
              </a:rPr>
              <a:t>Sn)</a:t>
            </a:r>
            <a:r>
              <a:rPr lang="ru-RU" sz="1800" dirty="0" smtClean="0">
                <a:latin typeface="Arial" charset="0"/>
                <a:cs typeface="Arial" charset="0"/>
              </a:rPr>
              <a:t>, </a:t>
            </a:r>
            <a:r>
              <a:rPr lang="ru-RU" sz="1800" dirty="0">
                <a:latin typeface="Arial" charset="0"/>
                <a:cs typeface="Arial" charset="0"/>
              </a:rPr>
              <a:t>как материала направляющих </a:t>
            </a:r>
            <a:r>
              <a:rPr lang="ru-RU" sz="1800" dirty="0" smtClean="0">
                <a:latin typeface="Arial" charset="0"/>
                <a:cs typeface="Arial" charset="0"/>
              </a:rPr>
              <a:t>каналов</a:t>
            </a:r>
            <a:r>
              <a:rPr lang="en-US" sz="1800" dirty="0" smtClean="0">
                <a:latin typeface="Arial" charset="0"/>
                <a:cs typeface="Arial" charset="0"/>
              </a:rPr>
              <a:t> (</a:t>
            </a:r>
            <a:r>
              <a:rPr lang="ru-RU" sz="1800" dirty="0" smtClean="0">
                <a:latin typeface="Arial" charset="0"/>
                <a:cs typeface="Arial" charset="0"/>
              </a:rPr>
              <a:t>НК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  <a:r>
              <a:rPr lang="ru-RU" sz="1800" dirty="0" smtClean="0">
                <a:latin typeface="Arial" charset="0"/>
                <a:cs typeface="Arial" charset="0"/>
              </a:rPr>
              <a:t>, </a:t>
            </a:r>
            <a:r>
              <a:rPr lang="ru-RU" sz="1800" dirty="0">
                <a:latin typeface="Arial" charset="0"/>
                <a:cs typeface="Arial" charset="0"/>
              </a:rPr>
              <a:t>после их </a:t>
            </a:r>
            <a:r>
              <a:rPr lang="ru-RU" sz="1800" dirty="0" smtClean="0">
                <a:latin typeface="Arial" charset="0"/>
                <a:cs typeface="Arial" charset="0"/>
              </a:rPr>
              <a:t>эксплуатации в составе ТВС реактора ВВЭР-1000. </a:t>
            </a:r>
            <a:r>
              <a:rPr lang="ru-RU" sz="1800" dirty="0">
                <a:latin typeface="Arial" charset="0"/>
                <a:cs typeface="Arial" charset="0"/>
              </a:rPr>
              <a:t>В частности, представлены данные об изменении элементного состава фазы β-</a:t>
            </a:r>
            <a:r>
              <a:rPr lang="ru-RU" sz="1800" dirty="0" err="1">
                <a:latin typeface="Arial" charset="0"/>
                <a:cs typeface="Arial" charset="0"/>
              </a:rPr>
              <a:t>Nb</a:t>
            </a:r>
            <a:r>
              <a:rPr lang="ru-RU" sz="1800" dirty="0">
                <a:latin typeface="Arial" charset="0"/>
                <a:cs typeface="Arial" charset="0"/>
              </a:rPr>
              <a:t> и фазы </a:t>
            </a:r>
            <a:r>
              <a:rPr lang="ru-RU" sz="1800" dirty="0" err="1" smtClean="0">
                <a:latin typeface="Arial" charset="0"/>
                <a:cs typeface="Arial" charset="0"/>
              </a:rPr>
              <a:t>Лавеса</a:t>
            </a:r>
            <a:r>
              <a:rPr lang="ru-RU" sz="18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047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9176" y="0"/>
            <a:ext cx="9137650" cy="114617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15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Используемое оборудование</a:t>
            </a:r>
            <a:endParaRPr lang="ru-RU" altLang="ru-RU" sz="2400" b="1" dirty="0" smtClean="0">
              <a:solidFill>
                <a:srgbClr val="155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19176" y="1371600"/>
            <a:ext cx="8362824" cy="5105400"/>
          </a:xfrm>
        </p:spPr>
        <p:txBody>
          <a:bodyPr/>
          <a:lstStyle/>
          <a:p>
            <a:pPr marL="715963" algn="just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Просвечивающий электронный микроскоп с ускоряющим напряжением 200 </a:t>
            </a:r>
            <a:r>
              <a:rPr lang="ru-RU" sz="1800" dirty="0" err="1" smtClean="0">
                <a:latin typeface="Arial" charset="0"/>
                <a:cs typeface="Arial" charset="0"/>
              </a:rPr>
              <a:t>кВ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marL="715963" algn="just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Система рентгеновского микроанализа </a:t>
            </a:r>
            <a:r>
              <a:rPr lang="en-US" sz="1800" dirty="0" smtClean="0">
                <a:latin typeface="Arial" charset="0"/>
                <a:cs typeface="Arial" charset="0"/>
              </a:rPr>
              <a:t>INCA X-MAX TEM 80</a:t>
            </a:r>
            <a:endParaRPr lang="ru-RU" sz="1800" dirty="0" smtClean="0">
              <a:latin typeface="Arial" charset="0"/>
              <a:cs typeface="Arial" charset="0"/>
            </a:endParaRPr>
          </a:p>
          <a:p>
            <a:pPr marL="715963" algn="just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Установка для электролитического утонения </a:t>
            </a:r>
            <a:r>
              <a:rPr lang="en-US" sz="1800" dirty="0" smtClean="0">
                <a:latin typeface="Arial" charset="0"/>
                <a:cs typeface="Arial" charset="0"/>
              </a:rPr>
              <a:t>TENUPOL-5 </a:t>
            </a:r>
            <a:endParaRPr lang="ru-RU" sz="1800" dirty="0" smtClean="0">
              <a:latin typeface="Arial" charset="0"/>
              <a:cs typeface="Arial" charset="0"/>
            </a:endParaRPr>
          </a:p>
          <a:p>
            <a:pPr marL="715963" algn="just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Полупроводниковый ОЧГ-детектор </a:t>
            </a:r>
            <a:r>
              <a:rPr lang="ru-RU" sz="1800" dirty="0">
                <a:latin typeface="Arial" charset="0"/>
                <a:cs typeface="Arial" charset="0"/>
              </a:rPr>
              <a:t>ORTEC GEM10P4-70PL и </a:t>
            </a:r>
            <a:r>
              <a:rPr lang="ru-RU" sz="1800" dirty="0" smtClean="0">
                <a:latin typeface="Arial" charset="0"/>
                <a:cs typeface="Arial" charset="0"/>
              </a:rPr>
              <a:t>многоканальный анализатор </a:t>
            </a:r>
            <a:r>
              <a:rPr lang="ru-RU" sz="1800" dirty="0">
                <a:latin typeface="Arial" charset="0"/>
                <a:cs typeface="Arial" charset="0"/>
              </a:rPr>
              <a:t>ORTEC DSPEC </a:t>
            </a:r>
            <a:r>
              <a:rPr lang="ru-RU" sz="1800" dirty="0" err="1">
                <a:latin typeface="Arial" charset="0"/>
                <a:cs typeface="Arial" charset="0"/>
              </a:rPr>
              <a:t>jr</a:t>
            </a:r>
            <a:r>
              <a:rPr lang="ru-RU" sz="1800" dirty="0">
                <a:latin typeface="Arial" charset="0"/>
                <a:cs typeface="Arial" charset="0"/>
              </a:rPr>
              <a:t> </a:t>
            </a:r>
            <a:r>
              <a:rPr lang="ru-RU" sz="1800" dirty="0" smtClean="0">
                <a:latin typeface="Arial" charset="0"/>
                <a:cs typeface="Arial" charset="0"/>
              </a:rPr>
              <a:t>2.0 для гамма-спектрометрии</a:t>
            </a:r>
          </a:p>
          <a:p>
            <a:pPr marL="715963" algn="just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Комплекс оборудования </a:t>
            </a:r>
            <a:r>
              <a:rPr lang="ru-RU" sz="1800" dirty="0" err="1" smtClean="0">
                <a:latin typeface="Arial" charset="0"/>
                <a:cs typeface="Arial" charset="0"/>
              </a:rPr>
              <a:t>пробоподготовки</a:t>
            </a:r>
            <a:r>
              <a:rPr lang="ru-RU" sz="1800" dirty="0" smtClean="0">
                <a:latin typeface="Arial" charset="0"/>
                <a:cs typeface="Arial" charset="0"/>
              </a:rPr>
              <a:t> в защитной камере</a:t>
            </a:r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3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Объекты исследований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4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70850"/>
              </p:ext>
            </p:extLst>
          </p:nvPr>
        </p:nvGraphicFramePr>
        <p:xfrm>
          <a:off x="319591" y="2778700"/>
          <a:ext cx="8504818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4090067828"/>
                    </a:ext>
                  </a:extLst>
                </a:gridCol>
                <a:gridCol w="1923441">
                  <a:extLst>
                    <a:ext uri="{9D8B030D-6E8A-4147-A177-3AD203B41FA5}">
                      <a16:colId xmlns:a16="http://schemas.microsoft.com/office/drawing/2014/main" val="3738470942"/>
                    </a:ext>
                  </a:extLst>
                </a:gridCol>
                <a:gridCol w="936669">
                  <a:extLst>
                    <a:ext uri="{9D8B030D-6E8A-4147-A177-3AD203B41FA5}">
                      <a16:colId xmlns:a16="http://schemas.microsoft.com/office/drawing/2014/main" val="2742129062"/>
                    </a:ext>
                  </a:extLst>
                </a:gridCol>
                <a:gridCol w="1873337">
                  <a:extLst>
                    <a:ext uri="{9D8B030D-6E8A-4147-A177-3AD203B41FA5}">
                      <a16:colId xmlns:a16="http://schemas.microsoft.com/office/drawing/2014/main" val="158343741"/>
                    </a:ext>
                  </a:extLst>
                </a:gridCol>
                <a:gridCol w="1713972">
                  <a:extLst>
                    <a:ext uri="{9D8B030D-6E8A-4147-A177-3AD203B41FA5}">
                      <a16:colId xmlns:a16="http://schemas.microsoft.com/office/drawing/2014/main" val="1866897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 эксплуатации, лет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 исследования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Сплав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Повреждающая доза, сна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Температура облучения, </a:t>
                      </a:r>
                      <a:r>
                        <a:rPr lang="ru-RU" baseline="30000" dirty="0" err="1" smtClean="0"/>
                        <a:t>о</a:t>
                      </a:r>
                      <a:r>
                        <a:rPr lang="ru-RU" dirty="0" err="1" smtClean="0"/>
                        <a:t>С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5506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Оболочка </a:t>
                      </a:r>
                      <a:r>
                        <a:rPr lang="ru-RU" dirty="0" err="1" smtClean="0"/>
                        <a:t>твэла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Э110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2 - 11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r>
                        <a:rPr lang="ru-RU" dirty="0" smtClean="0"/>
                        <a:t>0-340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11001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Направляющий</a:t>
                      </a:r>
                      <a:r>
                        <a:rPr lang="ru-RU" baseline="0" dirty="0" smtClean="0"/>
                        <a:t> канал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Э635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2,5 - 10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290-320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53509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Оболочка </a:t>
                      </a:r>
                      <a:r>
                        <a:rPr lang="ru-RU" dirty="0" err="1" smtClean="0"/>
                        <a:t>твэла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Э110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2 - 17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r>
                        <a:rPr lang="ru-RU" dirty="0" smtClean="0"/>
                        <a:t>0-340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15112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Направляющий</a:t>
                      </a:r>
                      <a:r>
                        <a:rPr lang="ru-RU" baseline="0" dirty="0" smtClean="0"/>
                        <a:t> канал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Э635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2,5 - 16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290-320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8546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6996" y="1293787"/>
            <a:ext cx="8329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 Cyr" panose="020B0604020202020204" pitchFamily="34" charset="0"/>
                <a:ea typeface="Calibri" panose="020F0502020204030204" pitchFamily="34" charset="0"/>
                <a:cs typeface="Arial Cyr" panose="020B0604020202020204" pitchFamily="34" charset="0"/>
              </a:rPr>
              <a:t>Образцы были </a:t>
            </a:r>
            <a:r>
              <a:rPr lang="ru-RU" dirty="0">
                <a:latin typeface="Arial Cyr" panose="020B0604020202020204" pitchFamily="34" charset="0"/>
                <a:ea typeface="Calibri" panose="020F0502020204030204" pitchFamily="34" charset="0"/>
                <a:cs typeface="Arial Cyr" panose="020B0604020202020204" pitchFamily="34" charset="0"/>
              </a:rPr>
              <a:t>вырезаны из нескольких оболочек </a:t>
            </a:r>
            <a:r>
              <a:rPr lang="ru-RU" dirty="0" err="1">
                <a:latin typeface="Arial Cyr" panose="020B0604020202020204" pitchFamily="34" charset="0"/>
                <a:ea typeface="Calibri" panose="020F0502020204030204" pitchFamily="34" charset="0"/>
                <a:cs typeface="Arial Cyr" panose="020B0604020202020204" pitchFamily="34" charset="0"/>
              </a:rPr>
              <a:t>твэлов</a:t>
            </a:r>
            <a:r>
              <a:rPr lang="ru-RU" dirty="0">
                <a:latin typeface="Arial Cyr" panose="020B0604020202020204" pitchFamily="34" charset="0"/>
                <a:ea typeface="Calibri" panose="020F0502020204030204" pitchFamily="34" charset="0"/>
                <a:cs typeface="Arial Cyr" panose="020B0604020202020204" pitchFamily="34" charset="0"/>
              </a:rPr>
              <a:t> и НК с различным временем </a:t>
            </a:r>
            <a:r>
              <a:rPr lang="ru-RU" dirty="0" smtClean="0">
                <a:latin typeface="Arial Cyr" panose="020B0604020202020204" pitchFamily="34" charset="0"/>
                <a:ea typeface="Calibri" panose="020F0502020204030204" pitchFamily="34" charset="0"/>
                <a:cs typeface="Arial Cyr" panose="020B0604020202020204" pitchFamily="34" charset="0"/>
              </a:rPr>
              <a:t>эксплуатации и на </a:t>
            </a:r>
            <a:r>
              <a:rPr lang="ru-RU" dirty="0">
                <a:latin typeface="Arial Cyr" panose="020B0604020202020204" pitchFamily="34" charset="0"/>
                <a:ea typeface="Calibri" panose="020F0502020204030204" pitchFamily="34" charset="0"/>
                <a:cs typeface="Arial Cyr" panose="020B0604020202020204" pitchFamily="34" charset="0"/>
              </a:rPr>
              <a:t>разных высотных отметках, что позволило получить данные для различных степеней радиационного </a:t>
            </a:r>
            <a:r>
              <a:rPr lang="ru-RU" dirty="0" smtClean="0">
                <a:latin typeface="Arial Cyr" panose="020B0604020202020204" pitchFamily="34" charset="0"/>
                <a:ea typeface="Calibri" panose="020F0502020204030204" pitchFamily="34" charset="0"/>
                <a:cs typeface="Arial Cyr" panose="020B0604020202020204" pitchFamily="34" charset="0"/>
              </a:rPr>
              <a:t>повреждения и температур облучения.</a:t>
            </a:r>
            <a:endParaRPr lang="ru-RU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Температура облучения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121782" y="1216025"/>
            <a:ext cx="8946017" cy="93499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1700" dirty="0" smtClean="0">
                <a:latin typeface="Arial" charset="0"/>
                <a:cs typeface="Arial" charset="0"/>
              </a:rPr>
              <a:t>Температура облучения исследованных образцов была определена на основании графика расчётных данных </a:t>
            </a:r>
            <a:r>
              <a:rPr lang="ru-RU" sz="1700" dirty="0">
                <a:latin typeface="Arial" charset="0"/>
                <a:cs typeface="Arial" charset="0"/>
              </a:rPr>
              <a:t>распределения температуры </a:t>
            </a:r>
            <a:r>
              <a:rPr lang="ru-RU" sz="1700" dirty="0" smtClean="0">
                <a:latin typeface="Arial" charset="0"/>
                <a:cs typeface="Arial" charset="0"/>
              </a:rPr>
              <a:t>на поверхности оболочки </a:t>
            </a:r>
            <a:r>
              <a:rPr lang="ru-RU" sz="1700" dirty="0" err="1">
                <a:latin typeface="Arial" charset="0"/>
                <a:cs typeface="Arial" charset="0"/>
              </a:rPr>
              <a:t>твэла</a:t>
            </a:r>
            <a:r>
              <a:rPr lang="ru-RU" sz="1700" dirty="0">
                <a:latin typeface="Arial" charset="0"/>
                <a:cs typeface="Arial" charset="0"/>
              </a:rPr>
              <a:t> (чёрные точки) и направляющего канала (красные точки) по </a:t>
            </a:r>
            <a:r>
              <a:rPr lang="ru-RU" sz="1700" dirty="0" smtClean="0">
                <a:latin typeface="Arial" charset="0"/>
                <a:cs typeface="Arial" charset="0"/>
              </a:rPr>
              <a:t>высоте </a:t>
            </a:r>
            <a:r>
              <a:rPr lang="en-US" sz="1700" dirty="0" smtClean="0">
                <a:latin typeface="Arial" charset="0"/>
                <a:cs typeface="Arial" charset="0"/>
              </a:rPr>
              <a:t>[1]</a:t>
            </a:r>
            <a:r>
              <a:rPr lang="ru-RU" sz="17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sz="1600" dirty="0" smtClean="0">
              <a:latin typeface="Arial" charset="0"/>
              <a:cs typeface="Arial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5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90852"/>
            <a:ext cx="5314950" cy="3429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783" y="5849977"/>
            <a:ext cx="89852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charset="0"/>
                <a:cs typeface="Arial" charset="0"/>
              </a:rPr>
              <a:t>[1</a:t>
            </a:r>
            <a:r>
              <a:rPr lang="en-US" sz="1000" dirty="0" smtClean="0">
                <a:latin typeface="Arial" charset="0"/>
                <a:cs typeface="Arial" charset="0"/>
              </a:rPr>
              <a:t>]</a:t>
            </a:r>
            <a:r>
              <a:rPr lang="ru-RU" sz="1000" dirty="0">
                <a:latin typeface="Arial" charset="0"/>
                <a:cs typeface="Arial" charset="0"/>
              </a:rPr>
              <a:t> - </a:t>
            </a:r>
            <a:r>
              <a:rPr lang="ru-RU" sz="1000" dirty="0" err="1" smtClean="0">
                <a:latin typeface="Arial" charset="0"/>
                <a:cs typeface="Arial" charset="0"/>
              </a:rPr>
              <a:t>Светухин</a:t>
            </a:r>
            <a:r>
              <a:rPr lang="ru-RU" sz="1000" dirty="0">
                <a:latin typeface="Arial" charset="0"/>
                <a:cs typeface="Arial" charset="0"/>
              </a:rPr>
              <a:t>, В. В. Моделирование кинетики коррозии циркониевых оболочек </a:t>
            </a:r>
            <a:r>
              <a:rPr lang="ru-RU" sz="1000" dirty="0" err="1">
                <a:latin typeface="Arial" charset="0"/>
                <a:cs typeface="Arial" charset="0"/>
              </a:rPr>
              <a:t>твэлов</a:t>
            </a:r>
            <a:r>
              <a:rPr lang="ru-RU" sz="1000" dirty="0">
                <a:latin typeface="Arial" charset="0"/>
                <a:cs typeface="Arial" charset="0"/>
              </a:rPr>
              <a:t> реактора ВВЭР-1000 / В. В. </a:t>
            </a:r>
            <a:r>
              <a:rPr lang="ru-RU" sz="1000" dirty="0" err="1">
                <a:latin typeface="Arial" charset="0"/>
                <a:cs typeface="Arial" charset="0"/>
              </a:rPr>
              <a:t>Светухин</a:t>
            </a:r>
            <a:r>
              <a:rPr lang="ru-RU" sz="1000" dirty="0">
                <a:latin typeface="Arial" charset="0"/>
                <a:cs typeface="Arial" charset="0"/>
              </a:rPr>
              <a:t>, А. Е. Новосёлов, Г. П. Кобылянский [и др.] // Сборник статей. Моделирование поведения под облучением реакторных материалов. - под редакцией д.ф.-м.н. В. В. </a:t>
            </a:r>
            <a:r>
              <a:rPr lang="ru-RU" sz="1000" dirty="0" err="1">
                <a:latin typeface="Arial" charset="0"/>
                <a:cs typeface="Arial" charset="0"/>
              </a:rPr>
              <a:t>Светухина</a:t>
            </a:r>
            <a:r>
              <a:rPr lang="ru-RU" sz="1000" dirty="0">
                <a:latin typeface="Arial" charset="0"/>
                <a:cs typeface="Arial" charset="0"/>
              </a:rPr>
              <a:t>, д.ф.-м.н. В. Н. Голованова, д.т.н. В. Д. </a:t>
            </a:r>
            <a:r>
              <a:rPr lang="ru-RU" sz="1000" dirty="0" err="1">
                <a:latin typeface="Arial" charset="0"/>
                <a:cs typeface="Arial" charset="0"/>
              </a:rPr>
              <a:t>Рисованого</a:t>
            </a:r>
            <a:r>
              <a:rPr lang="ru-RU" sz="1000" dirty="0">
                <a:latin typeface="Arial" charset="0"/>
                <a:cs typeface="Arial" charset="0"/>
              </a:rPr>
              <a:t> – Ульяновск: </a:t>
            </a:r>
            <a:r>
              <a:rPr lang="ru-RU" sz="1000" dirty="0" err="1">
                <a:latin typeface="Arial" charset="0"/>
                <a:cs typeface="Arial" charset="0"/>
              </a:rPr>
              <a:t>УлГУ</a:t>
            </a:r>
            <a:r>
              <a:rPr lang="ru-RU" sz="1000" dirty="0">
                <a:latin typeface="Arial" charset="0"/>
                <a:cs typeface="Arial" charset="0"/>
              </a:rPr>
              <a:t>. – 2007. - С.91-98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833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Определение повреждающей дозы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6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" y="1165920"/>
            <a:ext cx="472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сравнения микроструктурных параметров образцов, вырезанных из оболочек </a:t>
            </a:r>
            <a:r>
              <a:rPr lang="ru-RU" dirty="0" err="1" smtClean="0"/>
              <a:t>твэлов</a:t>
            </a:r>
            <a:r>
              <a:rPr lang="ru-RU" dirty="0" smtClean="0"/>
              <a:t> и НК, была произведена оценка повреждающей дозы (</a:t>
            </a:r>
            <a:r>
              <a:rPr lang="en-US" b="1" dirty="0" err="1" smtClean="0"/>
              <a:t>Kt</a:t>
            </a:r>
            <a:r>
              <a:rPr lang="en-US" dirty="0" smtClean="0"/>
              <a:t>)</a:t>
            </a:r>
            <a:r>
              <a:rPr lang="ru-RU" dirty="0" smtClean="0"/>
              <a:t>. С этой целью для каждого образца были последовательно проведены: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Регистрация гамма-спектра с анализом линий от изотопа </a:t>
            </a:r>
            <a:r>
              <a:rPr lang="ru-RU" baseline="30000" dirty="0" smtClean="0"/>
              <a:t>94</a:t>
            </a:r>
            <a:r>
              <a:rPr lang="ru-RU" dirty="0" smtClean="0"/>
              <a:t>Nb.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Расчёт удельной активности (</a:t>
            </a:r>
            <a:r>
              <a:rPr lang="ru-RU" b="1" dirty="0" smtClean="0"/>
              <a:t>А</a:t>
            </a:r>
            <a:r>
              <a:rPr lang="ru-RU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Нейтронно-физические расчёты повреждающей дозы по программе UPM_PREPRO-2017_FENDL-2.0_ENDF/B-VII.0</a:t>
            </a:r>
            <a:r>
              <a:rPr lang="en-US" dirty="0" smtClean="0"/>
              <a:t>_</a:t>
            </a:r>
            <a:r>
              <a:rPr lang="en-US" dirty="0" err="1" smtClean="0"/>
              <a:t>Spectr</a:t>
            </a:r>
            <a:r>
              <a:rPr lang="en-US" dirty="0" smtClean="0"/>
              <a:t> </a:t>
            </a:r>
            <a:r>
              <a:rPr lang="ru-RU" dirty="0" smtClean="0"/>
              <a:t>на основе априорного спектра нейтронов для активной зоны реактора ВВЭР-1000.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4800601" y="1447800"/>
          <a:ext cx="426719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943600" y="4403648"/>
            <a:ext cx="171776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К</a:t>
            </a:r>
            <a:r>
              <a:rPr lang="en-US" dirty="0" smtClean="0"/>
              <a:t>t </a:t>
            </a:r>
            <a:r>
              <a:rPr lang="ru-RU" dirty="0" smtClean="0"/>
              <a:t>=</a:t>
            </a:r>
            <a:r>
              <a:rPr lang="en-US" dirty="0" smtClean="0"/>
              <a:t> A/</a:t>
            </a:r>
            <a:r>
              <a:rPr lang="ru-RU" dirty="0" smtClean="0"/>
              <a:t>86,485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02722" y="5733086"/>
            <a:ext cx="9170521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1000"/>
              </a:spcAft>
            </a:pPr>
            <a:r>
              <a:rPr lang="ru-RU" sz="1200" dirty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В</a:t>
            </a:r>
            <a:r>
              <a:rPr lang="ru-RU" sz="1200" dirty="0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 </a:t>
            </a:r>
            <a:r>
              <a:rPr lang="ru-RU" sz="1200" dirty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набранном гамма-спектре </a:t>
            </a:r>
            <a:r>
              <a:rPr lang="ru-RU" sz="1200" dirty="0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присутствовали линии только от изотопа </a:t>
            </a:r>
            <a:r>
              <a:rPr lang="ru-RU" sz="1200" baseline="30000" dirty="0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94</a:t>
            </a:r>
            <a:r>
              <a:rPr lang="en-US" sz="1200" dirty="0" err="1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Nb</a:t>
            </a:r>
            <a:r>
              <a:rPr lang="ru-RU" sz="1200" dirty="0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, </a:t>
            </a:r>
            <a:r>
              <a:rPr lang="ru-RU" sz="1200" dirty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поэтому при восстановлении нейтронного спектра реактора </a:t>
            </a:r>
            <a:r>
              <a:rPr lang="ru-RU" sz="1200" dirty="0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не было возможности повлиять </a:t>
            </a:r>
            <a:r>
              <a:rPr lang="ru-RU" sz="1200" dirty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на его форму, </a:t>
            </a:r>
            <a:r>
              <a:rPr lang="ru-RU" sz="1200" dirty="0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в итоге </a:t>
            </a:r>
            <a:r>
              <a:rPr lang="ru-RU" sz="1200" dirty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взяли эталонный спектр (нейтронный спектр нормировался только по уровню мощности энергетической установки</a:t>
            </a:r>
            <a:r>
              <a:rPr lang="ru-RU" sz="1200" dirty="0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).</a:t>
            </a:r>
            <a:endParaRPr lang="ru-RU" sz="1200" dirty="0">
              <a:effectLst/>
              <a:latin typeface="Arial Cyr" panose="020B0604020202020204" pitchFamily="34" charset="0"/>
              <a:ea typeface="Times New Roman" panose="02020603050405020304" pitchFamily="18" charset="0"/>
              <a:cs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Фаза </a:t>
            </a:r>
            <a:r>
              <a:rPr lang="el-GR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в сплаве Э110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до облучения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7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300" y="11579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/>
              <a:t>Является основной фазой в бинарных сплавах </a:t>
            </a:r>
            <a:r>
              <a:rPr lang="en-US" sz="1600" dirty="0" err="1"/>
              <a:t>Zr-Nb</a:t>
            </a:r>
            <a:r>
              <a:rPr lang="ru-RU" sz="1600" dirty="0"/>
              <a:t> (Э110, </a:t>
            </a:r>
            <a:r>
              <a:rPr lang="ru-RU" sz="1600" dirty="0" smtClean="0"/>
              <a:t>Э125), обладает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ОЦК-кристаллической решёткой с параметром а=0,331 </a:t>
            </a:r>
            <a:r>
              <a:rPr lang="ru-RU" sz="1600" dirty="0" err="1" smtClean="0"/>
              <a:t>нм</a:t>
            </a:r>
            <a:r>
              <a:rPr lang="ru-RU" sz="1600" dirty="0"/>
              <a:t>.</a:t>
            </a:r>
          </a:p>
        </p:txBody>
      </p:sp>
      <p:pic>
        <p:nvPicPr>
          <p:cNvPr id="11" name="Рисунок 10" descr="D:\2016\Add\Э110 пл224 необл\Ris\13 x19 500_3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3" y="2178467"/>
            <a:ext cx="2210518" cy="22105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Рисунок 11" descr="D:\2016\Add\Э110 пл224 необл\Ris\31 x71k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80776"/>
            <a:ext cx="2208209" cy="2208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24063"/>
              </p:ext>
            </p:extLst>
          </p:nvPr>
        </p:nvGraphicFramePr>
        <p:xfrm>
          <a:off x="820363" y="4953000"/>
          <a:ext cx="3052548" cy="75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34">
                  <a:extLst>
                    <a:ext uri="{9D8B030D-6E8A-4147-A177-3AD203B41FA5}">
                      <a16:colId xmlns:a16="http://schemas.microsoft.com/office/drawing/2014/main" val="3626041674"/>
                    </a:ext>
                  </a:extLst>
                </a:gridCol>
                <a:gridCol w="1042655">
                  <a:extLst>
                    <a:ext uri="{9D8B030D-6E8A-4147-A177-3AD203B41FA5}">
                      <a16:colId xmlns:a16="http://schemas.microsoft.com/office/drawing/2014/main" val="520178052"/>
                    </a:ext>
                  </a:extLst>
                </a:gridCol>
                <a:gridCol w="1122859">
                  <a:extLst>
                    <a:ext uri="{9D8B030D-6E8A-4147-A177-3AD203B41FA5}">
                      <a16:colId xmlns:a16="http://schemas.microsoft.com/office/drawing/2014/main" val="3003028192"/>
                    </a:ext>
                  </a:extLst>
                </a:gridCol>
              </a:tblGrid>
              <a:tr h="3870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ru-RU" sz="1600" baseline="-25000" dirty="0" smtClean="0">
                          <a:solidFill>
                            <a:schemeClr val="tx1"/>
                          </a:solidFill>
                        </a:rPr>
                        <a:t>ср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нм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, 10</a:t>
                      </a:r>
                      <a:r>
                        <a:rPr lang="ru-RU" sz="1600" baseline="30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м</a:t>
                      </a:r>
                      <a:r>
                        <a:rPr lang="ru-RU" sz="1600" baseline="300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ru-RU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доля,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10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1,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03217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4688061"/>
              </p:ext>
            </p:extLst>
          </p:nvPr>
        </p:nvGraphicFramePr>
        <p:xfrm>
          <a:off x="4172061" y="4563545"/>
          <a:ext cx="2774084" cy="171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Рисунок 14" descr="D:\2016\Add\Э110 пл224 необл\Ris\41 x490k тоже_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29" y="2179703"/>
            <a:ext cx="2194272" cy="2194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6955110" y="4960701"/>
            <a:ext cx="184999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Nb</a:t>
            </a:r>
            <a:r>
              <a:rPr lang="en-US" dirty="0" smtClean="0"/>
              <a:t> 85 – 90</a:t>
            </a:r>
            <a:r>
              <a:rPr lang="ru-RU" dirty="0" smtClean="0"/>
              <a:t> </a:t>
            </a:r>
            <a:r>
              <a:rPr lang="ru-RU" dirty="0" err="1" smtClean="0"/>
              <a:t>ат</a:t>
            </a:r>
            <a:r>
              <a:rPr lang="ru-RU" dirty="0" smtClean="0"/>
              <a:t>.%</a:t>
            </a:r>
          </a:p>
          <a:p>
            <a:r>
              <a:rPr lang="ru-RU" sz="1600" dirty="0" smtClean="0">
                <a:solidFill>
                  <a:srgbClr val="0000CC"/>
                </a:solidFill>
              </a:rPr>
              <a:t>(экстракционная</a:t>
            </a:r>
          </a:p>
          <a:p>
            <a:r>
              <a:rPr lang="ru-RU" sz="1600" dirty="0" smtClean="0">
                <a:solidFill>
                  <a:srgbClr val="0000CC"/>
                </a:solidFill>
              </a:rPr>
              <a:t> реплика)</a:t>
            </a:r>
            <a:endParaRPr lang="ru-RU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Изменения элементного состава</a:t>
            </a:r>
            <a:b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фазы </a:t>
            </a:r>
            <a:r>
              <a:rPr lang="el-GR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при облучении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8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175888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Состав частиц фазы </a:t>
            </a:r>
            <a:r>
              <a:rPr lang="el-GR" sz="1600" dirty="0" smtClean="0"/>
              <a:t>β</a:t>
            </a:r>
            <a:r>
              <a:rPr lang="ru-RU" sz="1600" dirty="0" smtClean="0"/>
              <a:t>-</a:t>
            </a:r>
            <a:r>
              <a:rPr lang="en-US" sz="1600" dirty="0" err="1" smtClean="0"/>
              <a:t>Nb</a:t>
            </a:r>
            <a:r>
              <a:rPr lang="ru-RU" sz="1600" dirty="0" smtClean="0"/>
              <a:t> зависит от их размера и повреждающей дозы: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чем меньше диаметр, тем меньше процентное содержание </a:t>
            </a:r>
            <a:r>
              <a:rPr lang="en-US" sz="1600" dirty="0" err="1" smtClean="0"/>
              <a:t>Nb</a:t>
            </a:r>
            <a:r>
              <a:rPr lang="ru-RU" sz="16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чем больше повреждающая доза, тем меньше содержание </a:t>
            </a:r>
            <a:r>
              <a:rPr lang="en-US" sz="1600" dirty="0" err="1" smtClean="0"/>
              <a:t>Nb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068185"/>
              </p:ext>
            </p:extLst>
          </p:nvPr>
        </p:nvGraphicFramePr>
        <p:xfrm>
          <a:off x="990599" y="2051724"/>
          <a:ext cx="3263775" cy="199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709554"/>
              </p:ext>
            </p:extLst>
          </p:nvPr>
        </p:nvGraphicFramePr>
        <p:xfrm>
          <a:off x="4724400" y="2036755"/>
          <a:ext cx="3263775" cy="201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307436"/>
              </p:ext>
            </p:extLst>
          </p:nvPr>
        </p:nvGraphicFramePr>
        <p:xfrm>
          <a:off x="990599" y="4117068"/>
          <a:ext cx="3263775" cy="197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66229"/>
              </p:ext>
            </p:extLst>
          </p:nvPr>
        </p:nvGraphicFramePr>
        <p:xfrm>
          <a:off x="4724400" y="4121595"/>
          <a:ext cx="3263775" cy="200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550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Изменения элементного состава</a:t>
            </a:r>
            <a:b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фазы </a:t>
            </a:r>
            <a:r>
              <a:rPr lang="el-GR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при облучении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9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7" y="1196806"/>
            <a:ext cx="48799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Зависимость содержания </a:t>
            </a:r>
            <a:r>
              <a:rPr lang="en-US" sz="1400" dirty="0" err="1" smtClean="0"/>
              <a:t>Nb</a:t>
            </a:r>
            <a:r>
              <a:rPr lang="ru-RU" sz="1400" dirty="0" smtClean="0"/>
              <a:t> в частицах фазы </a:t>
            </a:r>
            <a:r>
              <a:rPr lang="el-GR" sz="1400" dirty="0" smtClean="0"/>
              <a:t>β</a:t>
            </a:r>
            <a:r>
              <a:rPr lang="ru-RU" sz="1400" dirty="0" smtClean="0"/>
              <a:t>-</a:t>
            </a:r>
            <a:r>
              <a:rPr lang="en-US" sz="1400" dirty="0" err="1" smtClean="0"/>
              <a:t>Nb</a:t>
            </a:r>
            <a:r>
              <a:rPr lang="ru-RU" sz="1400" dirty="0" smtClean="0"/>
              <a:t> диаметром 50 </a:t>
            </a:r>
            <a:r>
              <a:rPr lang="ru-RU" sz="1400" dirty="0" err="1" smtClean="0"/>
              <a:t>нм</a:t>
            </a:r>
            <a:r>
              <a:rPr lang="ru-RU" sz="1400" dirty="0" smtClean="0"/>
              <a:t> и 150 </a:t>
            </a:r>
            <a:r>
              <a:rPr lang="ru-RU" sz="1400" dirty="0" err="1" smtClean="0"/>
              <a:t>нм</a:t>
            </a:r>
            <a:r>
              <a:rPr lang="ru-RU" sz="1400" dirty="0" smtClean="0"/>
              <a:t> от достигнутой повреждающей дозы при температуре облучения 330</a:t>
            </a:r>
            <a:r>
              <a:rPr lang="ru-RU" sz="1400" baseline="30000" dirty="0" smtClean="0"/>
              <a:t>о</a:t>
            </a:r>
            <a:r>
              <a:rPr lang="ru-RU" sz="1400" dirty="0" smtClean="0"/>
              <a:t>С</a:t>
            </a:r>
            <a:endParaRPr lang="ru-RU" sz="14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290529"/>
              </p:ext>
            </p:extLst>
          </p:nvPr>
        </p:nvGraphicFramePr>
        <p:xfrm>
          <a:off x="292100" y="2030480"/>
          <a:ext cx="4273550" cy="231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15479"/>
              </p:ext>
            </p:extLst>
          </p:nvPr>
        </p:nvGraphicFramePr>
        <p:xfrm>
          <a:off x="1680015" y="5174646"/>
          <a:ext cx="5638799" cy="112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45083942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62604167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20178052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3003028192"/>
                    </a:ext>
                  </a:extLst>
                </a:gridCol>
              </a:tblGrid>
              <a:tr h="3870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Повреждающая доза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ru-RU" sz="1600" baseline="-25000" dirty="0" smtClean="0">
                          <a:solidFill>
                            <a:schemeClr val="tx1"/>
                          </a:solidFill>
                        </a:rPr>
                        <a:t>ср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нм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, 10</a:t>
                      </a:r>
                      <a:r>
                        <a:rPr lang="ru-RU" sz="1600" baseline="30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м</a:t>
                      </a:r>
                      <a:r>
                        <a:rPr lang="ru-RU" sz="1600" baseline="300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ru-RU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доля,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10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 сна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1,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03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15 сна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52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12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94922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6015" y="4578401"/>
            <a:ext cx="8916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Приток </a:t>
            </a:r>
            <a:r>
              <a:rPr lang="en-US" sz="1400" dirty="0" err="1" smtClean="0"/>
              <a:t>Zr</a:t>
            </a:r>
            <a:r>
              <a:rPr lang="ru-RU" sz="1400" dirty="0" smtClean="0"/>
              <a:t> из матрицы в фазу </a:t>
            </a:r>
            <a:r>
              <a:rPr lang="el-GR" sz="1400" dirty="0" smtClean="0"/>
              <a:t>β</a:t>
            </a:r>
            <a:r>
              <a:rPr lang="ru-RU" sz="1400" dirty="0" smtClean="0"/>
              <a:t>-</a:t>
            </a:r>
            <a:r>
              <a:rPr lang="en-US" sz="1400" dirty="0" err="1" smtClean="0"/>
              <a:t>Nb</a:t>
            </a:r>
            <a:r>
              <a:rPr lang="ru-RU" sz="1400" dirty="0" smtClean="0"/>
              <a:t> приводит к изменению размера, концентрации, и объёмной доли частиц данной фазы. ОЦК-решётка сохраняется.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10602" y="1185814"/>
            <a:ext cx="39624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Зависимость содержания </a:t>
            </a:r>
            <a:r>
              <a:rPr lang="en-US" sz="1400" dirty="0" err="1"/>
              <a:t>Nb</a:t>
            </a:r>
            <a:r>
              <a:rPr lang="ru-RU" sz="1400" dirty="0"/>
              <a:t> в </a:t>
            </a:r>
            <a:r>
              <a:rPr lang="ru-RU" sz="1400" dirty="0" smtClean="0"/>
              <a:t>облучённых частицах </a:t>
            </a:r>
            <a:r>
              <a:rPr lang="ru-RU" sz="1400" dirty="0"/>
              <a:t>фазы </a:t>
            </a:r>
            <a:r>
              <a:rPr lang="el-GR" sz="1400" dirty="0"/>
              <a:t>β</a:t>
            </a:r>
            <a:r>
              <a:rPr lang="ru-RU" sz="1400" dirty="0"/>
              <a:t>-</a:t>
            </a:r>
            <a:r>
              <a:rPr lang="en-US" sz="1400" dirty="0" err="1"/>
              <a:t>Nb</a:t>
            </a:r>
            <a:r>
              <a:rPr lang="ru-RU" sz="1400" dirty="0"/>
              <a:t> </a:t>
            </a:r>
            <a:r>
              <a:rPr lang="ru-RU" sz="1400" dirty="0" smtClean="0"/>
              <a:t>от температуры облучения</a:t>
            </a:r>
            <a:endParaRPr lang="ru-RU" sz="1400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543383"/>
              </p:ext>
            </p:extLst>
          </p:nvPr>
        </p:nvGraphicFramePr>
        <p:xfrm>
          <a:off x="5219700" y="2035175"/>
          <a:ext cx="3616325" cy="230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80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3631</TotalTime>
  <Words>1380</Words>
  <Application>Microsoft Office PowerPoint</Application>
  <PresentationFormat>Экран (4:3)</PresentationFormat>
  <Paragraphs>194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Cyr</vt:lpstr>
      <vt:lpstr>Calibri</vt:lpstr>
      <vt:lpstr>Cambria Math</vt:lpstr>
      <vt:lpstr>Times New Roman</vt:lpstr>
      <vt:lpstr>Wingdings</vt:lpstr>
      <vt:lpstr>Office Theme</vt:lpstr>
      <vt:lpstr>Презентация PowerPoint</vt:lpstr>
      <vt:lpstr>Введение</vt:lpstr>
      <vt:lpstr>Используемое оборудование</vt:lpstr>
      <vt:lpstr>Объекты исследований</vt:lpstr>
      <vt:lpstr>Температура облучения</vt:lpstr>
      <vt:lpstr>Определение повреждающей дозы</vt:lpstr>
      <vt:lpstr>Фаза β-Nb в сплаве Э110  до облучения</vt:lpstr>
      <vt:lpstr>Изменения элементного состава фазы β-Nb при облучении</vt:lpstr>
      <vt:lpstr>Изменения элементного состава фазы β-Nb при облучении</vt:lpstr>
      <vt:lpstr>Фаза Лавеса Zr(Nb,Fe)2 в  сплаве Э635 до облучения</vt:lpstr>
      <vt:lpstr>Изменение элементного состава фазы Лавеса Zr(Nb,Fe)2 при облучении</vt:lpstr>
      <vt:lpstr>Изменение элементного состава фазы Лавеса Zr(Nb,Fe)2 при облучении</vt:lpstr>
      <vt:lpstr>Трансформация фазы Лавеса Zr(Nb,Fe)2 при облучении</vt:lpstr>
      <vt:lpstr>Трансформация фазы Лавеса Zr(Nb,Fe)2 при облучении</vt:lpstr>
      <vt:lpstr>Радиационно-индуцированная мелкодисперсная фаза</vt:lpstr>
      <vt:lpstr>Радиационно-индуцированная мелкодисперсная фаза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mmn</dc:creator>
  <cp:lastModifiedBy>Alexandr</cp:lastModifiedBy>
  <cp:revision>267</cp:revision>
  <dcterms:created xsi:type="dcterms:W3CDTF">2014-06-27T05:45:07Z</dcterms:created>
  <dcterms:modified xsi:type="dcterms:W3CDTF">2019-05-29T08:23:15Z</dcterms:modified>
</cp:coreProperties>
</file>