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59" r:id="rId5"/>
    <p:sldId id="260" r:id="rId6"/>
    <p:sldId id="265" r:id="rId7"/>
    <p:sldId id="261" r:id="rId8"/>
    <p:sldId id="262" r:id="rId9"/>
    <p:sldId id="263" r:id="rId10"/>
    <p:sldId id="267" r:id="rId11"/>
    <p:sldId id="264"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45" autoAdjust="0"/>
    <p:restoredTop sz="94660"/>
  </p:normalViewPr>
  <p:slideViewPr>
    <p:cSldViewPr>
      <p:cViewPr varScale="1">
        <p:scale>
          <a:sx n="90" d="100"/>
          <a:sy n="90" d="100"/>
        </p:scale>
        <p:origin x="8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1040;&#1083;&#1077;&#1082;&#1089;&#1072;&#1085;&#1076;&#1056;\&#1044;&#1080;&#1089;&#1089;&#1077;&#1088;&#1090;&#1072;&#1094;&#1080;&#1103;%202010-2012\&#1055;&#1086;&#1082;&#1088;&#1099;&#1090;&#1080;&#1071;\&#1055;&#1086;&#1082;&#1088;&#1099;&#1090;&#1080;&#1103;%20&#1057;r\11%20&#1101;&#1090;&#1072;&#1087;%20&#1043;&#1072;&#1083;&#1100;&#1074;&#1072;&#1085;&#1080;&#1082;&#1072;\&#1064;&#1083;&#1080;&#1092;%20II%20&#1101;&#1082;&#1089;&#1087;&#1077;&#1088;&#1080;&#1084;&#1077;&#1085;&#1090;%20(10%20&#1086;&#1073;&#1088;)\&#1052;&#1080;&#1082;&#1088;&#1086;&#1090;&#107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1040;&#1083;&#1077;&#1082;&#1089;&#1072;&#1085;&#1076;&#1056;\&#1044;&#1080;&#1089;&#1089;&#1077;&#1088;&#1090;&#1072;&#1094;&#1080;&#1103;%202010-2012\&#1055;&#1086;&#1082;&#1088;&#1099;&#1090;&#1080;&#1071;\&#1055;&#1086;&#1082;&#1088;&#1099;&#1090;&#1080;&#1103;%20&#1057;r\11%20&#1101;&#1090;&#1072;&#1087;%20&#1043;&#1072;&#1083;&#1100;&#1074;&#1072;&#1085;&#1080;&#1082;&#1072;\&#1064;&#1083;&#1080;&#1092;%20II%20&#1101;&#1082;&#1089;&#1087;&#1077;&#1088;&#1080;&#1084;&#1077;&#1085;&#1090;%20(10%20&#1086;&#1073;&#1088;)\&#1052;&#1080;&#1082;&#1088;&#1086;&#1090;&#10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40685626198839"/>
          <c:y val="8.7442465164557476E-2"/>
          <c:w val="0.70571290935685316"/>
          <c:h val="0.66081550059238603"/>
        </c:manualLayout>
      </c:layout>
      <c:scatterChart>
        <c:scatterStyle val="lineMarker"/>
        <c:varyColors val="0"/>
        <c:ser>
          <c:idx val="0"/>
          <c:order val="0"/>
          <c:tx>
            <c:strRef>
              <c:f>Лист1!$B$1</c:f>
              <c:strCache>
                <c:ptCount val="1"/>
                <c:pt idx="0">
                  <c:v>Привес, мг/см2</c:v>
                </c:pt>
              </c:strCache>
            </c:strRef>
          </c:tx>
          <c:spPr>
            <a:ln w="25400">
              <a:noFill/>
            </a:ln>
            <a:effectLst/>
          </c:spPr>
          <c:marker>
            <c:symbol val="square"/>
            <c:size val="5"/>
            <c:spPr>
              <a:solidFill>
                <a:schemeClr val="accent1"/>
              </a:solidFill>
              <a:ln w="9525">
                <a:solidFill>
                  <a:schemeClr val="accent1"/>
                </a:solidFill>
              </a:ln>
              <a:effectLst/>
            </c:spPr>
          </c:marker>
          <c:trendline>
            <c:spPr>
              <a:ln>
                <a:prstDash val="dash"/>
              </a:ln>
            </c:spPr>
            <c:trendlineType val="log"/>
            <c:dispRSqr val="0"/>
            <c:dispEq val="0"/>
          </c:trendline>
          <c:xVal>
            <c:numRef>
              <c:f>Лист1!$A$2:$A$4</c:f>
              <c:numCache>
                <c:formatCode>General</c:formatCode>
                <c:ptCount val="3"/>
                <c:pt idx="0">
                  <c:v>300</c:v>
                </c:pt>
                <c:pt idx="1">
                  <c:v>1000</c:v>
                </c:pt>
                <c:pt idx="2">
                  <c:v>1500</c:v>
                </c:pt>
              </c:numCache>
            </c:numRef>
          </c:xVal>
          <c:yVal>
            <c:numRef>
              <c:f>Лист1!$B$2:$B$4</c:f>
              <c:numCache>
                <c:formatCode>General</c:formatCode>
                <c:ptCount val="3"/>
                <c:pt idx="0">
                  <c:v>10</c:v>
                </c:pt>
                <c:pt idx="1">
                  <c:v>18</c:v>
                </c:pt>
                <c:pt idx="2">
                  <c:v>22.9</c:v>
                </c:pt>
              </c:numCache>
            </c:numRef>
          </c:yVal>
          <c:smooth val="0"/>
          <c:extLst>
            <c:ext xmlns:c16="http://schemas.microsoft.com/office/drawing/2014/chart" uri="{C3380CC4-5D6E-409C-BE32-E72D297353CC}">
              <c16:uniqueId val="{00000000-0013-4707-861B-A2648FD9D636}"/>
            </c:ext>
          </c:extLst>
        </c:ser>
        <c:ser>
          <c:idx val="1"/>
          <c:order val="1"/>
          <c:tx>
            <c:strRef>
              <c:f>Лист1!$C$1</c:f>
              <c:strCache>
                <c:ptCount val="1"/>
                <c:pt idx="0">
                  <c:v>Привес,мг/см2</c:v>
                </c:pt>
              </c:strCache>
            </c:strRef>
          </c:tx>
          <c:spPr>
            <a:ln w="25400">
              <a:noFill/>
            </a:ln>
            <a:effectLst/>
          </c:spPr>
          <c:marker>
            <c:symbol val="circle"/>
            <c:size val="5"/>
            <c:spPr>
              <a:solidFill>
                <a:schemeClr val="accent2"/>
              </a:solidFill>
              <a:ln w="9525">
                <a:solidFill>
                  <a:schemeClr val="accent2"/>
                </a:solidFill>
              </a:ln>
              <a:effectLst/>
            </c:spPr>
          </c:marker>
          <c:trendline>
            <c:spPr>
              <a:ln>
                <a:prstDash val="dash"/>
              </a:ln>
            </c:spPr>
            <c:trendlineType val="log"/>
            <c:dispRSqr val="0"/>
            <c:dispEq val="0"/>
          </c:trendline>
          <c:xVal>
            <c:numRef>
              <c:f>Лист1!$A$2:$A$4</c:f>
              <c:numCache>
                <c:formatCode>General</c:formatCode>
                <c:ptCount val="3"/>
                <c:pt idx="0">
                  <c:v>300</c:v>
                </c:pt>
                <c:pt idx="1">
                  <c:v>1000</c:v>
                </c:pt>
                <c:pt idx="2">
                  <c:v>1500</c:v>
                </c:pt>
              </c:numCache>
            </c:numRef>
          </c:xVal>
          <c:yVal>
            <c:numRef>
              <c:f>Лист1!$C$2:$C$4</c:f>
              <c:numCache>
                <c:formatCode>General</c:formatCode>
                <c:ptCount val="3"/>
                <c:pt idx="0">
                  <c:v>5.3</c:v>
                </c:pt>
                <c:pt idx="1">
                  <c:v>9.1</c:v>
                </c:pt>
                <c:pt idx="2">
                  <c:v>11.4</c:v>
                </c:pt>
              </c:numCache>
            </c:numRef>
          </c:yVal>
          <c:smooth val="0"/>
          <c:extLst>
            <c:ext xmlns:c16="http://schemas.microsoft.com/office/drawing/2014/chart" uri="{C3380CC4-5D6E-409C-BE32-E72D297353CC}">
              <c16:uniqueId val="{00000001-0013-4707-861B-A2648FD9D636}"/>
            </c:ext>
          </c:extLst>
        </c:ser>
        <c:dLbls>
          <c:showLegendKey val="0"/>
          <c:showVal val="0"/>
          <c:showCatName val="0"/>
          <c:showSerName val="0"/>
          <c:showPercent val="0"/>
          <c:showBubbleSize val="0"/>
        </c:dLbls>
        <c:axId val="203425280"/>
        <c:axId val="203427200"/>
      </c:scatterChart>
      <c:valAx>
        <c:axId val="203425280"/>
        <c:scaling>
          <c:orientation val="minMax"/>
          <c:max val="1500"/>
        </c:scaling>
        <c:delete val="0"/>
        <c:axPos val="b"/>
        <c:title>
          <c:tx>
            <c:rich>
              <a:bodyPr rot="0" vert="horz"/>
              <a:lstStyle/>
              <a:p>
                <a:pPr>
                  <a:defRPr/>
                </a:pPr>
                <a:r>
                  <a:rPr lang="el-GR"/>
                  <a:t>τ</a:t>
                </a:r>
                <a:r>
                  <a:rPr lang="ru-RU"/>
                  <a:t>, с</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203427200"/>
        <c:crosses val="autoZero"/>
        <c:crossBetween val="midCat"/>
      </c:valAx>
      <c:valAx>
        <c:axId val="203427200"/>
        <c:scaling>
          <c:orientation val="minMax"/>
        </c:scaling>
        <c:delete val="0"/>
        <c:axPos val="l"/>
        <c:title>
          <c:tx>
            <c:rich>
              <a:bodyPr rot="-5400000" vert="horz"/>
              <a:lstStyle/>
              <a:p>
                <a:pPr>
                  <a:defRPr/>
                </a:pPr>
                <a:r>
                  <a:rPr lang="el-GR" dirty="0"/>
                  <a:t>Δ</a:t>
                </a:r>
                <a:r>
                  <a:rPr lang="en-US" dirty="0" err="1"/>
                  <a:t>ms</a:t>
                </a:r>
                <a:r>
                  <a:rPr lang="ru-RU" dirty="0"/>
                  <a:t>, </a:t>
                </a:r>
                <a:r>
                  <a:rPr lang="en-US" dirty="0" smtClean="0"/>
                  <a:t>mg</a:t>
                </a:r>
                <a:r>
                  <a:rPr lang="ru-RU" dirty="0" smtClean="0"/>
                  <a:t>/</a:t>
                </a:r>
                <a:r>
                  <a:rPr lang="en-US" dirty="0" smtClean="0"/>
                  <a:t>cm</a:t>
                </a:r>
                <a:r>
                  <a:rPr lang="ru-RU" baseline="30000" dirty="0" smtClean="0"/>
                  <a:t>2</a:t>
                </a:r>
                <a:endParaRPr lang="ru-RU" baseline="30000" dirty="0"/>
              </a:p>
            </c:rich>
          </c:tx>
          <c:layout>
            <c:manualLayout>
              <c:xMode val="edge"/>
              <c:yMode val="edge"/>
              <c:x val="2.6694577527086087E-2"/>
              <c:y val="0.2673763066567411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20342528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88489641661386"/>
          <c:y val="6.9313169502205424E-2"/>
          <c:w val="0.71331319252127667"/>
          <c:h val="0.65333938645192979"/>
        </c:manualLayout>
      </c:layout>
      <c:scatterChart>
        <c:scatterStyle val="smoothMarker"/>
        <c:varyColors val="0"/>
        <c:ser>
          <c:idx val="2"/>
          <c:order val="0"/>
          <c:tx>
            <c:strRef>
              <c:f>Лист1!$B$1</c:f>
              <c:strCache>
                <c:ptCount val="1"/>
                <c:pt idx="0">
                  <c:v>Zr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Лист1!$B$2:$B$13</c:f>
              <c:numCache>
                <c:formatCode>General</c:formatCode>
                <c:ptCount val="12"/>
                <c:pt idx="0">
                  <c:v>0</c:v>
                </c:pt>
                <c:pt idx="1">
                  <c:v>0</c:v>
                </c:pt>
                <c:pt idx="2">
                  <c:v>0</c:v>
                </c:pt>
                <c:pt idx="3">
                  <c:v>0</c:v>
                </c:pt>
                <c:pt idx="4">
                  <c:v>0</c:v>
                </c:pt>
                <c:pt idx="5">
                  <c:v>0</c:v>
                </c:pt>
                <c:pt idx="6">
                  <c:v>29.8</c:v>
                </c:pt>
                <c:pt idx="7">
                  <c:v>94.2</c:v>
                </c:pt>
                <c:pt idx="8">
                  <c:v>93.8</c:v>
                </c:pt>
                <c:pt idx="9">
                  <c:v>94.7</c:v>
                </c:pt>
                <c:pt idx="10">
                  <c:v>95</c:v>
                </c:pt>
                <c:pt idx="11">
                  <c:v>93.9</c:v>
                </c:pt>
              </c:numCache>
            </c:numRef>
          </c:yVal>
          <c:smooth val="1"/>
          <c:extLst>
            <c:ext xmlns:c16="http://schemas.microsoft.com/office/drawing/2014/chart" uri="{C3380CC4-5D6E-409C-BE32-E72D297353CC}">
              <c16:uniqueId val="{00000002-1A1C-4ADC-BDE8-735D31F6EC06}"/>
            </c:ext>
          </c:extLst>
        </c:ser>
        <c:ser>
          <c:idx val="0"/>
          <c:order val="1"/>
          <c:tx>
            <c:strRef>
              <c:f>Лист1!$C$1</c:f>
              <c:strCache>
                <c:ptCount val="1"/>
                <c:pt idx="0">
                  <c:v>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Лист1!$C$2:$C$13</c:f>
              <c:numCache>
                <c:formatCode>General</c:formatCode>
                <c:ptCount val="12"/>
                <c:pt idx="0">
                  <c:v>39.799999999999997</c:v>
                </c:pt>
                <c:pt idx="1">
                  <c:v>36.799999999999997</c:v>
                </c:pt>
                <c:pt idx="2">
                  <c:v>5</c:v>
                </c:pt>
                <c:pt idx="3">
                  <c:v>1.9</c:v>
                </c:pt>
                <c:pt idx="4">
                  <c:v>1.7</c:v>
                </c:pt>
                <c:pt idx="5">
                  <c:v>2</c:v>
                </c:pt>
                <c:pt idx="6">
                  <c:v>2.5</c:v>
                </c:pt>
                <c:pt idx="7">
                  <c:v>5.8</c:v>
                </c:pt>
                <c:pt idx="8">
                  <c:v>6.2</c:v>
                </c:pt>
                <c:pt idx="9">
                  <c:v>5.3</c:v>
                </c:pt>
                <c:pt idx="10">
                  <c:v>5</c:v>
                </c:pt>
                <c:pt idx="11">
                  <c:v>6.1</c:v>
                </c:pt>
              </c:numCache>
            </c:numRef>
          </c:yVal>
          <c:smooth val="1"/>
          <c:extLst>
            <c:ext xmlns:c16="http://schemas.microsoft.com/office/drawing/2014/chart" uri="{C3380CC4-5D6E-409C-BE32-E72D297353CC}">
              <c16:uniqueId val="{00000000-1A1C-4ADC-BDE8-735D31F6EC06}"/>
            </c:ext>
          </c:extLst>
        </c:ser>
        <c:ser>
          <c:idx val="1"/>
          <c:order val="2"/>
          <c:tx>
            <c:strRef>
              <c:f>Лист1!$D$1</c:f>
              <c:strCache>
                <c:ptCount val="1"/>
                <c:pt idx="0">
                  <c:v>Cr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Лист1!$D$2:$D$13</c:f>
              <c:numCache>
                <c:formatCode>General</c:formatCode>
                <c:ptCount val="12"/>
                <c:pt idx="0">
                  <c:v>60.2</c:v>
                </c:pt>
                <c:pt idx="1">
                  <c:v>63.7</c:v>
                </c:pt>
                <c:pt idx="2">
                  <c:v>95</c:v>
                </c:pt>
                <c:pt idx="3">
                  <c:v>98.1</c:v>
                </c:pt>
                <c:pt idx="4">
                  <c:v>98.3</c:v>
                </c:pt>
                <c:pt idx="5">
                  <c:v>98</c:v>
                </c:pt>
                <c:pt idx="6">
                  <c:v>67.7</c:v>
                </c:pt>
                <c:pt idx="7">
                  <c:v>0</c:v>
                </c:pt>
                <c:pt idx="8">
                  <c:v>0</c:v>
                </c:pt>
                <c:pt idx="9">
                  <c:v>0</c:v>
                </c:pt>
                <c:pt idx="10">
                  <c:v>0</c:v>
                </c:pt>
                <c:pt idx="11">
                  <c:v>0</c:v>
                </c:pt>
              </c:numCache>
            </c:numRef>
          </c:yVal>
          <c:smooth val="1"/>
          <c:extLst>
            <c:ext xmlns:c16="http://schemas.microsoft.com/office/drawing/2014/chart" uri="{C3380CC4-5D6E-409C-BE32-E72D297353CC}">
              <c16:uniqueId val="{00000001-1A1C-4ADC-BDE8-735D31F6EC06}"/>
            </c:ext>
          </c:extLst>
        </c:ser>
        <c:dLbls>
          <c:showLegendKey val="0"/>
          <c:showVal val="0"/>
          <c:showCatName val="0"/>
          <c:showSerName val="0"/>
          <c:showPercent val="0"/>
          <c:showBubbleSize val="0"/>
        </c:dLbls>
        <c:axId val="203579392"/>
        <c:axId val="203581696"/>
      </c:scatterChart>
      <c:valAx>
        <c:axId val="203579392"/>
        <c:scaling>
          <c:orientation val="minMax"/>
          <c:max val="12"/>
          <c:min val="1"/>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u="none" strike="noStrike" baseline="0" dirty="0" smtClean="0"/>
                  <a:t>Point number</a:t>
                </a:r>
                <a:endParaRPr lang="ru-RU" dirty="0">
                  <a:latin typeface="+mj-lt"/>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03581696"/>
        <c:crosses val="autoZero"/>
        <c:crossBetween val="midCat"/>
        <c:majorUnit val="1"/>
      </c:valAx>
      <c:valAx>
        <c:axId val="203581696"/>
        <c:scaling>
          <c:orientation val="minMax"/>
          <c:max val="100"/>
          <c:min val="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u="none" strike="noStrike" baseline="0" dirty="0" smtClean="0"/>
                  <a:t>The content of elements, wt.%</a:t>
                </a:r>
                <a:endParaRPr lang="ru-RU" dirty="0">
                  <a:latin typeface="+mn-lt"/>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03579392"/>
        <c:crosses val="autoZero"/>
        <c:crossBetween val="midCat"/>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Лист1!$B$18</c:f>
              <c:strCache>
                <c:ptCount val="1"/>
                <c:pt idx="0">
                  <c:v>2 (30 мкм)</c:v>
                </c:pt>
              </c:strCache>
            </c:strRef>
          </c:tx>
          <c:marker>
            <c:symbol val="circle"/>
            <c:size val="3"/>
          </c:marker>
          <c:xVal>
            <c:numRef>
              <c:f>Лист1!$B$20:$B$38</c:f>
              <c:numCache>
                <c:formatCode>General</c:formatCode>
                <c:ptCount val="19"/>
                <c:pt idx="0">
                  <c:v>575</c:v>
                </c:pt>
                <c:pt idx="1">
                  <c:v>545</c:v>
                </c:pt>
                <c:pt idx="2">
                  <c:v>515</c:v>
                </c:pt>
                <c:pt idx="3">
                  <c:v>485</c:v>
                </c:pt>
                <c:pt idx="4">
                  <c:v>455</c:v>
                </c:pt>
                <c:pt idx="5">
                  <c:v>425</c:v>
                </c:pt>
                <c:pt idx="6">
                  <c:v>395</c:v>
                </c:pt>
                <c:pt idx="7">
                  <c:v>365</c:v>
                </c:pt>
                <c:pt idx="8">
                  <c:v>335</c:v>
                </c:pt>
                <c:pt idx="9">
                  <c:v>305</c:v>
                </c:pt>
                <c:pt idx="10">
                  <c:v>275</c:v>
                </c:pt>
                <c:pt idx="11">
                  <c:v>245</c:v>
                </c:pt>
                <c:pt idx="12">
                  <c:v>215</c:v>
                </c:pt>
                <c:pt idx="13">
                  <c:v>185</c:v>
                </c:pt>
                <c:pt idx="14">
                  <c:v>155</c:v>
                </c:pt>
                <c:pt idx="15">
                  <c:v>125</c:v>
                </c:pt>
                <c:pt idx="16">
                  <c:v>95</c:v>
                </c:pt>
                <c:pt idx="17">
                  <c:v>65</c:v>
                </c:pt>
                <c:pt idx="18">
                  <c:v>35</c:v>
                </c:pt>
              </c:numCache>
            </c:numRef>
          </c:xVal>
          <c:yVal>
            <c:numRef>
              <c:f>Лист1!$C$20:$C$38</c:f>
              <c:numCache>
                <c:formatCode>0.00</c:formatCode>
                <c:ptCount val="19"/>
                <c:pt idx="0">
                  <c:v>1361.9834710743801</c:v>
                </c:pt>
                <c:pt idx="1">
                  <c:v>794.75308641975312</c:v>
                </c:pt>
                <c:pt idx="2">
                  <c:v>1345.6234576861661</c:v>
                </c:pt>
                <c:pt idx="3">
                  <c:v>1197.0557851239669</c:v>
                </c:pt>
                <c:pt idx="4">
                  <c:v>759.19821461477034</c:v>
                </c:pt>
                <c:pt idx="5">
                  <c:v>677.1860618014465</c:v>
                </c:pt>
                <c:pt idx="6">
                  <c:v>588.56208631609013</c:v>
                </c:pt>
                <c:pt idx="7">
                  <c:v>524.05449714511838</c:v>
                </c:pt>
                <c:pt idx="8">
                  <c:v>434.88459373240761</c:v>
                </c:pt>
                <c:pt idx="9">
                  <c:v>322.65643355000395</c:v>
                </c:pt>
                <c:pt idx="10">
                  <c:v>324.56846749063413</c:v>
                </c:pt>
                <c:pt idx="11">
                  <c:v>313.3450513791239</c:v>
                </c:pt>
                <c:pt idx="12">
                  <c:v>351.05325443786984</c:v>
                </c:pt>
                <c:pt idx="13">
                  <c:v>351.05325443786984</c:v>
                </c:pt>
                <c:pt idx="14">
                  <c:v>302.69387755102042</c:v>
                </c:pt>
                <c:pt idx="15">
                  <c:v>299.26394628099172</c:v>
                </c:pt>
                <c:pt idx="16">
                  <c:v>242.54158463118372</c:v>
                </c:pt>
                <c:pt idx="17">
                  <c:v>322.65643355000395</c:v>
                </c:pt>
                <c:pt idx="18">
                  <c:v>483.25926312085392</c:v>
                </c:pt>
              </c:numCache>
            </c:numRef>
          </c:yVal>
          <c:smooth val="1"/>
          <c:extLst>
            <c:ext xmlns:c16="http://schemas.microsoft.com/office/drawing/2014/chart" uri="{C3380CC4-5D6E-409C-BE32-E72D297353CC}">
              <c16:uniqueId val="{00000000-FC22-455C-AC8C-E13B7658414F}"/>
            </c:ext>
          </c:extLst>
        </c:ser>
        <c:dLbls>
          <c:showLegendKey val="0"/>
          <c:showVal val="0"/>
          <c:showCatName val="0"/>
          <c:showSerName val="0"/>
          <c:showPercent val="0"/>
          <c:showBubbleSize val="0"/>
        </c:dLbls>
        <c:axId val="185568256"/>
        <c:axId val="185574144"/>
      </c:scatterChart>
      <c:valAx>
        <c:axId val="185568256"/>
        <c:scaling>
          <c:orientation val="minMax"/>
          <c:max val="600"/>
        </c:scaling>
        <c:delete val="0"/>
        <c:axPos val="b"/>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dirty="0" smtClean="0"/>
                  <a:t>Thickness</a:t>
                </a:r>
                <a:r>
                  <a:rPr lang="ru-RU" dirty="0" smtClean="0"/>
                  <a:t> </a:t>
                </a:r>
                <a:r>
                  <a:rPr lang="el-GR" dirty="0" smtClean="0"/>
                  <a:t>δ</a:t>
                </a:r>
                <a:r>
                  <a:rPr lang="ru-RU" dirty="0" smtClean="0"/>
                  <a:t>, </a:t>
                </a:r>
                <a:r>
                  <a:rPr lang="el-GR" dirty="0" smtClean="0"/>
                  <a:t>μ</a:t>
                </a:r>
                <a:r>
                  <a:rPr lang="en-US" dirty="0" smtClean="0"/>
                  <a:t>m</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ru-RU"/>
          </a:p>
        </c:txPr>
        <c:crossAx val="185574144"/>
        <c:crosses val="autoZero"/>
        <c:crossBetween val="midCat"/>
        <c:majorUnit val="50"/>
      </c:valAx>
      <c:valAx>
        <c:axId val="185574144"/>
        <c:scaling>
          <c:orientation val="minMax"/>
          <c:max val="14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HV</a:t>
                </a:r>
                <a:endParaRPr lang="ru-RU"/>
              </a:p>
            </c:rich>
          </c:tx>
          <c:layout/>
          <c:overlay val="0"/>
          <c:spPr>
            <a:noFill/>
            <a:ln w="25400">
              <a:noFill/>
            </a:ln>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ru-RU"/>
          </a:p>
        </c:txPr>
        <c:crossAx val="185568256"/>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0705605257445"/>
          <c:y val="9.2146444908364752E-2"/>
          <c:w val="0.82451559200476865"/>
          <c:h val="0.53588929234564486"/>
        </c:manualLayout>
      </c:layout>
      <c:scatterChart>
        <c:scatterStyle val="smoothMarker"/>
        <c:varyColors val="0"/>
        <c:ser>
          <c:idx val="0"/>
          <c:order val="0"/>
          <c:spPr>
            <a:ln w="19050">
              <a:solidFill>
                <a:schemeClr val="accent1">
                  <a:lumMod val="60000"/>
                  <a:lumOff val="40000"/>
                </a:schemeClr>
              </a:solidFill>
            </a:ln>
          </c:spPr>
          <c:marker>
            <c:symbol val="circle"/>
            <c:size val="5"/>
            <c:spPr>
              <a:solidFill>
                <a:schemeClr val="accent1">
                  <a:lumMod val="60000"/>
                  <a:lumOff val="40000"/>
                </a:schemeClr>
              </a:solidFill>
              <a:ln>
                <a:noFill/>
              </a:ln>
            </c:spPr>
          </c:marker>
          <c:xVal>
            <c:numRef>
              <c:f>Лист1!$B$97:$B$117</c:f>
              <c:numCache>
                <c:formatCode>General</c:formatCode>
                <c:ptCount val="21"/>
                <c:pt idx="0">
                  <c:v>650</c:v>
                </c:pt>
                <c:pt idx="1">
                  <c:v>620</c:v>
                </c:pt>
                <c:pt idx="2">
                  <c:v>590</c:v>
                </c:pt>
                <c:pt idx="3">
                  <c:v>560</c:v>
                </c:pt>
                <c:pt idx="4">
                  <c:v>530</c:v>
                </c:pt>
                <c:pt idx="5">
                  <c:v>500</c:v>
                </c:pt>
                <c:pt idx="6">
                  <c:v>470</c:v>
                </c:pt>
                <c:pt idx="7">
                  <c:v>440</c:v>
                </c:pt>
                <c:pt idx="8">
                  <c:v>410</c:v>
                </c:pt>
                <c:pt idx="9">
                  <c:v>380</c:v>
                </c:pt>
                <c:pt idx="10">
                  <c:v>350</c:v>
                </c:pt>
                <c:pt idx="11">
                  <c:v>320</c:v>
                </c:pt>
                <c:pt idx="12">
                  <c:v>290</c:v>
                </c:pt>
                <c:pt idx="13">
                  <c:v>260</c:v>
                </c:pt>
                <c:pt idx="14">
                  <c:v>230</c:v>
                </c:pt>
                <c:pt idx="15">
                  <c:v>200</c:v>
                </c:pt>
                <c:pt idx="16">
                  <c:v>170</c:v>
                </c:pt>
                <c:pt idx="17">
                  <c:v>140</c:v>
                </c:pt>
                <c:pt idx="18">
                  <c:v>110</c:v>
                </c:pt>
                <c:pt idx="19">
                  <c:v>80</c:v>
                </c:pt>
                <c:pt idx="20">
                  <c:v>50</c:v>
                </c:pt>
              </c:numCache>
            </c:numRef>
          </c:xVal>
          <c:yVal>
            <c:numRef>
              <c:f>Лист1!$C$97:$C$117</c:f>
              <c:numCache>
                <c:formatCode>0.00</c:formatCode>
                <c:ptCount val="21"/>
                <c:pt idx="0">
                  <c:v>1395.611426850842</c:v>
                </c:pt>
                <c:pt idx="1">
                  <c:v>1466.714133143468</c:v>
                </c:pt>
                <c:pt idx="2">
                  <c:v>1107.2292394517606</c:v>
                </c:pt>
                <c:pt idx="3">
                  <c:v>1119.4300205289219</c:v>
                </c:pt>
                <c:pt idx="4">
                  <c:v>1375</c:v>
                </c:pt>
                <c:pt idx="5">
                  <c:v>955.44847844572132</c:v>
                </c:pt>
                <c:pt idx="6">
                  <c:v>927</c:v>
                </c:pt>
                <c:pt idx="7">
                  <c:v>1083.418553688824</c:v>
                </c:pt>
                <c:pt idx="8">
                  <c:v>759.19821461477034</c:v>
                </c:pt>
                <c:pt idx="9">
                  <c:v>1200</c:v>
                </c:pt>
                <c:pt idx="10">
                  <c:v>891.00346020761253</c:v>
                </c:pt>
                <c:pt idx="11">
                  <c:v>908.7344378002158</c:v>
                </c:pt>
                <c:pt idx="12">
                  <c:v>832.86538936681563</c:v>
                </c:pt>
                <c:pt idx="13">
                  <c:v>588.56208631609013</c:v>
                </c:pt>
                <c:pt idx="14">
                  <c:v>431.92116390406414</c:v>
                </c:pt>
                <c:pt idx="15">
                  <c:v>362.109375</c:v>
                </c:pt>
                <c:pt idx="16">
                  <c:v>330.40766317665407</c:v>
                </c:pt>
                <c:pt idx="17">
                  <c:v>320.76124567474045</c:v>
                </c:pt>
                <c:pt idx="18">
                  <c:v>313.34505137912379</c:v>
                </c:pt>
                <c:pt idx="19">
                  <c:v>440.90368608799054</c:v>
                </c:pt>
                <c:pt idx="20">
                  <c:v>426.08445848894002</c:v>
                </c:pt>
              </c:numCache>
            </c:numRef>
          </c:yVal>
          <c:smooth val="1"/>
          <c:extLst>
            <c:ext xmlns:c16="http://schemas.microsoft.com/office/drawing/2014/chart" uri="{C3380CC4-5D6E-409C-BE32-E72D297353CC}">
              <c16:uniqueId val="{00000000-85B2-465D-A3DD-38FE189F98A6}"/>
            </c:ext>
          </c:extLst>
        </c:ser>
        <c:dLbls>
          <c:showLegendKey val="0"/>
          <c:showVal val="0"/>
          <c:showCatName val="0"/>
          <c:showSerName val="0"/>
          <c:showPercent val="0"/>
          <c:showBubbleSize val="0"/>
        </c:dLbls>
        <c:axId val="189088512"/>
        <c:axId val="189090816"/>
      </c:scatterChart>
      <c:valAx>
        <c:axId val="189088512"/>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dirty="0" smtClean="0"/>
                  <a:t>Thickness</a:t>
                </a:r>
                <a:r>
                  <a:rPr lang="ru-RU" dirty="0" smtClean="0"/>
                  <a:t> </a:t>
                </a:r>
                <a:r>
                  <a:rPr lang="el-GR" dirty="0" smtClean="0"/>
                  <a:t>δ</a:t>
                </a:r>
                <a:r>
                  <a:rPr lang="ru-RU" dirty="0" smtClean="0"/>
                  <a:t>, </a:t>
                </a:r>
                <a:r>
                  <a:rPr lang="el-GR" dirty="0" smtClean="0"/>
                  <a:t>μ</a:t>
                </a:r>
                <a:r>
                  <a:rPr lang="en-US" dirty="0" smtClean="0"/>
                  <a:t>m</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ru-RU"/>
          </a:p>
        </c:txPr>
        <c:crossAx val="189090816"/>
        <c:crosses val="autoZero"/>
        <c:crossBetween val="midCat"/>
        <c:majorUnit val="50"/>
      </c:valAx>
      <c:valAx>
        <c:axId val="189090816"/>
        <c:scaling>
          <c:orientation val="minMax"/>
          <c:max val="18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HV</a:t>
                </a:r>
                <a:endParaRPr lang="ru-RU"/>
              </a:p>
            </c:rich>
          </c:tx>
          <c:layout/>
          <c:overlay val="0"/>
          <c:spPr>
            <a:noFill/>
            <a:ln w="25400">
              <a:noFill/>
            </a:ln>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ru-RU"/>
          </a:p>
        </c:txPr>
        <c:crossAx val="189088512"/>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0.73558</cdr:x>
      <cdr:y>0</cdr:y>
    </cdr:from>
    <cdr:to>
      <cdr:x>0.92089</cdr:x>
      <cdr:y>0.20761</cdr:y>
    </cdr:to>
    <cdr:sp macro="" textlink="">
      <cdr:nvSpPr>
        <cdr:cNvPr id="3" name="Прямоугольник 2"/>
        <cdr:cNvSpPr/>
      </cdr:nvSpPr>
      <cdr:spPr>
        <a:xfrm xmlns:a="http://schemas.openxmlformats.org/drawingml/2006/main">
          <a:off x="2099572" y="-4149181"/>
          <a:ext cx="528937" cy="396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pPr algn="ctr">
            <a:lnSpc>
              <a:spcPct val="115000"/>
            </a:lnSpc>
            <a:spcAft>
              <a:spcPts val="1000"/>
            </a:spcAft>
          </a:pPr>
          <a:r>
            <a:rPr lang="en-US" sz="2000" dirty="0" err="1" smtClean="0">
              <a:effectLst/>
              <a:ea typeface="Calibri" panose="020F0502020204030204" pitchFamily="34" charset="0"/>
            </a:rPr>
            <a:t>Zr</a:t>
          </a:r>
          <a:endParaRPr lang="ru-RU" sz="2000" dirty="0">
            <a:effectLst/>
            <a:ea typeface="Calibri" panose="020F0502020204030204" pitchFamily="34" charset="0"/>
          </a:endParaRPr>
        </a:p>
      </cdr:txBody>
    </cdr:sp>
  </cdr:relSizeAnchor>
  <cdr:relSizeAnchor xmlns:cdr="http://schemas.openxmlformats.org/drawingml/2006/chartDrawing">
    <cdr:from>
      <cdr:x>0.716</cdr:x>
      <cdr:y>0.22497</cdr:y>
    </cdr:from>
    <cdr:to>
      <cdr:x>1</cdr:x>
      <cdr:y>0.47181</cdr:y>
    </cdr:to>
    <cdr:sp macro="" textlink="">
      <cdr:nvSpPr>
        <cdr:cNvPr id="6" name="Прямоугольник 5"/>
        <cdr:cNvSpPr/>
      </cdr:nvSpPr>
      <cdr:spPr>
        <a:xfrm xmlns:a="http://schemas.openxmlformats.org/drawingml/2006/main">
          <a:off x="2043692" y="429139"/>
          <a:ext cx="810633" cy="47086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pPr algn="ctr">
            <a:lnSpc>
              <a:spcPct val="115000"/>
            </a:lnSpc>
            <a:spcAft>
              <a:spcPts val="1000"/>
            </a:spcAft>
          </a:pPr>
          <a:r>
            <a:rPr lang="en-US" sz="2000" dirty="0" err="1" smtClean="0">
              <a:effectLst/>
              <a:latin typeface="Times New Roman" panose="02020603050405020304" pitchFamily="18" charset="0"/>
              <a:ea typeface="Calibri" panose="020F0502020204030204" pitchFamily="34" charset="0"/>
            </a:rPr>
            <a:t>Zr</a:t>
          </a:r>
          <a:r>
            <a:rPr lang="en-US" sz="2000" dirty="0" smtClean="0">
              <a:effectLst/>
              <a:latin typeface="Times New Roman" panose="02020603050405020304" pitchFamily="18" charset="0"/>
              <a:ea typeface="Calibri" panose="020F0502020204030204" pitchFamily="34" charset="0"/>
            </a:rPr>
            <a:t>-Cr</a:t>
          </a:r>
          <a:endParaRPr lang="ru-RU" sz="2000" dirty="0">
            <a:effectLst/>
            <a:ea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0.24078</cdr:x>
      <cdr:y>0.11229</cdr:y>
    </cdr:from>
    <cdr:to>
      <cdr:x>0.58261</cdr:x>
      <cdr:y>0.26141</cdr:y>
    </cdr:to>
    <cdr:sp macro="" textlink="">
      <cdr:nvSpPr>
        <cdr:cNvPr id="2" name="TextBox 1"/>
        <cdr:cNvSpPr txBox="1"/>
      </cdr:nvSpPr>
      <cdr:spPr>
        <a:xfrm xmlns:a="http://schemas.openxmlformats.org/drawingml/2006/main">
          <a:off x="1169923" y="161942"/>
          <a:ext cx="1660901" cy="215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100" dirty="0" smtClean="0"/>
            <a:t>275 </a:t>
          </a:r>
          <a:r>
            <a:rPr lang="el-GR" sz="1100" dirty="0" smtClean="0"/>
            <a:t>μ</a:t>
          </a:r>
          <a:r>
            <a:rPr lang="en-US" sz="1100" dirty="0" smtClean="0"/>
            <a:t>m</a:t>
          </a:r>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E2EC7-2AA8-465F-B6B5-C62AF241963F}" type="datetimeFigureOut">
              <a:rPr lang="ru-RU" smtClean="0"/>
              <a:t>14.05.2019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1E8CA-553A-452B-8A53-53CE8D6AC5DF}" type="slidenum">
              <a:rPr lang="ru-RU" smtClean="0"/>
              <a:t>‹#›</a:t>
            </a:fld>
            <a:endParaRPr lang="ru-RU" dirty="0"/>
          </a:p>
        </p:txBody>
      </p:sp>
    </p:spTree>
    <p:extLst>
      <p:ext uri="{BB962C8B-B14F-4D97-AF65-F5344CB8AC3E}">
        <p14:creationId xmlns:p14="http://schemas.microsoft.com/office/powerpoint/2010/main" val="176311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1E8CA-553A-452B-8A53-53CE8D6AC5DF}" type="slidenum">
              <a:rPr lang="ru-RU" smtClean="0"/>
              <a:t>6</a:t>
            </a:fld>
            <a:endParaRPr lang="ru-RU" dirty="0"/>
          </a:p>
        </p:txBody>
      </p:sp>
    </p:spTree>
    <p:extLst>
      <p:ext uri="{BB962C8B-B14F-4D97-AF65-F5344CB8AC3E}">
        <p14:creationId xmlns:p14="http://schemas.microsoft.com/office/powerpoint/2010/main" val="35602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user\Рабочий стол\Титул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128946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198372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132279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2050" name="Picture 2" descr="C:\Documents and Settings\user\Рабочий стол\шаблон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5"/>
          <p:cNvSpPr>
            <a:spLocks noGrp="1"/>
          </p:cNvSpPr>
          <p:nvPr>
            <p:ph type="sldNum" sz="quarter" idx="12"/>
          </p:nvPr>
        </p:nvSpPr>
        <p:spPr>
          <a:xfrm>
            <a:off x="8388424" y="6453336"/>
            <a:ext cx="442392" cy="365125"/>
          </a:xfrm>
        </p:spPr>
        <p:txBody>
          <a:bodyPr/>
          <a:lstStyle>
            <a:lvl1pPr algn="ctr">
              <a:defRPr sz="1600" b="1">
                <a:solidFill>
                  <a:schemeClr val="tx2"/>
                </a:solidFill>
              </a:defRPr>
            </a:lvl1pPr>
          </a:lstStyle>
          <a:p>
            <a:fld id="{5CA2CB32-1D99-44E6-B5E3-E41F482A2599}" type="slidenum">
              <a:rPr lang="ru-RU" smtClean="0"/>
              <a:t>‹#›</a:t>
            </a:fld>
            <a:endParaRPr lang="ru-RU" dirty="0"/>
          </a:p>
        </p:txBody>
      </p:sp>
    </p:spTree>
    <p:extLst>
      <p:ext uri="{BB962C8B-B14F-4D97-AF65-F5344CB8AC3E}">
        <p14:creationId xmlns:p14="http://schemas.microsoft.com/office/powerpoint/2010/main" val="3155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365488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37357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31747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338553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65205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88372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A2CB32-1D99-44E6-B5E3-E41F482A2599}" type="slidenum">
              <a:rPr lang="ru-RU" smtClean="0"/>
              <a:t>‹#›</a:t>
            </a:fld>
            <a:endParaRPr lang="ru-RU" dirty="0"/>
          </a:p>
        </p:txBody>
      </p:sp>
    </p:spTree>
    <p:extLst>
      <p:ext uri="{BB962C8B-B14F-4D97-AF65-F5344CB8AC3E}">
        <p14:creationId xmlns:p14="http://schemas.microsoft.com/office/powerpoint/2010/main" val="392315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2CB32-1D99-44E6-B5E3-E41F482A2599}" type="slidenum">
              <a:rPr lang="ru-RU" smtClean="0"/>
              <a:t>‹#›</a:t>
            </a:fld>
            <a:endParaRPr lang="ru-RU" dirty="0"/>
          </a:p>
        </p:txBody>
      </p:sp>
    </p:spTree>
    <p:extLst>
      <p:ext uri="{BB962C8B-B14F-4D97-AF65-F5344CB8AC3E}">
        <p14:creationId xmlns:p14="http://schemas.microsoft.com/office/powerpoint/2010/main" val="2574697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jpeg"/><Relationship Id="rId7" Type="http://schemas.microsoft.com/office/2007/relationships/hdphoto" Target="../media/hdphoto7.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8.png"/><Relationship Id="rId9"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492896"/>
            <a:ext cx="7772400" cy="1470025"/>
          </a:xfrm>
        </p:spPr>
        <p:txBody>
          <a:bodyPr>
            <a:noAutofit/>
          </a:bodyPr>
          <a:lstStyle/>
          <a:p>
            <a:r>
              <a:rPr lang="en-US" sz="2400" b="1" dirty="0">
                <a:latin typeface="Arial" panose="020B0604020202020204" pitchFamily="34" charset="0"/>
                <a:cs typeface="Arial" panose="020B0604020202020204" pitchFamily="34" charset="0"/>
              </a:rPr>
              <a:t>STUDY OF </a:t>
            </a:r>
            <a:r>
              <a:rPr lang="en-US" sz="2400" b="1" dirty="0" smtClean="0">
                <a:latin typeface="Arial" panose="020B0604020202020204" pitchFamily="34" charset="0"/>
                <a:cs typeface="Arial" panose="020B0604020202020204" pitchFamily="34" charset="0"/>
              </a:rPr>
              <a:t>STANDARD FUEL ROD CLADDING </a:t>
            </a:r>
            <a:r>
              <a:rPr lang="en-US" sz="2400" b="1" dirty="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THE PWR-TYPE REACTOR WITH </a:t>
            </a:r>
            <a:r>
              <a:rPr lang="en-US" sz="2400" b="1" dirty="0">
                <a:latin typeface="Arial" panose="020B0604020202020204" pitchFamily="34" charset="0"/>
                <a:cs typeface="Arial" panose="020B0604020202020204" pitchFamily="34" charset="0"/>
              </a:rPr>
              <a:t>PROTECTIVE COATING </a:t>
            </a:r>
            <a:r>
              <a:rPr lang="en-US" sz="2400" b="1" dirty="0" smtClean="0">
                <a:latin typeface="Arial" panose="020B0604020202020204" pitchFamily="34" charset="0"/>
                <a:cs typeface="Arial" panose="020B0604020202020204" pitchFamily="34" charset="0"/>
              </a:rPr>
              <a:t>UNDER </a:t>
            </a:r>
            <a:r>
              <a:rPr lang="en-US" sz="2400" b="1" dirty="0">
                <a:latin typeface="Arial" panose="020B0604020202020204" pitchFamily="34" charset="0"/>
                <a:cs typeface="Arial" panose="020B0604020202020204" pitchFamily="34" charset="0"/>
              </a:rPr>
              <a:t>CONDITIONS </a:t>
            </a:r>
            <a:r>
              <a:rPr lang="en-US" sz="2400" b="1" dirty="0" smtClean="0">
                <a:latin typeface="Arial" panose="020B0604020202020204" pitchFamily="34" charset="0"/>
                <a:cs typeface="Arial" panose="020B0604020202020204" pitchFamily="34" charset="0"/>
              </a:rPr>
              <a:t>TYPICAL OF A LOSS-OF-COOLANT ACCIDENT</a:t>
            </a:r>
            <a:endParaRPr lang="ru-RU" sz="2400"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403648" y="4077072"/>
            <a:ext cx="6400800" cy="406896"/>
          </a:xfrm>
        </p:spPr>
        <p:txBody>
          <a:bodyPr>
            <a:normAutofit/>
          </a:bodyPr>
          <a:lstStyle/>
          <a:p>
            <a:r>
              <a:rPr lang="en-US" sz="1800" u="sng" dirty="0">
                <a:solidFill>
                  <a:schemeClr val="tx1">
                    <a:lumMod val="85000"/>
                    <a:lumOff val="15000"/>
                  </a:schemeClr>
                </a:solidFill>
                <a:latin typeface="Arial" panose="020B0604020202020204" pitchFamily="34" charset="0"/>
                <a:cs typeface="Arial" panose="020B0604020202020204" pitchFamily="34" charset="0"/>
              </a:rPr>
              <a:t>A.A. Urusov</a:t>
            </a:r>
            <a:r>
              <a:rPr lang="en-US" sz="1800" dirty="0">
                <a:solidFill>
                  <a:schemeClr val="tx1">
                    <a:lumMod val="85000"/>
                    <a:lumOff val="15000"/>
                  </a:schemeClr>
                </a:solidFill>
                <a:latin typeface="Arial" panose="020B0604020202020204" pitchFamily="34" charset="0"/>
                <a:cs typeface="Arial" panose="020B0604020202020204" pitchFamily="34" charset="0"/>
              </a:rPr>
              <a:t>, A.A. Mokrushin, D.M. </a:t>
            </a:r>
            <a:r>
              <a:rPr lang="en-US" sz="1800" dirty="0" err="1">
                <a:solidFill>
                  <a:schemeClr val="tx1">
                    <a:lumMod val="85000"/>
                    <a:lumOff val="15000"/>
                  </a:schemeClr>
                </a:solidFill>
                <a:latin typeface="Arial" panose="020B0604020202020204" pitchFamily="34" charset="0"/>
                <a:cs typeface="Arial" panose="020B0604020202020204" pitchFamily="34" charset="0"/>
              </a:rPr>
              <a:t>Soldatkin</a:t>
            </a:r>
            <a:r>
              <a:rPr lang="en-US" sz="1800" dirty="0">
                <a:solidFill>
                  <a:schemeClr val="tx1">
                    <a:lumMod val="85000"/>
                    <a:lumOff val="15000"/>
                  </a:schemeClr>
                </a:solidFill>
                <a:latin typeface="Arial" panose="020B0604020202020204" pitchFamily="34" charset="0"/>
                <a:cs typeface="Arial" panose="020B0604020202020204" pitchFamily="34" charset="0"/>
              </a:rPr>
              <a:t>, K.K. Polunin</a:t>
            </a:r>
            <a:endParaRPr lang="ru-RU" sz="1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Подзаголовок 2"/>
          <p:cNvSpPr txBox="1">
            <a:spLocks/>
          </p:cNvSpPr>
          <p:nvPr/>
        </p:nvSpPr>
        <p:spPr>
          <a:xfrm>
            <a:off x="3707904" y="6309320"/>
            <a:ext cx="1512168" cy="406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dirty="0" smtClean="0">
                <a:solidFill>
                  <a:schemeClr val="bg1"/>
                </a:solidFill>
                <a:latin typeface="Arial" panose="020B0604020202020204" pitchFamily="34" charset="0"/>
                <a:cs typeface="Arial" panose="020B0604020202020204" pitchFamily="34" charset="0"/>
              </a:rPr>
              <a:t>201</a:t>
            </a:r>
            <a:r>
              <a:rPr lang="en-US" sz="1800" dirty="0" smtClean="0">
                <a:solidFill>
                  <a:schemeClr val="bg1"/>
                </a:solidFill>
                <a:latin typeface="Arial" panose="020B0604020202020204" pitchFamily="34" charset="0"/>
                <a:cs typeface="Arial" panose="020B0604020202020204" pitchFamily="34" charset="0"/>
              </a:rPr>
              <a:t>9</a:t>
            </a:r>
            <a:endParaRPr lang="ru-RU" sz="1800" dirty="0">
              <a:solidFill>
                <a:schemeClr val="bg1"/>
              </a:solidFill>
              <a:latin typeface="Arial" panose="020B0604020202020204" pitchFamily="34" charset="0"/>
              <a:cs typeface="Arial" panose="020B0604020202020204" pitchFamily="34" charset="0"/>
            </a:endParaRPr>
          </a:p>
        </p:txBody>
      </p:sp>
      <p:sp>
        <p:nvSpPr>
          <p:cNvPr id="5" name="Подзаголовок 2"/>
          <p:cNvSpPr txBox="1">
            <a:spLocks/>
          </p:cNvSpPr>
          <p:nvPr/>
        </p:nvSpPr>
        <p:spPr>
          <a:xfrm>
            <a:off x="467544" y="1772816"/>
            <a:ext cx="8424936"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800" b="1" i="1" dirty="0">
                <a:solidFill>
                  <a:schemeClr val="tx1">
                    <a:lumMod val="85000"/>
                    <a:lumOff val="15000"/>
                  </a:schemeClr>
                </a:solidFill>
                <a:latin typeface="Arial" panose="020B0604020202020204" pitchFamily="34" charset="0"/>
                <a:cs typeface="Arial" panose="020B0604020202020204" pitchFamily="34" charset="0"/>
              </a:rPr>
              <a:t>ХI </a:t>
            </a:r>
            <a:r>
              <a:rPr lang="en-US" sz="2800" b="1" i="1" dirty="0">
                <a:solidFill>
                  <a:schemeClr val="tx1">
                    <a:lumMod val="85000"/>
                    <a:lumOff val="15000"/>
                  </a:schemeClr>
                </a:solidFill>
                <a:latin typeface="Arial" panose="020B0604020202020204" pitchFamily="34" charset="0"/>
                <a:cs typeface="Arial" panose="020B0604020202020204" pitchFamily="34" charset="0"/>
              </a:rPr>
              <a:t>reactor science conference</a:t>
            </a:r>
            <a:endParaRPr lang="ru-RU" sz="11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540"/>
            <a:ext cx="3162300" cy="72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269804" y="336116"/>
            <a:ext cx="4104456" cy="1077218"/>
          </a:xfrm>
          <a:prstGeom prst="rect">
            <a:avLst/>
          </a:prstGeom>
          <a:solidFill>
            <a:schemeClr val="bg1"/>
          </a:solidFill>
        </p:spPr>
        <p:txBody>
          <a:bodyPr wrap="square" rtlCol="0">
            <a:spAutoFit/>
          </a:bodyPr>
          <a:lstStyle/>
          <a:p>
            <a:pPr algn="ctr" fontAlgn="base"/>
            <a:r>
              <a:rPr lang="en-US" sz="1600" b="1" dirty="0" smtClean="0">
                <a:solidFill>
                  <a:srgbClr val="003274"/>
                </a:solidFill>
                <a:latin typeface="Arial Narrow" pitchFamily="34" charset="0"/>
              </a:rPr>
              <a:t>FEDERAL STATE UNITARIAN ENTERPRISE “SCIENTIFIC RESEARCH INSTITUTE SCIENTIFIC INDUSTRIAL ASSOCIATION “LUCH” </a:t>
            </a:r>
          </a:p>
          <a:p>
            <a:pPr algn="ctr" fontAlgn="base"/>
            <a:r>
              <a:rPr lang="en-US" sz="1600" b="1" dirty="0" smtClean="0">
                <a:solidFill>
                  <a:srgbClr val="003274"/>
                </a:solidFill>
                <a:latin typeface="Arial Narrow" pitchFamily="34" charset="0"/>
              </a:rPr>
              <a:t>(FSUE “SRI SIA “LUCH”)</a:t>
            </a:r>
            <a:endParaRPr lang="ru-RU" sz="1600" b="1" dirty="0">
              <a:solidFill>
                <a:srgbClr val="003274"/>
              </a:solidFill>
              <a:latin typeface="Arial Narrow" pitchFamily="34" charset="0"/>
            </a:endParaRPr>
          </a:p>
        </p:txBody>
      </p:sp>
      <p:sp>
        <p:nvSpPr>
          <p:cNvPr id="13" name="Text Box 6"/>
          <p:cNvSpPr txBox="1">
            <a:spLocks noChangeArrowheads="1"/>
          </p:cNvSpPr>
          <p:nvPr/>
        </p:nvSpPr>
        <p:spPr bwMode="auto">
          <a:xfrm>
            <a:off x="2195736" y="1527485"/>
            <a:ext cx="6948264" cy="27463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a:noFill/>
            <a:miter lim="800000"/>
            <a:headEnd/>
            <a:tailEnd/>
          </a:ln>
          <a:effectLst/>
        </p:spPr>
        <p:txBody>
          <a:bodyPr wrap="square">
            <a:spAutoFit/>
          </a:bodyPr>
          <a:lstStyle>
            <a:defPPr>
              <a:defRPr lang="ru-RU"/>
            </a:defPPr>
            <a:lvl1pPr algn="l" rtl="0" fontAlgn="base">
              <a:spcBef>
                <a:spcPct val="0"/>
              </a:spcBef>
              <a:spcAft>
                <a:spcPct val="0"/>
              </a:spcAft>
              <a:defRPr sz="2000" kern="1200">
                <a:solidFill>
                  <a:schemeClr val="hlink"/>
                </a:solidFill>
                <a:latin typeface="Arial" charset="0"/>
                <a:ea typeface="+mn-ea"/>
                <a:cs typeface="Arial" charset="0"/>
              </a:defRPr>
            </a:lvl1pPr>
            <a:lvl2pPr marL="563563" indent="-106363" algn="l" rtl="0" fontAlgn="base">
              <a:spcBef>
                <a:spcPct val="0"/>
              </a:spcBef>
              <a:spcAft>
                <a:spcPct val="0"/>
              </a:spcAft>
              <a:defRPr sz="2000" kern="1200">
                <a:solidFill>
                  <a:schemeClr val="hlink"/>
                </a:solidFill>
                <a:latin typeface="Arial" charset="0"/>
                <a:ea typeface="+mn-ea"/>
                <a:cs typeface="Arial" charset="0"/>
              </a:defRPr>
            </a:lvl2pPr>
            <a:lvl3pPr marL="1128713" indent="-214313" algn="l" rtl="0" fontAlgn="base">
              <a:spcBef>
                <a:spcPct val="0"/>
              </a:spcBef>
              <a:spcAft>
                <a:spcPct val="0"/>
              </a:spcAft>
              <a:defRPr sz="2000" kern="1200">
                <a:solidFill>
                  <a:schemeClr val="hlink"/>
                </a:solidFill>
                <a:latin typeface="Arial" charset="0"/>
                <a:ea typeface="+mn-ea"/>
                <a:cs typeface="Arial" charset="0"/>
              </a:defRPr>
            </a:lvl3pPr>
            <a:lvl4pPr marL="1693863" indent="-322263" algn="l" rtl="0" fontAlgn="base">
              <a:spcBef>
                <a:spcPct val="0"/>
              </a:spcBef>
              <a:spcAft>
                <a:spcPct val="0"/>
              </a:spcAft>
              <a:defRPr sz="2000" kern="1200">
                <a:solidFill>
                  <a:schemeClr val="hlink"/>
                </a:solidFill>
                <a:latin typeface="Arial" charset="0"/>
                <a:ea typeface="+mn-ea"/>
                <a:cs typeface="Arial" charset="0"/>
              </a:defRPr>
            </a:lvl4pPr>
            <a:lvl5pPr marL="2259013" indent="-430213" algn="l" rtl="0" fontAlgn="base">
              <a:spcBef>
                <a:spcPct val="0"/>
              </a:spcBef>
              <a:spcAft>
                <a:spcPct val="0"/>
              </a:spcAft>
              <a:defRPr sz="2000" kern="1200">
                <a:solidFill>
                  <a:schemeClr val="hlink"/>
                </a:solidFill>
                <a:latin typeface="Arial" charset="0"/>
                <a:ea typeface="+mn-ea"/>
                <a:cs typeface="Arial" charset="0"/>
              </a:defRPr>
            </a:lvl5pPr>
            <a:lvl6pPr marL="2286000" algn="l" defTabSz="914400" rtl="0" eaLnBrk="1" latinLnBrk="0" hangingPunct="1">
              <a:defRPr sz="2000" kern="1200">
                <a:solidFill>
                  <a:schemeClr val="hlink"/>
                </a:solidFill>
                <a:latin typeface="Arial" charset="0"/>
                <a:ea typeface="+mn-ea"/>
                <a:cs typeface="Arial" charset="0"/>
              </a:defRPr>
            </a:lvl6pPr>
            <a:lvl7pPr marL="2743200" algn="l" defTabSz="914400" rtl="0" eaLnBrk="1" latinLnBrk="0" hangingPunct="1">
              <a:defRPr sz="2000" kern="1200">
                <a:solidFill>
                  <a:schemeClr val="hlink"/>
                </a:solidFill>
                <a:latin typeface="Arial" charset="0"/>
                <a:ea typeface="+mn-ea"/>
                <a:cs typeface="Arial" charset="0"/>
              </a:defRPr>
            </a:lvl7pPr>
            <a:lvl8pPr marL="3200400" algn="l" defTabSz="914400" rtl="0" eaLnBrk="1" latinLnBrk="0" hangingPunct="1">
              <a:defRPr sz="2000" kern="1200">
                <a:solidFill>
                  <a:schemeClr val="hlink"/>
                </a:solidFill>
                <a:latin typeface="Arial" charset="0"/>
                <a:ea typeface="+mn-ea"/>
                <a:cs typeface="Arial" charset="0"/>
              </a:defRPr>
            </a:lvl8pPr>
            <a:lvl9pPr marL="3657600" algn="l" defTabSz="914400" rtl="0" eaLnBrk="1" latinLnBrk="0" hangingPunct="1">
              <a:defRPr sz="2000" kern="1200">
                <a:solidFill>
                  <a:schemeClr val="hlink"/>
                </a:solidFill>
                <a:latin typeface="Arial" charset="0"/>
                <a:ea typeface="+mn-ea"/>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Arial" charset="0"/>
              </a:rPr>
              <a:t>STATE ATOMIC ENERGY </a:t>
            </a:r>
            <a:r>
              <a:rPr kumimoji="0" lang="en-US" sz="1100" b="1" i="0" u="none" strike="noStrike" kern="1200" cap="none" spc="0" normalizeH="0" baseline="0" noProof="0" dirty="0">
                <a:ln>
                  <a:noFill/>
                </a:ln>
                <a:solidFill>
                  <a:srgbClr val="FFFFFF"/>
                </a:solidFill>
                <a:effectLst/>
                <a:uLnTx/>
                <a:uFillTx/>
                <a:latin typeface="Arial" charset="0"/>
                <a:ea typeface="+mn-ea"/>
                <a:cs typeface="Arial" charset="0"/>
              </a:rPr>
              <a:t>CORPORATION</a:t>
            </a:r>
            <a:r>
              <a:rPr kumimoji="0" lang="en-US" sz="1200" b="1"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1200" b="1" i="0" u="none" strike="noStrike" kern="1200" cap="none" spc="0" normalizeH="0" baseline="0" noProof="0" dirty="0" smtClean="0">
                <a:ln>
                  <a:noFill/>
                </a:ln>
                <a:solidFill>
                  <a:srgbClr val="FFFFFF"/>
                </a:solidFill>
                <a:effectLst/>
                <a:uLnTx/>
                <a:uFillTx/>
                <a:latin typeface="Arial" charset="0"/>
                <a:ea typeface="+mn-ea"/>
                <a:cs typeface="Arial" charset="0"/>
              </a:rPr>
              <a:t>"ROSATOM"</a:t>
            </a:r>
            <a:endParaRPr kumimoji="0" lang="ru-RU" sz="12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004486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22114"/>
          </a:xfrm>
        </p:spPr>
        <p:txBody>
          <a:bodyPr>
            <a:normAutofit fontScale="90000"/>
          </a:bodyPr>
          <a:lstStyle/>
          <a:p>
            <a:r>
              <a:rPr lang="en-US" dirty="0">
                <a:solidFill>
                  <a:schemeClr val="bg1"/>
                </a:solidFill>
              </a:rPr>
              <a:t>Corrosion tests in steam-air </a:t>
            </a:r>
            <a:r>
              <a:rPr lang="en-US" dirty="0" smtClean="0">
                <a:solidFill>
                  <a:schemeClr val="bg1"/>
                </a:solidFill>
              </a:rPr>
              <a:t>mixture 1350°C</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5CA2CB32-1D99-44E6-B5E3-E41F482A2599}" type="slidenum">
              <a:rPr lang="ru-RU" smtClean="0"/>
              <a:t>10</a:t>
            </a:fld>
            <a:endParaRPr lang="ru-RU"/>
          </a:p>
        </p:txBody>
      </p:sp>
      <p:pic>
        <p:nvPicPr>
          <p:cNvPr id="2050" name="Picture 2" descr="C:\АлександР\Диссертация 2010-2012\ПокрытиЯ\Покрытия Сr\11 этап Гальваника\Внешний вид 11 этап\1,3 воздух.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0" r="4968"/>
          <a:stretch/>
        </p:blipFill>
        <p:spPr bwMode="auto">
          <a:xfrm>
            <a:off x="201468" y="1588150"/>
            <a:ext cx="227058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АлександР\Диссертация 2010-2012\ПокрытиЯ\Покрытия Сr\11 этап Гальваника\Окисление на воздухе\3 х200,1.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53787" t="40049" b="3945"/>
          <a:stretch/>
        </p:blipFill>
        <p:spPr bwMode="auto">
          <a:xfrm>
            <a:off x="6732240" y="1590978"/>
            <a:ext cx="2219131" cy="20162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6273" y="1192336"/>
            <a:ext cx="2616291" cy="369332"/>
          </a:xfrm>
          <a:prstGeom prst="rect">
            <a:avLst/>
          </a:prstGeom>
          <a:noFill/>
        </p:spPr>
        <p:txBody>
          <a:bodyPr wrap="square" rtlCol="0">
            <a:spAutoFit/>
          </a:bodyPr>
          <a:lstStyle/>
          <a:p>
            <a:pPr algn="ctr"/>
            <a:r>
              <a:rPr lang="en-US" dirty="0"/>
              <a:t>Appearance</a:t>
            </a:r>
          </a:p>
        </p:txBody>
      </p:sp>
      <p:grpSp>
        <p:nvGrpSpPr>
          <p:cNvPr id="16" name="Группа 15"/>
          <p:cNvGrpSpPr/>
          <p:nvPr/>
        </p:nvGrpSpPr>
        <p:grpSpPr>
          <a:xfrm>
            <a:off x="2502524" y="1547726"/>
            <a:ext cx="4162425" cy="2152650"/>
            <a:chOff x="2502524" y="1588150"/>
            <a:chExt cx="4162425" cy="2152650"/>
          </a:xfrm>
        </p:grpSpPr>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02524" y="1588150"/>
              <a:ext cx="41624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Прямая соединительная линия 7"/>
            <p:cNvCxnSpPr/>
            <p:nvPr/>
          </p:nvCxnSpPr>
          <p:spPr>
            <a:xfrm>
              <a:off x="6120779" y="3653829"/>
              <a:ext cx="488263" cy="359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6120779" y="3621424"/>
              <a:ext cx="0" cy="7200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a:off x="6609042" y="3628368"/>
              <a:ext cx="0" cy="7200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102658" y="3486484"/>
              <a:ext cx="498855" cy="215444"/>
            </a:xfrm>
            <a:prstGeom prst="rect">
              <a:avLst/>
            </a:prstGeom>
            <a:noFill/>
          </p:spPr>
          <p:txBody>
            <a:bodyPr wrap="none" rtlCol="0">
              <a:spAutoFit/>
            </a:bodyPr>
            <a:lstStyle/>
            <a:p>
              <a:r>
                <a:rPr lang="ru-RU" sz="800" dirty="0" smtClean="0">
                  <a:solidFill>
                    <a:schemeClr val="bg1"/>
                  </a:solidFill>
                </a:rPr>
                <a:t>150</a:t>
              </a:r>
              <a:r>
                <a:rPr lang="en-US" sz="800" dirty="0" smtClean="0">
                  <a:solidFill>
                    <a:schemeClr val="bg1"/>
                  </a:solidFill>
                </a:rPr>
                <a:t> </a:t>
              </a:r>
              <a:r>
                <a:rPr lang="el-GR" sz="800" dirty="0">
                  <a:solidFill>
                    <a:schemeClr val="bg1"/>
                  </a:solidFill>
                </a:rPr>
                <a:t>μ</a:t>
              </a:r>
              <a:r>
                <a:rPr lang="en-US" sz="800" dirty="0">
                  <a:solidFill>
                    <a:schemeClr val="bg1"/>
                  </a:solidFill>
                </a:rPr>
                <a:t>m</a:t>
              </a:r>
              <a:endParaRPr lang="ru-RU" sz="800" dirty="0">
                <a:solidFill>
                  <a:schemeClr val="bg1"/>
                </a:solidFill>
              </a:endParaRPr>
            </a:p>
          </p:txBody>
        </p:sp>
      </p:grpSp>
      <p:sp>
        <p:nvSpPr>
          <p:cNvPr id="27" name="TextBox 26"/>
          <p:cNvSpPr txBox="1"/>
          <p:nvPr/>
        </p:nvSpPr>
        <p:spPr>
          <a:xfrm>
            <a:off x="2502524" y="1211951"/>
            <a:ext cx="6448847" cy="369332"/>
          </a:xfrm>
          <a:prstGeom prst="rect">
            <a:avLst/>
          </a:prstGeom>
          <a:noFill/>
        </p:spPr>
        <p:txBody>
          <a:bodyPr wrap="square" rtlCol="0">
            <a:spAutoFit/>
          </a:bodyPr>
          <a:lstStyle/>
          <a:p>
            <a:pPr algn="ctr"/>
            <a:r>
              <a:rPr lang="en-US" dirty="0"/>
              <a:t>Sample microstructure</a:t>
            </a:r>
          </a:p>
        </p:txBody>
      </p:sp>
      <p:sp>
        <p:nvSpPr>
          <p:cNvPr id="28" name="Овал 27"/>
          <p:cNvSpPr/>
          <p:nvPr/>
        </p:nvSpPr>
        <p:spPr>
          <a:xfrm>
            <a:off x="6102658" y="1731482"/>
            <a:ext cx="360040" cy="360040"/>
          </a:xfrm>
          <a:prstGeom prst="ellipse">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18" name="Прямая соединительная линия 17"/>
          <p:cNvCxnSpPr/>
          <p:nvPr/>
        </p:nvCxnSpPr>
        <p:spPr>
          <a:xfrm>
            <a:off x="4499992" y="1628800"/>
            <a:ext cx="0" cy="1727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427984" y="1628800"/>
            <a:ext cx="1557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422116" y="2204864"/>
            <a:ext cx="1557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4427984" y="3356992"/>
            <a:ext cx="1557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62" name="TextBox 2061"/>
          <p:cNvSpPr txBox="1"/>
          <p:nvPr/>
        </p:nvSpPr>
        <p:spPr>
          <a:xfrm>
            <a:off x="3923928" y="2564903"/>
            <a:ext cx="612668" cy="246221"/>
          </a:xfrm>
          <a:prstGeom prst="rect">
            <a:avLst/>
          </a:prstGeom>
          <a:noFill/>
        </p:spPr>
        <p:txBody>
          <a:bodyPr wrap="none" rtlCol="0">
            <a:spAutoFit/>
          </a:bodyPr>
          <a:lstStyle/>
          <a:p>
            <a:r>
              <a:rPr lang="ru-RU" sz="1000" dirty="0" smtClean="0">
                <a:solidFill>
                  <a:schemeClr val="bg1"/>
                </a:solidFill>
              </a:rPr>
              <a:t>370</a:t>
            </a:r>
            <a:r>
              <a:rPr lang="en-US" sz="1000" dirty="0" smtClean="0">
                <a:solidFill>
                  <a:schemeClr val="bg1"/>
                </a:solidFill>
              </a:rPr>
              <a:t> </a:t>
            </a:r>
            <a:r>
              <a:rPr lang="ru-RU" sz="1000" dirty="0" smtClean="0">
                <a:solidFill>
                  <a:schemeClr val="bg1"/>
                </a:solidFill>
              </a:rPr>
              <a:t> </a:t>
            </a:r>
            <a:r>
              <a:rPr lang="el-GR" sz="1000" dirty="0">
                <a:solidFill>
                  <a:schemeClr val="bg1"/>
                </a:solidFill>
              </a:rPr>
              <a:t>μ</a:t>
            </a:r>
            <a:r>
              <a:rPr lang="en-US" sz="1000" dirty="0">
                <a:solidFill>
                  <a:schemeClr val="bg1"/>
                </a:solidFill>
              </a:rPr>
              <a:t>m</a:t>
            </a:r>
            <a:endParaRPr lang="ru-RU" sz="1000" dirty="0">
              <a:solidFill>
                <a:schemeClr val="bg1"/>
              </a:solidFill>
            </a:endParaRPr>
          </a:p>
        </p:txBody>
      </p:sp>
      <p:sp>
        <p:nvSpPr>
          <p:cNvPr id="51" name="TextBox 50"/>
          <p:cNvSpPr txBox="1"/>
          <p:nvPr/>
        </p:nvSpPr>
        <p:spPr>
          <a:xfrm>
            <a:off x="3900173" y="1788391"/>
            <a:ext cx="583814" cy="246221"/>
          </a:xfrm>
          <a:prstGeom prst="rect">
            <a:avLst/>
          </a:prstGeom>
          <a:noFill/>
        </p:spPr>
        <p:txBody>
          <a:bodyPr wrap="none" rtlCol="0">
            <a:spAutoFit/>
          </a:bodyPr>
          <a:lstStyle/>
          <a:p>
            <a:r>
              <a:rPr lang="ru-RU" sz="1000" dirty="0" smtClean="0"/>
              <a:t>190 </a:t>
            </a:r>
            <a:r>
              <a:rPr lang="el-GR" sz="1000" dirty="0"/>
              <a:t>μ</a:t>
            </a:r>
            <a:r>
              <a:rPr lang="en-US" sz="1000" dirty="0"/>
              <a:t>m</a:t>
            </a:r>
            <a:endParaRPr lang="ru-RU" sz="1000" dirty="0"/>
          </a:p>
        </p:txBody>
      </p:sp>
      <p:cxnSp>
        <p:nvCxnSpPr>
          <p:cNvPr id="2064" name="Прямая соединительная линия 2063"/>
          <p:cNvCxnSpPr>
            <a:endCxn id="2054" idx="2"/>
          </p:cNvCxnSpPr>
          <p:nvPr/>
        </p:nvCxnSpPr>
        <p:spPr>
          <a:xfrm>
            <a:off x="7841805" y="2132856"/>
            <a:ext cx="1" cy="14743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8" name="Прямая соединительная линия 2067"/>
          <p:cNvCxnSpPr/>
          <p:nvPr/>
        </p:nvCxnSpPr>
        <p:spPr>
          <a:xfrm>
            <a:off x="7740352" y="2132856"/>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7740352" y="2204864"/>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7740352" y="2261248"/>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7740352" y="2367149"/>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77" name="TextBox 2076"/>
          <p:cNvSpPr txBox="1"/>
          <p:nvPr/>
        </p:nvSpPr>
        <p:spPr>
          <a:xfrm>
            <a:off x="7920352" y="2009745"/>
            <a:ext cx="470000" cy="246221"/>
          </a:xfrm>
          <a:prstGeom prst="rect">
            <a:avLst/>
          </a:prstGeom>
          <a:noFill/>
        </p:spPr>
        <p:txBody>
          <a:bodyPr wrap="none" rtlCol="0">
            <a:spAutoFit/>
          </a:bodyPr>
          <a:lstStyle/>
          <a:p>
            <a:r>
              <a:rPr lang="en-US" sz="1000" dirty="0" err="1" smtClean="0">
                <a:solidFill>
                  <a:schemeClr val="bg1"/>
                </a:solidFill>
              </a:rPr>
              <a:t>Cr₂O</a:t>
            </a:r>
            <a:r>
              <a:rPr lang="en-US" sz="1000" dirty="0" smtClean="0">
                <a:solidFill>
                  <a:schemeClr val="bg1"/>
                </a:solidFill>
              </a:rPr>
              <a:t>₃</a:t>
            </a:r>
            <a:endParaRPr lang="ru-RU" sz="1000" dirty="0">
              <a:solidFill>
                <a:schemeClr val="bg1"/>
              </a:solidFill>
            </a:endParaRPr>
          </a:p>
        </p:txBody>
      </p:sp>
      <p:sp>
        <p:nvSpPr>
          <p:cNvPr id="70" name="TextBox 69"/>
          <p:cNvSpPr txBox="1"/>
          <p:nvPr/>
        </p:nvSpPr>
        <p:spPr>
          <a:xfrm>
            <a:off x="7921946" y="2116999"/>
            <a:ext cx="298480" cy="246221"/>
          </a:xfrm>
          <a:prstGeom prst="rect">
            <a:avLst/>
          </a:prstGeom>
          <a:noFill/>
        </p:spPr>
        <p:txBody>
          <a:bodyPr wrap="none" rtlCol="0">
            <a:spAutoFit/>
          </a:bodyPr>
          <a:lstStyle/>
          <a:p>
            <a:r>
              <a:rPr lang="en-US" sz="1000" dirty="0" smtClean="0">
                <a:solidFill>
                  <a:schemeClr val="bg1"/>
                </a:solidFill>
              </a:rPr>
              <a:t>Cr</a:t>
            </a:r>
            <a:endParaRPr lang="ru-RU" sz="1000" dirty="0">
              <a:solidFill>
                <a:schemeClr val="bg1"/>
              </a:solidFill>
            </a:endParaRPr>
          </a:p>
        </p:txBody>
      </p:sp>
      <p:sp>
        <p:nvSpPr>
          <p:cNvPr id="71" name="TextBox 70"/>
          <p:cNvSpPr txBox="1"/>
          <p:nvPr/>
        </p:nvSpPr>
        <p:spPr>
          <a:xfrm>
            <a:off x="7929969" y="2201257"/>
            <a:ext cx="559769" cy="246221"/>
          </a:xfrm>
          <a:prstGeom prst="rect">
            <a:avLst/>
          </a:prstGeom>
          <a:noFill/>
        </p:spPr>
        <p:txBody>
          <a:bodyPr wrap="none" rtlCol="0">
            <a:spAutoFit/>
          </a:bodyPr>
          <a:lstStyle/>
          <a:p>
            <a:r>
              <a:rPr lang="el-GR" sz="1000" dirty="0">
                <a:solidFill>
                  <a:srgbClr val="FFFFFF"/>
                </a:solidFill>
                <a:ea typeface="Calibri"/>
                <a:cs typeface="Calibri"/>
              </a:rPr>
              <a:t>α-</a:t>
            </a:r>
            <a:r>
              <a:rPr lang="en-US" sz="1000" dirty="0" err="1" smtClean="0">
                <a:solidFill>
                  <a:srgbClr val="FFFFFF"/>
                </a:solidFill>
                <a:ea typeface="Calibri"/>
                <a:cs typeface="Calibri"/>
              </a:rPr>
              <a:t>ZrCr</a:t>
            </a:r>
            <a:r>
              <a:rPr lang="en-US" sz="1000" dirty="0" smtClean="0">
                <a:solidFill>
                  <a:srgbClr val="FFFFFF"/>
                </a:solidFill>
                <a:ea typeface="Calibri"/>
                <a:cs typeface="Calibri"/>
              </a:rPr>
              <a:t>₂</a:t>
            </a:r>
            <a:endParaRPr lang="ru-RU" sz="1000" dirty="0">
              <a:solidFill>
                <a:schemeClr val="bg1"/>
              </a:solidFill>
            </a:endParaRPr>
          </a:p>
        </p:txBody>
      </p:sp>
      <p:sp>
        <p:nvSpPr>
          <p:cNvPr id="2078" name="Прямоугольник 2077"/>
          <p:cNvSpPr/>
          <p:nvPr/>
        </p:nvSpPr>
        <p:spPr>
          <a:xfrm>
            <a:off x="7851542" y="2664588"/>
            <a:ext cx="920445" cy="275588"/>
          </a:xfrm>
          <a:prstGeom prst="rect">
            <a:avLst/>
          </a:prstGeom>
        </p:spPr>
        <p:txBody>
          <a:bodyPr wrap="none">
            <a:spAutoFit/>
          </a:bodyPr>
          <a:lstStyle/>
          <a:p>
            <a:pPr>
              <a:lnSpc>
                <a:spcPct val="115000"/>
              </a:lnSpc>
              <a:spcAft>
                <a:spcPts val="1000"/>
              </a:spcAft>
            </a:pPr>
            <a:r>
              <a:rPr lang="ru-RU" sz="1050" b="1" dirty="0">
                <a:solidFill>
                  <a:srgbClr val="FFFFFF"/>
                </a:solidFill>
                <a:ea typeface="Calibri"/>
                <a:cs typeface="Calibri"/>
              </a:rPr>
              <a:t>«</a:t>
            </a:r>
            <a:r>
              <a:rPr lang="en-US" sz="1050" b="1" dirty="0">
                <a:solidFill>
                  <a:srgbClr val="FFFFFF"/>
                </a:solidFill>
                <a:ea typeface="Calibri"/>
                <a:cs typeface="Calibri"/>
              </a:rPr>
              <a:t>ex-β</a:t>
            </a:r>
            <a:r>
              <a:rPr lang="ru-RU" sz="1050" b="1" dirty="0" smtClean="0">
                <a:solidFill>
                  <a:srgbClr val="FFFFFF"/>
                </a:solidFill>
                <a:ea typeface="Calibri"/>
                <a:cs typeface="Calibri"/>
              </a:rPr>
              <a:t>»-</a:t>
            </a:r>
            <a:r>
              <a:rPr lang="en-US" sz="1050" b="1" dirty="0">
                <a:solidFill>
                  <a:srgbClr val="FFFFFF"/>
                </a:solidFill>
                <a:ea typeface="Calibri"/>
                <a:cs typeface="Calibri"/>
              </a:rPr>
              <a:t>layer</a:t>
            </a:r>
            <a:endParaRPr lang="ru-RU" sz="1050" dirty="0">
              <a:ea typeface="Calibri"/>
              <a:cs typeface="Calibri"/>
            </a:endParaRPr>
          </a:p>
        </p:txBody>
      </p:sp>
      <p:sp>
        <p:nvSpPr>
          <p:cNvPr id="73" name="TextBox 72"/>
          <p:cNvSpPr txBox="1"/>
          <p:nvPr/>
        </p:nvSpPr>
        <p:spPr>
          <a:xfrm>
            <a:off x="7266054" y="2009744"/>
            <a:ext cx="564298" cy="246221"/>
          </a:xfrm>
          <a:prstGeom prst="rect">
            <a:avLst/>
          </a:prstGeom>
          <a:noFill/>
        </p:spPr>
        <p:txBody>
          <a:bodyPr wrap="square" rtlCol="0">
            <a:spAutoFit/>
          </a:bodyPr>
          <a:lstStyle/>
          <a:p>
            <a:pPr algn="r"/>
            <a:r>
              <a:rPr lang="en-US" sz="1000" dirty="0" smtClean="0">
                <a:solidFill>
                  <a:schemeClr val="bg1"/>
                </a:solidFill>
              </a:rPr>
              <a:t>6</a:t>
            </a:r>
            <a:r>
              <a:rPr lang="ru-RU" sz="1000" dirty="0" smtClean="0">
                <a:solidFill>
                  <a:schemeClr val="bg1"/>
                </a:solidFill>
              </a:rPr>
              <a:t> </a:t>
            </a:r>
            <a:r>
              <a:rPr lang="el-GR" sz="1000" dirty="0">
                <a:solidFill>
                  <a:schemeClr val="bg1"/>
                </a:solidFill>
              </a:rPr>
              <a:t>μ</a:t>
            </a:r>
            <a:r>
              <a:rPr lang="en-US" sz="1000" dirty="0">
                <a:solidFill>
                  <a:schemeClr val="bg1"/>
                </a:solidFill>
              </a:rPr>
              <a:t>m</a:t>
            </a:r>
            <a:endParaRPr lang="ru-RU" sz="1000" dirty="0">
              <a:solidFill>
                <a:schemeClr val="bg1"/>
              </a:solidFill>
            </a:endParaRPr>
          </a:p>
        </p:txBody>
      </p:sp>
      <p:sp>
        <p:nvSpPr>
          <p:cNvPr id="74" name="TextBox 73"/>
          <p:cNvSpPr txBox="1"/>
          <p:nvPr/>
        </p:nvSpPr>
        <p:spPr>
          <a:xfrm>
            <a:off x="7092280" y="2123708"/>
            <a:ext cx="738072" cy="246221"/>
          </a:xfrm>
          <a:prstGeom prst="rect">
            <a:avLst/>
          </a:prstGeom>
          <a:noFill/>
        </p:spPr>
        <p:txBody>
          <a:bodyPr wrap="square" rtlCol="0">
            <a:spAutoFit/>
          </a:bodyPr>
          <a:lstStyle/>
          <a:p>
            <a:pPr algn="r"/>
            <a:r>
              <a:rPr lang="ru-RU" sz="1000" dirty="0" smtClean="0">
                <a:solidFill>
                  <a:schemeClr val="bg1"/>
                </a:solidFill>
              </a:rPr>
              <a:t>15 </a:t>
            </a:r>
            <a:r>
              <a:rPr lang="el-GR" sz="1000" dirty="0">
                <a:solidFill>
                  <a:schemeClr val="bg1"/>
                </a:solidFill>
              </a:rPr>
              <a:t>μ</a:t>
            </a:r>
            <a:r>
              <a:rPr lang="en-US" sz="1000" dirty="0">
                <a:solidFill>
                  <a:schemeClr val="bg1"/>
                </a:solidFill>
              </a:rPr>
              <a:t>m</a:t>
            </a:r>
            <a:endParaRPr lang="ru-RU" sz="1000" dirty="0">
              <a:solidFill>
                <a:schemeClr val="bg1"/>
              </a:solidFill>
            </a:endParaRPr>
          </a:p>
        </p:txBody>
      </p:sp>
      <p:sp>
        <p:nvSpPr>
          <p:cNvPr id="75" name="TextBox 74"/>
          <p:cNvSpPr txBox="1"/>
          <p:nvPr/>
        </p:nvSpPr>
        <p:spPr>
          <a:xfrm>
            <a:off x="7092280" y="2240109"/>
            <a:ext cx="738072" cy="246221"/>
          </a:xfrm>
          <a:prstGeom prst="rect">
            <a:avLst/>
          </a:prstGeom>
          <a:noFill/>
        </p:spPr>
        <p:txBody>
          <a:bodyPr wrap="square" rtlCol="0">
            <a:spAutoFit/>
          </a:bodyPr>
          <a:lstStyle/>
          <a:p>
            <a:pPr algn="r"/>
            <a:r>
              <a:rPr lang="ru-RU" sz="1000" dirty="0" smtClean="0">
                <a:solidFill>
                  <a:schemeClr val="bg1"/>
                </a:solidFill>
              </a:rPr>
              <a:t>20 </a:t>
            </a:r>
            <a:r>
              <a:rPr lang="el-GR" sz="1000" dirty="0">
                <a:solidFill>
                  <a:schemeClr val="bg1"/>
                </a:solidFill>
              </a:rPr>
              <a:t>μ</a:t>
            </a:r>
            <a:r>
              <a:rPr lang="en-US" sz="1000" dirty="0">
                <a:solidFill>
                  <a:schemeClr val="bg1"/>
                </a:solidFill>
              </a:rPr>
              <a:t>m</a:t>
            </a:r>
            <a:endParaRPr lang="ru-RU" sz="1000" dirty="0">
              <a:solidFill>
                <a:schemeClr val="bg1"/>
              </a:solidFill>
            </a:endParaRPr>
          </a:p>
        </p:txBody>
      </p:sp>
      <p:sp>
        <p:nvSpPr>
          <p:cNvPr id="76" name="Надпись 208"/>
          <p:cNvSpPr txBox="1">
            <a:spLocks noChangeArrowheads="1"/>
          </p:cNvSpPr>
          <p:nvPr/>
        </p:nvSpPr>
        <p:spPr bwMode="auto">
          <a:xfrm>
            <a:off x="4679643" y="2789142"/>
            <a:ext cx="828461" cy="24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dirty="0">
                <a:solidFill>
                  <a:srgbClr val="FFFFFF"/>
                </a:solidFill>
                <a:effectLst/>
                <a:ea typeface="Calibri"/>
                <a:cs typeface="Calibri"/>
              </a:rPr>
              <a:t>α</a:t>
            </a:r>
            <a:r>
              <a:rPr lang="ru-RU" sz="1600" b="1" dirty="0">
                <a:solidFill>
                  <a:srgbClr val="FFFFFF"/>
                </a:solidFill>
                <a:effectLst/>
                <a:ea typeface="Calibri"/>
                <a:cs typeface="Calibri"/>
              </a:rPr>
              <a:t>-</a:t>
            </a:r>
            <a:r>
              <a:rPr lang="en-US" sz="1600" b="1" dirty="0" err="1">
                <a:solidFill>
                  <a:srgbClr val="FFFFFF"/>
                </a:solidFill>
                <a:effectLst/>
                <a:ea typeface="Calibri"/>
                <a:cs typeface="Calibri"/>
              </a:rPr>
              <a:t>Zr</a:t>
            </a:r>
            <a:r>
              <a:rPr lang="ru-RU" sz="1600" b="1" dirty="0">
                <a:solidFill>
                  <a:srgbClr val="FFFFFF"/>
                </a:solidFill>
                <a:effectLst/>
                <a:ea typeface="Calibri"/>
                <a:cs typeface="Calibri"/>
              </a:rPr>
              <a:t>(</a:t>
            </a:r>
            <a:r>
              <a:rPr lang="en-US" sz="1600" b="1" dirty="0">
                <a:solidFill>
                  <a:srgbClr val="FFFFFF"/>
                </a:solidFill>
                <a:effectLst/>
                <a:ea typeface="Calibri"/>
                <a:cs typeface="Calibri"/>
              </a:rPr>
              <a:t>O)</a:t>
            </a:r>
            <a:endParaRPr lang="ru-RU" sz="1600" dirty="0">
              <a:effectLst/>
              <a:ea typeface="Calibri"/>
              <a:cs typeface="Calibri"/>
            </a:endParaRPr>
          </a:p>
        </p:txBody>
      </p:sp>
      <p:sp>
        <p:nvSpPr>
          <p:cNvPr id="77" name="Надпись 208"/>
          <p:cNvSpPr txBox="1">
            <a:spLocks noChangeArrowheads="1"/>
          </p:cNvSpPr>
          <p:nvPr/>
        </p:nvSpPr>
        <p:spPr bwMode="auto">
          <a:xfrm>
            <a:off x="2833435" y="2034612"/>
            <a:ext cx="828461" cy="33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u="sng" dirty="0" err="1" smtClean="0">
                <a:effectLst/>
                <a:ea typeface="Calibri"/>
                <a:cs typeface="Calibri"/>
              </a:rPr>
              <a:t>Zr</a:t>
            </a:r>
            <a:r>
              <a:rPr lang="en-US" sz="1600" b="1" u="sng" dirty="0" err="1">
                <a:ea typeface="Calibri"/>
                <a:cs typeface="Calibri"/>
              </a:rPr>
              <a:t>N</a:t>
            </a:r>
            <a:endParaRPr lang="ru-RU" sz="1600" u="sng" dirty="0">
              <a:effectLst/>
              <a:ea typeface="Calibri"/>
              <a:cs typeface="Calibri"/>
            </a:endParaRPr>
          </a:p>
        </p:txBody>
      </p:sp>
      <p:cxnSp>
        <p:nvCxnSpPr>
          <p:cNvPr id="32" name="Прямая со стрелкой 31"/>
          <p:cNvCxnSpPr/>
          <p:nvPr/>
        </p:nvCxnSpPr>
        <p:spPr>
          <a:xfrm flipH="1">
            <a:off x="2915816" y="2320705"/>
            <a:ext cx="44667" cy="549324"/>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81" name="Прямая со стрелкой 80"/>
          <p:cNvCxnSpPr/>
          <p:nvPr/>
        </p:nvCxnSpPr>
        <p:spPr>
          <a:xfrm>
            <a:off x="3059832" y="2324367"/>
            <a:ext cx="187833" cy="36364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84" name="Прямая со стрелкой 83"/>
          <p:cNvCxnSpPr/>
          <p:nvPr/>
        </p:nvCxnSpPr>
        <p:spPr>
          <a:xfrm>
            <a:off x="3131840" y="2320705"/>
            <a:ext cx="576064" cy="126773"/>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pic>
        <p:nvPicPr>
          <p:cNvPr id="1026" name="Picture 2" descr="C:\АлександР\Диссертация 2010-2012\ПокрытиЯ\Покрытия Сr\11 этап Гальваника\Шлиф II эксперимент (10 обр)\2.png"/>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1468" y="3818447"/>
            <a:ext cx="3293549" cy="24482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Диаграмма 39"/>
          <p:cNvGraphicFramePr>
            <a:graphicFrameLocks/>
          </p:cNvGraphicFramePr>
          <p:nvPr>
            <p:extLst>
              <p:ext uri="{D42A27DB-BD31-4B8C-83A1-F6EECF244321}">
                <p14:modId xmlns:p14="http://schemas.microsoft.com/office/powerpoint/2010/main" val="2033822196"/>
              </p:ext>
            </p:extLst>
          </p:nvPr>
        </p:nvGraphicFramePr>
        <p:xfrm>
          <a:off x="3834124" y="5067259"/>
          <a:ext cx="4858896" cy="144212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rot="16200000">
            <a:off x="2393844" y="4870896"/>
            <a:ext cx="2628119" cy="523220"/>
          </a:xfrm>
          <a:prstGeom prst="rect">
            <a:avLst/>
          </a:prstGeom>
          <a:noFill/>
        </p:spPr>
        <p:txBody>
          <a:bodyPr wrap="square" rtlCol="0">
            <a:spAutoFit/>
          </a:bodyPr>
          <a:lstStyle/>
          <a:p>
            <a:pPr algn="ctr"/>
            <a:r>
              <a:rPr lang="en-US" sz="1400" dirty="0"/>
              <a:t>Outer surface of </a:t>
            </a:r>
          </a:p>
          <a:p>
            <a:pPr algn="ctr"/>
            <a:r>
              <a:rPr lang="en-US" sz="1400" dirty="0"/>
              <a:t>the </a:t>
            </a:r>
            <a:r>
              <a:rPr lang="en-US" sz="1400" dirty="0" smtClean="0"/>
              <a:t>cladding</a:t>
            </a:r>
            <a:endParaRPr lang="ru-RU" sz="1400" dirty="0"/>
          </a:p>
        </p:txBody>
      </p:sp>
      <p:sp>
        <p:nvSpPr>
          <p:cNvPr id="42" name="TextBox 41"/>
          <p:cNvSpPr txBox="1"/>
          <p:nvPr/>
        </p:nvSpPr>
        <p:spPr>
          <a:xfrm rot="16200000">
            <a:off x="7381385" y="4913371"/>
            <a:ext cx="2832196" cy="307777"/>
          </a:xfrm>
          <a:prstGeom prst="rect">
            <a:avLst/>
          </a:prstGeom>
          <a:noFill/>
        </p:spPr>
        <p:txBody>
          <a:bodyPr wrap="square" rtlCol="0">
            <a:spAutoFit/>
          </a:bodyPr>
          <a:lstStyle/>
          <a:p>
            <a:pPr algn="ctr"/>
            <a:r>
              <a:rPr lang="en-US" sz="1400" dirty="0"/>
              <a:t>Inner </a:t>
            </a:r>
            <a:r>
              <a:rPr lang="en-US" sz="1400" dirty="0" smtClean="0"/>
              <a:t>cladding </a:t>
            </a:r>
            <a:r>
              <a:rPr lang="en-US" sz="1400" dirty="0"/>
              <a:t>surface</a:t>
            </a:r>
            <a:endParaRPr lang="ru-RU" sz="1400" dirty="0"/>
          </a:p>
        </p:txBody>
      </p:sp>
      <p:graphicFrame>
        <p:nvGraphicFramePr>
          <p:cNvPr id="44" name="Диаграмма 43"/>
          <p:cNvGraphicFramePr>
            <a:graphicFrameLocks/>
          </p:cNvGraphicFramePr>
          <p:nvPr>
            <p:extLst>
              <p:ext uri="{D42A27DB-BD31-4B8C-83A1-F6EECF244321}">
                <p14:modId xmlns:p14="http://schemas.microsoft.com/office/powerpoint/2010/main" val="252903160"/>
              </p:ext>
            </p:extLst>
          </p:nvPr>
        </p:nvGraphicFramePr>
        <p:xfrm>
          <a:off x="3857391" y="3653008"/>
          <a:ext cx="4786203" cy="1516065"/>
        </p:xfrm>
        <a:graphic>
          <a:graphicData uri="http://schemas.openxmlformats.org/drawingml/2006/chart">
            <c:chart xmlns:c="http://schemas.openxmlformats.org/drawingml/2006/chart" xmlns:r="http://schemas.openxmlformats.org/officeDocument/2006/relationships" r:id="rId9"/>
          </a:graphicData>
        </a:graphic>
      </p:graphicFrame>
      <p:cxnSp>
        <p:nvCxnSpPr>
          <p:cNvPr id="6" name="Прямая соединительная линия 5"/>
          <p:cNvCxnSpPr/>
          <p:nvPr/>
        </p:nvCxnSpPr>
        <p:spPr>
          <a:xfrm>
            <a:off x="4505860" y="4423195"/>
            <a:ext cx="395457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4532629" y="5733256"/>
            <a:ext cx="393238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4860032" y="5373216"/>
            <a:ext cx="0" cy="36004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V="1">
            <a:off x="6664949" y="5373216"/>
            <a:ext cx="0" cy="36004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4860032" y="5444241"/>
            <a:ext cx="180491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9" name="Прямая соединительная линия 58"/>
          <p:cNvCxnSpPr/>
          <p:nvPr/>
        </p:nvCxnSpPr>
        <p:spPr>
          <a:xfrm flipV="1">
            <a:off x="5004048" y="4063155"/>
            <a:ext cx="0" cy="36004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5777531" y="4063155"/>
            <a:ext cx="0" cy="36004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H="1">
            <a:off x="5004049" y="4149080"/>
            <a:ext cx="77348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004048" y="3932350"/>
            <a:ext cx="758442" cy="261610"/>
          </a:xfrm>
          <a:prstGeom prst="rect">
            <a:avLst/>
          </a:prstGeom>
          <a:noFill/>
        </p:spPr>
        <p:txBody>
          <a:bodyPr wrap="square" rtlCol="0">
            <a:spAutoFit/>
          </a:bodyPr>
          <a:lstStyle/>
          <a:p>
            <a:pPr algn="ctr"/>
            <a:r>
              <a:rPr lang="ru-RU" sz="1100" dirty="0" smtClean="0"/>
              <a:t>170 </a:t>
            </a:r>
            <a:r>
              <a:rPr lang="el-GR" sz="1100" dirty="0" smtClean="0"/>
              <a:t>μ</a:t>
            </a:r>
            <a:r>
              <a:rPr lang="en-US" sz="1100" dirty="0" smtClean="0"/>
              <a:t>m</a:t>
            </a:r>
            <a:endParaRPr lang="ru-RU" sz="1100" dirty="0"/>
          </a:p>
        </p:txBody>
      </p:sp>
      <p:sp>
        <p:nvSpPr>
          <p:cNvPr id="64" name="Надпись 207"/>
          <p:cNvSpPr txBox="1">
            <a:spLocks noChangeArrowheads="1"/>
          </p:cNvSpPr>
          <p:nvPr/>
        </p:nvSpPr>
        <p:spPr bwMode="auto">
          <a:xfrm>
            <a:off x="4532629" y="1789511"/>
            <a:ext cx="1391362" cy="41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ru-RU" sz="1600" b="1" dirty="0">
                <a:solidFill>
                  <a:srgbClr val="FFFFFF"/>
                </a:solidFill>
                <a:effectLst/>
                <a:ea typeface="Calibri"/>
                <a:cs typeface="Calibri"/>
              </a:rPr>
              <a:t>«</a:t>
            </a:r>
            <a:r>
              <a:rPr lang="en-US" sz="1600" b="1" dirty="0">
                <a:solidFill>
                  <a:srgbClr val="FFFFFF"/>
                </a:solidFill>
                <a:effectLst/>
                <a:ea typeface="Calibri"/>
                <a:cs typeface="Calibri"/>
              </a:rPr>
              <a:t>ex-β</a:t>
            </a:r>
            <a:r>
              <a:rPr lang="ru-RU" sz="1600" b="1" dirty="0" smtClean="0">
                <a:solidFill>
                  <a:srgbClr val="FFFFFF"/>
                </a:solidFill>
                <a:effectLst/>
                <a:ea typeface="Calibri"/>
                <a:cs typeface="Calibri"/>
              </a:rPr>
              <a:t>»-</a:t>
            </a:r>
            <a:r>
              <a:rPr lang="en-US" sz="1600" b="1" dirty="0">
                <a:solidFill>
                  <a:srgbClr val="FFFFFF"/>
                </a:solidFill>
                <a:ea typeface="Calibri"/>
                <a:cs typeface="Calibri"/>
              </a:rPr>
              <a:t>layer</a:t>
            </a:r>
            <a:r>
              <a:rPr lang="ru-RU" sz="1600" dirty="0" smtClean="0">
                <a:solidFill>
                  <a:srgbClr val="FFFFFF"/>
                </a:solidFill>
                <a:effectLst/>
                <a:latin typeface="Calibri"/>
                <a:ea typeface="Calibri"/>
                <a:cs typeface="Calibri"/>
              </a:rPr>
              <a:t> </a:t>
            </a:r>
            <a:endParaRPr lang="ru-RU" sz="1600" dirty="0">
              <a:effectLst/>
              <a:latin typeface="Calibri"/>
              <a:ea typeface="Calibri"/>
              <a:cs typeface="Calibri"/>
            </a:endParaRPr>
          </a:p>
        </p:txBody>
      </p:sp>
      <p:cxnSp>
        <p:nvCxnSpPr>
          <p:cNvPr id="65" name="Прямая соединительная линия 64"/>
          <p:cNvCxnSpPr/>
          <p:nvPr/>
        </p:nvCxnSpPr>
        <p:spPr>
          <a:xfrm>
            <a:off x="270630" y="5359287"/>
            <a:ext cx="30700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1907704" y="5279327"/>
            <a:ext cx="0" cy="1599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2339752" y="5293257"/>
            <a:ext cx="0" cy="1599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9552" y="5293257"/>
            <a:ext cx="0" cy="1599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323528" y="5293257"/>
            <a:ext cx="0" cy="1599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3340656" y="5279328"/>
            <a:ext cx="0" cy="1599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Надпись 208"/>
          <p:cNvSpPr txBox="1">
            <a:spLocks noChangeArrowheads="1"/>
          </p:cNvSpPr>
          <p:nvPr/>
        </p:nvSpPr>
        <p:spPr bwMode="auto">
          <a:xfrm>
            <a:off x="1709412" y="5451846"/>
            <a:ext cx="96596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dirty="0">
                <a:solidFill>
                  <a:srgbClr val="FFFFFF"/>
                </a:solidFill>
                <a:ea typeface="Calibri"/>
                <a:cs typeface="Calibri"/>
              </a:rPr>
              <a:t>α</a:t>
            </a:r>
            <a:r>
              <a:rPr lang="ru-RU" sz="1600" b="1" dirty="0">
                <a:solidFill>
                  <a:srgbClr val="FFFFFF"/>
                </a:solidFill>
                <a:ea typeface="Calibri"/>
                <a:cs typeface="Calibri"/>
              </a:rPr>
              <a:t>-</a:t>
            </a:r>
            <a:r>
              <a:rPr lang="en-US" sz="1600" b="1" dirty="0" err="1">
                <a:solidFill>
                  <a:srgbClr val="FFFFFF"/>
                </a:solidFill>
                <a:ea typeface="Calibri"/>
                <a:cs typeface="Calibri"/>
              </a:rPr>
              <a:t>Zr</a:t>
            </a:r>
            <a:r>
              <a:rPr lang="ru-RU" sz="1600" b="1" dirty="0">
                <a:solidFill>
                  <a:srgbClr val="FFFFFF"/>
                </a:solidFill>
                <a:ea typeface="Calibri"/>
                <a:cs typeface="Calibri"/>
              </a:rPr>
              <a:t>(</a:t>
            </a:r>
            <a:r>
              <a:rPr lang="en-US" sz="1600" b="1" dirty="0">
                <a:solidFill>
                  <a:srgbClr val="FFFFFF"/>
                </a:solidFill>
                <a:ea typeface="Calibri"/>
                <a:cs typeface="Calibri"/>
              </a:rPr>
              <a:t>O) </a:t>
            </a:r>
            <a:r>
              <a:rPr lang="ru-RU" sz="1600" dirty="0">
                <a:effectLst/>
                <a:latin typeface="Calibri"/>
                <a:ea typeface="Calibri"/>
                <a:cs typeface="Calibri"/>
              </a:rPr>
              <a:t> </a:t>
            </a:r>
          </a:p>
        </p:txBody>
      </p:sp>
      <p:sp>
        <p:nvSpPr>
          <p:cNvPr id="88" name="Надпись 208"/>
          <p:cNvSpPr txBox="1">
            <a:spLocks noChangeArrowheads="1"/>
          </p:cNvSpPr>
          <p:nvPr/>
        </p:nvSpPr>
        <p:spPr bwMode="auto">
          <a:xfrm>
            <a:off x="2719269" y="5745991"/>
            <a:ext cx="58634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ru-RU" sz="1600" dirty="0">
                <a:effectLst/>
                <a:latin typeface="Calibri"/>
                <a:ea typeface="Calibri"/>
                <a:cs typeface="Calibri"/>
              </a:rPr>
              <a:t> </a:t>
            </a:r>
          </a:p>
        </p:txBody>
      </p:sp>
      <p:sp>
        <p:nvSpPr>
          <p:cNvPr id="89" name="Надпись 208"/>
          <p:cNvSpPr txBox="1">
            <a:spLocks noChangeArrowheads="1"/>
          </p:cNvSpPr>
          <p:nvPr/>
        </p:nvSpPr>
        <p:spPr bwMode="auto">
          <a:xfrm>
            <a:off x="2372797" y="4980072"/>
            <a:ext cx="907912" cy="81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600" b="1" dirty="0">
                <a:solidFill>
                  <a:schemeClr val="bg1"/>
                </a:solidFill>
                <a:ea typeface="Calibri"/>
                <a:cs typeface="Calibri"/>
              </a:rPr>
              <a:t>ZrO</a:t>
            </a:r>
            <a:r>
              <a:rPr lang="en-US" sz="1600" b="1" baseline="-25000" dirty="0">
                <a:solidFill>
                  <a:schemeClr val="bg1"/>
                </a:solidFill>
                <a:ea typeface="Calibri"/>
                <a:cs typeface="Calibri"/>
              </a:rPr>
              <a:t>2</a:t>
            </a:r>
            <a:endParaRPr lang="ru-RU" sz="1600" dirty="0">
              <a:solidFill>
                <a:schemeClr val="bg1"/>
              </a:solidFill>
              <a:ea typeface="Calibri"/>
              <a:cs typeface="Calibri"/>
            </a:endParaRPr>
          </a:p>
          <a:p>
            <a:pPr algn="ctr">
              <a:lnSpc>
                <a:spcPct val="115000"/>
              </a:lnSpc>
              <a:spcAft>
                <a:spcPts val="1000"/>
              </a:spcAft>
            </a:pPr>
            <a:r>
              <a:rPr lang="en-US" sz="1600" b="1" dirty="0" err="1" smtClean="0">
                <a:solidFill>
                  <a:srgbClr val="FFFFFF"/>
                </a:solidFill>
                <a:effectLst/>
                <a:ea typeface="Calibri"/>
                <a:cs typeface="Calibri"/>
              </a:rPr>
              <a:t>ZrN</a:t>
            </a:r>
            <a:endParaRPr lang="ru-RU" sz="1600" dirty="0">
              <a:effectLst/>
              <a:ea typeface="Calibri"/>
              <a:cs typeface="Calibri"/>
            </a:endParaRPr>
          </a:p>
        </p:txBody>
      </p:sp>
      <p:sp>
        <p:nvSpPr>
          <p:cNvPr id="90" name="Надпись 207"/>
          <p:cNvSpPr txBox="1">
            <a:spLocks noChangeArrowheads="1"/>
          </p:cNvSpPr>
          <p:nvPr/>
        </p:nvSpPr>
        <p:spPr bwMode="auto">
          <a:xfrm>
            <a:off x="691115" y="5291929"/>
            <a:ext cx="1335693" cy="41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ru-RU" sz="1600" b="1" dirty="0">
                <a:solidFill>
                  <a:schemeClr val="bg1"/>
                </a:solidFill>
                <a:effectLst/>
                <a:ea typeface="Calibri"/>
                <a:cs typeface="Calibri"/>
              </a:rPr>
              <a:t>«</a:t>
            </a:r>
            <a:r>
              <a:rPr lang="en-US" sz="1600" b="1" dirty="0">
                <a:solidFill>
                  <a:schemeClr val="bg1"/>
                </a:solidFill>
                <a:effectLst/>
                <a:ea typeface="Calibri"/>
                <a:cs typeface="Calibri"/>
              </a:rPr>
              <a:t>ex-β</a:t>
            </a:r>
            <a:r>
              <a:rPr lang="ru-RU" sz="1600" b="1" dirty="0" smtClean="0">
                <a:solidFill>
                  <a:schemeClr val="bg1"/>
                </a:solidFill>
                <a:effectLst/>
                <a:ea typeface="Calibri"/>
                <a:cs typeface="Calibri"/>
              </a:rPr>
              <a:t>»-</a:t>
            </a:r>
            <a:r>
              <a:rPr lang="en-US" sz="1600" b="1" dirty="0">
                <a:solidFill>
                  <a:schemeClr val="bg1"/>
                </a:solidFill>
                <a:ea typeface="Calibri"/>
                <a:cs typeface="Calibri"/>
              </a:rPr>
              <a:t>layer</a:t>
            </a:r>
            <a:r>
              <a:rPr lang="ru-RU" sz="1600" dirty="0" smtClean="0">
                <a:solidFill>
                  <a:schemeClr val="bg1"/>
                </a:solidFill>
                <a:effectLst/>
                <a:latin typeface="Calibri"/>
                <a:ea typeface="Calibri"/>
                <a:cs typeface="Calibri"/>
              </a:rPr>
              <a:t> </a:t>
            </a:r>
            <a:endParaRPr lang="ru-RU" sz="1600" dirty="0">
              <a:solidFill>
                <a:schemeClr val="bg1"/>
              </a:solidFill>
              <a:effectLst/>
              <a:latin typeface="Calibri"/>
              <a:ea typeface="Calibri"/>
              <a:cs typeface="Calibri"/>
            </a:endParaRPr>
          </a:p>
        </p:txBody>
      </p:sp>
      <p:sp>
        <p:nvSpPr>
          <p:cNvPr id="69" name="Надпись 208"/>
          <p:cNvSpPr txBox="1">
            <a:spLocks noChangeArrowheads="1"/>
          </p:cNvSpPr>
          <p:nvPr/>
        </p:nvSpPr>
        <p:spPr bwMode="auto">
          <a:xfrm>
            <a:off x="231655" y="5439244"/>
            <a:ext cx="971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dirty="0">
                <a:solidFill>
                  <a:srgbClr val="FFFFFF"/>
                </a:solidFill>
                <a:ea typeface="Calibri"/>
                <a:cs typeface="Calibri"/>
              </a:rPr>
              <a:t>α</a:t>
            </a:r>
            <a:r>
              <a:rPr lang="ru-RU" sz="1600" b="1" dirty="0">
                <a:solidFill>
                  <a:srgbClr val="FFFFFF"/>
                </a:solidFill>
                <a:ea typeface="Calibri"/>
                <a:cs typeface="Calibri"/>
              </a:rPr>
              <a:t>-</a:t>
            </a:r>
            <a:r>
              <a:rPr lang="en-US" sz="1600" b="1" dirty="0" err="1">
                <a:solidFill>
                  <a:srgbClr val="FFFFFF"/>
                </a:solidFill>
                <a:ea typeface="Calibri"/>
                <a:cs typeface="Calibri"/>
              </a:rPr>
              <a:t>Zr</a:t>
            </a:r>
            <a:r>
              <a:rPr lang="ru-RU" sz="1600" b="1" dirty="0">
                <a:solidFill>
                  <a:srgbClr val="FFFFFF"/>
                </a:solidFill>
                <a:ea typeface="Calibri"/>
                <a:cs typeface="Calibri"/>
              </a:rPr>
              <a:t>(</a:t>
            </a:r>
            <a:r>
              <a:rPr lang="en-US" sz="1600" b="1" dirty="0">
                <a:solidFill>
                  <a:srgbClr val="FFFFFF"/>
                </a:solidFill>
                <a:ea typeface="Calibri"/>
                <a:cs typeface="Calibri"/>
              </a:rPr>
              <a:t>O)</a:t>
            </a:r>
            <a:endParaRPr lang="ru-RU" sz="1600" dirty="0">
              <a:ea typeface="Calibri"/>
              <a:cs typeface="Calibri"/>
            </a:endParaRPr>
          </a:p>
          <a:p>
            <a:pPr>
              <a:lnSpc>
                <a:spcPct val="115000"/>
              </a:lnSpc>
              <a:spcAft>
                <a:spcPts val="1000"/>
              </a:spcAft>
            </a:pPr>
            <a:r>
              <a:rPr lang="ru-RU" sz="1600" dirty="0">
                <a:solidFill>
                  <a:srgbClr val="FFFFFF"/>
                </a:solidFill>
                <a:effectLst/>
                <a:latin typeface="Calibri"/>
                <a:ea typeface="Calibri"/>
                <a:cs typeface="Calibri"/>
              </a:rPr>
              <a:t> </a:t>
            </a:r>
            <a:endParaRPr lang="ru-RU" sz="1600" dirty="0">
              <a:effectLst/>
              <a:latin typeface="Calibri"/>
              <a:ea typeface="Calibri"/>
              <a:cs typeface="Calibri"/>
            </a:endParaRPr>
          </a:p>
        </p:txBody>
      </p:sp>
    </p:spTree>
    <p:extLst>
      <p:ext uri="{BB962C8B-B14F-4D97-AF65-F5344CB8AC3E}">
        <p14:creationId xmlns:p14="http://schemas.microsoft.com/office/powerpoint/2010/main" val="254813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smtClean="0">
                <a:solidFill>
                  <a:schemeClr val="bg1"/>
                </a:solidFill>
              </a:rPr>
              <a:t>Findings</a:t>
            </a:r>
            <a:endParaRPr lang="ru-RU" dirty="0">
              <a:solidFill>
                <a:schemeClr val="bg1"/>
              </a:solidFill>
            </a:endParaRPr>
          </a:p>
        </p:txBody>
      </p:sp>
      <p:sp>
        <p:nvSpPr>
          <p:cNvPr id="3" name="Объект 2"/>
          <p:cNvSpPr>
            <a:spLocks noGrp="1"/>
          </p:cNvSpPr>
          <p:nvPr>
            <p:ph idx="1"/>
          </p:nvPr>
        </p:nvSpPr>
        <p:spPr>
          <a:xfrm>
            <a:off x="107504" y="1196752"/>
            <a:ext cx="8928992" cy="5184576"/>
          </a:xfrm>
        </p:spPr>
        <p:txBody>
          <a:bodyPr>
            <a:noAutofit/>
          </a:bodyPr>
          <a:lstStyle/>
          <a:p>
            <a:pPr algn="just">
              <a:spcBef>
                <a:spcPts val="0"/>
              </a:spcBef>
            </a:pPr>
            <a:r>
              <a:rPr lang="en-US" sz="1800" dirty="0" smtClean="0"/>
              <a:t>In </a:t>
            </a:r>
            <a:r>
              <a:rPr lang="en-US" sz="1800" dirty="0"/>
              <a:t>this paper, the effect of chromium coating on the corrosion resistance of fuel </a:t>
            </a:r>
            <a:r>
              <a:rPr lang="en-US" sz="1800" dirty="0" smtClean="0"/>
              <a:t>cladding </a:t>
            </a:r>
            <a:r>
              <a:rPr lang="en-US" sz="1800" dirty="0"/>
              <a:t>made from </a:t>
            </a:r>
            <a:r>
              <a:rPr lang="en-US" sz="1800" dirty="0" smtClean="0"/>
              <a:t>sponge-</a:t>
            </a:r>
            <a:r>
              <a:rPr lang="en-US" sz="1800" dirty="0"/>
              <a:t>b</a:t>
            </a:r>
            <a:r>
              <a:rPr lang="en-US" sz="1800" dirty="0" smtClean="0"/>
              <a:t>ased E110 </a:t>
            </a:r>
            <a:r>
              <a:rPr lang="en-US" sz="1800" dirty="0"/>
              <a:t>alloy </a:t>
            </a:r>
            <a:r>
              <a:rPr lang="en-US" sz="1800" dirty="0" smtClean="0"/>
              <a:t>was </a:t>
            </a:r>
            <a:r>
              <a:rPr lang="en-US" sz="1800" dirty="0"/>
              <a:t>studied when tested in water vapor at a temperature of </a:t>
            </a:r>
            <a:r>
              <a:rPr lang="en-US" sz="1800" dirty="0" smtClean="0"/>
              <a:t>1200°C</a:t>
            </a:r>
            <a:r>
              <a:rPr lang="en-US" sz="1800" dirty="0"/>
              <a:t>.</a:t>
            </a:r>
          </a:p>
          <a:p>
            <a:pPr algn="just">
              <a:spcBef>
                <a:spcPts val="0"/>
              </a:spcBef>
            </a:pPr>
            <a:r>
              <a:rPr lang="en-US" sz="1800" dirty="0"/>
              <a:t>The surface of the </a:t>
            </a:r>
            <a:r>
              <a:rPr lang="en-US" sz="1800" dirty="0" smtClean="0"/>
              <a:t>cladding </a:t>
            </a:r>
            <a:r>
              <a:rPr lang="en-US" sz="1800" dirty="0"/>
              <a:t>was studied </a:t>
            </a:r>
            <a:r>
              <a:rPr lang="en-US" sz="1800" dirty="0" smtClean="0"/>
              <a:t>with </a:t>
            </a:r>
            <a:r>
              <a:rPr lang="en-US" sz="1800" dirty="0"/>
              <a:t>scanning electron microscopy. It </a:t>
            </a:r>
            <a:r>
              <a:rPr lang="en-US" sz="1800" dirty="0" smtClean="0"/>
              <a:t>has been </a:t>
            </a:r>
            <a:r>
              <a:rPr lang="en-US" sz="1800" dirty="0"/>
              <a:t>shown that a positive effect in the adhesion of the protective coating to the surface of the </a:t>
            </a:r>
            <a:r>
              <a:rPr lang="en-US" sz="1800" dirty="0" smtClean="0"/>
              <a:t>cladding </a:t>
            </a:r>
            <a:r>
              <a:rPr lang="en-US" sz="1800" dirty="0"/>
              <a:t>is achieved by gas-dynamic treatment with the uniform introduction of chromium particles into the surface layer.</a:t>
            </a:r>
          </a:p>
          <a:p>
            <a:pPr algn="just">
              <a:spcBef>
                <a:spcPts val="0"/>
              </a:spcBef>
            </a:pPr>
            <a:r>
              <a:rPr lang="en-US" sz="1800" dirty="0"/>
              <a:t>The experiments on the application of protective coatings with a thickness of up to 20 </a:t>
            </a:r>
            <a:r>
              <a:rPr lang="en-US" sz="1800" dirty="0" err="1"/>
              <a:t>μm</a:t>
            </a:r>
            <a:r>
              <a:rPr lang="en-US" sz="1800" dirty="0"/>
              <a:t> to the external surface of the fuel element cladding by the electrochemical method were performed. It </a:t>
            </a:r>
            <a:r>
              <a:rPr lang="en-US" sz="1800" dirty="0" smtClean="0"/>
              <a:t>has been </a:t>
            </a:r>
            <a:r>
              <a:rPr lang="en-US" sz="1800" dirty="0"/>
              <a:t>shown that the coating thickness does not affect the final value of the surface roughness of the </a:t>
            </a:r>
            <a:r>
              <a:rPr lang="en-US" sz="1800" dirty="0" smtClean="0"/>
              <a:t>cladding.</a:t>
            </a:r>
            <a:endParaRPr lang="en-US" sz="1800" dirty="0"/>
          </a:p>
          <a:p>
            <a:pPr algn="just">
              <a:spcBef>
                <a:spcPts val="0"/>
              </a:spcBef>
            </a:pPr>
            <a:r>
              <a:rPr lang="en-US" sz="1800" dirty="0"/>
              <a:t>Tests were carried out on the bilateral oxidation of </a:t>
            </a:r>
            <a:r>
              <a:rPr lang="en-US" sz="1800" dirty="0" smtClean="0"/>
              <a:t>cladding </a:t>
            </a:r>
            <a:r>
              <a:rPr lang="en-US" sz="1800" dirty="0"/>
              <a:t>samples with a protective coating in a water vapor on a </a:t>
            </a:r>
            <a:r>
              <a:rPr lang="en-US" sz="1800" dirty="0" smtClean="0"/>
              <a:t>GAZPAR </a:t>
            </a:r>
            <a:r>
              <a:rPr lang="en-US" sz="1800" dirty="0"/>
              <a:t>test bench. It </a:t>
            </a:r>
            <a:r>
              <a:rPr lang="en-US" sz="1800" dirty="0" smtClean="0"/>
              <a:t>has been discovered that </a:t>
            </a:r>
            <a:r>
              <a:rPr lang="en-US" sz="1800" dirty="0"/>
              <a:t>for samples with a coating thickness of 12 </a:t>
            </a:r>
            <a:r>
              <a:rPr lang="en-US" sz="1800" dirty="0" err="1"/>
              <a:t>μm</a:t>
            </a:r>
            <a:r>
              <a:rPr lang="en-US" sz="1800" dirty="0"/>
              <a:t>, oxidized at a temperature of </a:t>
            </a:r>
            <a:r>
              <a:rPr lang="en-US" sz="1800" dirty="0" smtClean="0"/>
              <a:t>1200°C</a:t>
            </a:r>
            <a:r>
              <a:rPr lang="en-US" sz="1800" dirty="0"/>
              <a:t>, a decrease in the specific mass change is observed. An increase in the thickness of the “ex-β” layer, due to the absence of the α-</a:t>
            </a:r>
            <a:r>
              <a:rPr lang="en-US" sz="1800" dirty="0" err="1"/>
              <a:t>Zr</a:t>
            </a:r>
            <a:r>
              <a:rPr lang="en-US" sz="1800" dirty="0"/>
              <a:t> (O) phase on the coating side, contributes to maintaining the residual plasticity above 2</a:t>
            </a:r>
            <a:r>
              <a:rPr lang="en-US" sz="1800" dirty="0" smtClean="0"/>
              <a:t>%.</a:t>
            </a:r>
            <a:endParaRPr lang="ru-RU" sz="1800" dirty="0" smtClean="0"/>
          </a:p>
          <a:p>
            <a:pPr algn="just">
              <a:spcBef>
                <a:spcPts val="0"/>
              </a:spcBef>
            </a:pPr>
            <a:r>
              <a:rPr lang="en-US" sz="1800" dirty="0"/>
              <a:t>Steam-air tests at 1350 ° C showed high-temperature corrosion resistance of the chrome coating.</a:t>
            </a:r>
            <a:endParaRPr lang="ru-RU" sz="1800" dirty="0"/>
          </a:p>
        </p:txBody>
      </p:sp>
      <p:sp>
        <p:nvSpPr>
          <p:cNvPr id="4" name="Номер слайда 3"/>
          <p:cNvSpPr>
            <a:spLocks noGrp="1"/>
          </p:cNvSpPr>
          <p:nvPr>
            <p:ph type="sldNum" sz="quarter" idx="12"/>
          </p:nvPr>
        </p:nvSpPr>
        <p:spPr/>
        <p:txBody>
          <a:bodyPr/>
          <a:lstStyle/>
          <a:p>
            <a:fld id="{5CA2CB32-1D99-44E6-B5E3-E41F482A2599}" type="slidenum">
              <a:rPr lang="ru-RU" smtClean="0"/>
              <a:t>11</a:t>
            </a:fld>
            <a:endParaRPr lang="ru-RU"/>
          </a:p>
        </p:txBody>
      </p:sp>
    </p:spTree>
    <p:extLst>
      <p:ext uri="{BB962C8B-B14F-4D97-AF65-F5344CB8AC3E}">
        <p14:creationId xmlns:p14="http://schemas.microsoft.com/office/powerpoint/2010/main" val="3466088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8856984" cy="5112568"/>
          </a:xfrm>
        </p:spPr>
        <p:txBody>
          <a:bodyPr>
            <a:noAutofit/>
          </a:bodyPr>
          <a:lstStyle/>
          <a:p>
            <a:pPr marL="0" indent="0" algn="ctr">
              <a:buNone/>
            </a:pPr>
            <a:endParaRPr lang="ru-RU" sz="9600" b="1" dirty="0" smtClean="0"/>
          </a:p>
          <a:p>
            <a:pPr marL="0" indent="0" algn="ctr">
              <a:buNone/>
            </a:pPr>
            <a:r>
              <a:rPr lang="en-US" sz="6000" dirty="0">
                <a:solidFill>
                  <a:schemeClr val="accent1">
                    <a:lumMod val="75000"/>
                  </a:schemeClr>
                </a:solidFill>
              </a:rPr>
              <a:t>THANKS FOR ATTENTION!</a:t>
            </a:r>
          </a:p>
        </p:txBody>
      </p:sp>
      <p:sp>
        <p:nvSpPr>
          <p:cNvPr id="4" name="Номер слайда 3"/>
          <p:cNvSpPr>
            <a:spLocks noGrp="1"/>
          </p:cNvSpPr>
          <p:nvPr>
            <p:ph type="sldNum" sz="quarter" idx="12"/>
          </p:nvPr>
        </p:nvSpPr>
        <p:spPr/>
        <p:txBody>
          <a:bodyPr/>
          <a:lstStyle/>
          <a:p>
            <a:fld id="{5CA2CB32-1D99-44E6-B5E3-E41F482A2599}" type="slidenum">
              <a:rPr lang="ru-RU" smtClean="0"/>
              <a:t>12</a:t>
            </a:fld>
            <a:endParaRPr lang="ru-RU"/>
          </a:p>
        </p:txBody>
      </p:sp>
    </p:spTree>
    <p:extLst>
      <p:ext uri="{BB962C8B-B14F-4D97-AF65-F5344CB8AC3E}">
        <p14:creationId xmlns:p14="http://schemas.microsoft.com/office/powerpoint/2010/main" val="311638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a:solidFill>
                  <a:schemeClr val="bg1"/>
                </a:solidFill>
              </a:rPr>
              <a:t>INTRODUCTION</a:t>
            </a:r>
            <a:endParaRPr lang="ru-RU" dirty="0">
              <a:solidFill>
                <a:schemeClr val="bg1"/>
              </a:solidFill>
            </a:endParaRPr>
          </a:p>
        </p:txBody>
      </p:sp>
      <p:sp>
        <p:nvSpPr>
          <p:cNvPr id="3" name="Объект 2"/>
          <p:cNvSpPr>
            <a:spLocks noGrp="1"/>
          </p:cNvSpPr>
          <p:nvPr>
            <p:ph idx="1"/>
          </p:nvPr>
        </p:nvSpPr>
        <p:spPr>
          <a:xfrm>
            <a:off x="323528" y="1268760"/>
            <a:ext cx="8496944" cy="4857403"/>
          </a:xfrm>
        </p:spPr>
        <p:txBody>
          <a:bodyPr>
            <a:noAutofit/>
          </a:bodyPr>
          <a:lstStyle/>
          <a:p>
            <a:pPr marL="0" indent="457200" algn="just">
              <a:buNone/>
            </a:pPr>
            <a:r>
              <a:rPr lang="en-US" sz="1800" dirty="0"/>
              <a:t>Safety is one of the main tasks in the design and operation of nuclear power plants. Justification of NPP safety includes an analysis of the development of design and beyond design basis accidents, which can lead to depressurization of fuel rods, severe damage, core melting, hydrogen release and radioactive fission products.</a:t>
            </a:r>
          </a:p>
          <a:p>
            <a:pPr marL="0" indent="457200" algn="just">
              <a:buNone/>
            </a:pPr>
            <a:r>
              <a:rPr lang="en-US" sz="1800" dirty="0"/>
              <a:t>Although existing reactors and even more so the latest generation of reactors provide multi-level, echeloned protection from such a scenario, events in Japan have shown that with a certain, very rare combination of adverse circumstances, this is possible.</a:t>
            </a:r>
          </a:p>
          <a:p>
            <a:pPr marL="0" indent="457200" algn="just">
              <a:buNone/>
            </a:pPr>
            <a:r>
              <a:rPr lang="en-US" sz="1800" dirty="0"/>
              <a:t>In this regard, work has been intensified to create a fundamentally new fuel that can withstand the conditions of severe accidents while maintaining or improving economic performance and safety during normal operation. Many developments of this kind have received the collective name Accident Tolerant Fuel (ATF) - a fuel with increased resistance to accidents. In the formulation of the IAEA, this fuel should be efficient both under normal operating conditions and, most importantly, under conditions of loss of coolant.</a:t>
            </a:r>
            <a:endParaRPr lang="ru-RU" sz="1800" dirty="0"/>
          </a:p>
        </p:txBody>
      </p:sp>
      <p:sp>
        <p:nvSpPr>
          <p:cNvPr id="4" name="Номер слайда 3"/>
          <p:cNvSpPr>
            <a:spLocks noGrp="1"/>
          </p:cNvSpPr>
          <p:nvPr>
            <p:ph type="sldNum" sz="quarter" idx="12"/>
          </p:nvPr>
        </p:nvSpPr>
        <p:spPr/>
        <p:txBody>
          <a:bodyPr/>
          <a:lstStyle/>
          <a:p>
            <a:fld id="{5CA2CB32-1D99-44E6-B5E3-E41F482A2599}" type="slidenum">
              <a:rPr lang="ru-RU" smtClean="0"/>
              <a:t>2</a:t>
            </a:fld>
            <a:endParaRPr lang="ru-RU"/>
          </a:p>
        </p:txBody>
      </p:sp>
    </p:spTree>
    <p:extLst>
      <p:ext uri="{BB962C8B-B14F-4D97-AF65-F5344CB8AC3E}">
        <p14:creationId xmlns:p14="http://schemas.microsoft.com/office/powerpoint/2010/main" val="377226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423" y="44624"/>
            <a:ext cx="8229600" cy="922114"/>
          </a:xfrm>
        </p:spPr>
        <p:txBody>
          <a:bodyPr/>
          <a:lstStyle/>
          <a:p>
            <a:r>
              <a:rPr lang="en-US" dirty="0">
                <a:solidFill>
                  <a:schemeClr val="bg1"/>
                </a:solidFill>
              </a:rPr>
              <a:t>Tolerant fuel</a:t>
            </a:r>
            <a:endParaRPr lang="ru-RU" dirty="0">
              <a:solidFill>
                <a:schemeClr val="bg1"/>
              </a:solidFill>
            </a:endParaRPr>
          </a:p>
        </p:txBody>
      </p:sp>
      <p:sp>
        <p:nvSpPr>
          <p:cNvPr id="3" name="Объект 2"/>
          <p:cNvSpPr>
            <a:spLocks noGrp="1"/>
          </p:cNvSpPr>
          <p:nvPr>
            <p:ph idx="1"/>
          </p:nvPr>
        </p:nvSpPr>
        <p:spPr>
          <a:xfrm>
            <a:off x="0" y="1124744"/>
            <a:ext cx="8724322" cy="572199"/>
          </a:xfrm>
        </p:spPr>
        <p:txBody>
          <a:bodyPr>
            <a:noAutofit/>
          </a:bodyPr>
          <a:lstStyle/>
          <a:p>
            <a:pPr marL="0" indent="457200" algn="ctr">
              <a:buNone/>
            </a:pPr>
            <a:r>
              <a:rPr lang="en-US" sz="1800" b="1" dirty="0"/>
              <a:t>Problems and tasks of ATF fuel</a:t>
            </a:r>
            <a:r>
              <a:rPr lang="ru-RU" sz="1800" dirty="0" smtClean="0"/>
              <a:t>                                                                     </a:t>
            </a:r>
          </a:p>
          <a:p>
            <a:pPr marL="0" indent="0" algn="just">
              <a:buNone/>
            </a:pPr>
            <a:endParaRPr lang="ru-RU" sz="1800" dirty="0"/>
          </a:p>
          <a:p>
            <a:pPr marL="0" indent="457200" algn="ctr">
              <a:buNone/>
            </a:pPr>
            <a:endParaRPr lang="ru-RU" sz="1800" dirty="0" smtClean="0"/>
          </a:p>
          <a:p>
            <a:pPr marL="0" indent="457200" algn="just">
              <a:buNone/>
            </a:pPr>
            <a:endParaRPr lang="ru-RU" sz="1800" dirty="0" smtClean="0"/>
          </a:p>
          <a:p>
            <a:pPr marL="0" indent="457200" algn="just">
              <a:buNone/>
            </a:pPr>
            <a:endParaRPr lang="ru-RU" sz="1800" dirty="0"/>
          </a:p>
          <a:p>
            <a:pPr marL="0" indent="457200" algn="just">
              <a:buNone/>
            </a:pPr>
            <a:endParaRPr lang="ru-RU" sz="1800" dirty="0" smtClean="0"/>
          </a:p>
          <a:p>
            <a:pPr marL="0" indent="457200">
              <a:buNone/>
            </a:pPr>
            <a:endParaRPr lang="ru-RU" sz="1800" dirty="0"/>
          </a:p>
          <a:p>
            <a:pPr marL="0" indent="457200" algn="just">
              <a:buNone/>
            </a:pPr>
            <a:endParaRPr lang="ru-RU" sz="1800" dirty="0" smtClean="0"/>
          </a:p>
          <a:p>
            <a:pPr marL="0" indent="457200" algn="just">
              <a:buNone/>
            </a:pPr>
            <a:endParaRPr lang="ru-RU" sz="1800" dirty="0"/>
          </a:p>
          <a:p>
            <a:pPr marL="0" indent="457200" algn="just">
              <a:buNone/>
            </a:pPr>
            <a:endParaRPr lang="ru-RU" sz="1800" dirty="0" smtClean="0"/>
          </a:p>
          <a:p>
            <a:pPr marL="0" indent="457200" algn="just">
              <a:buNone/>
            </a:pPr>
            <a:endParaRPr lang="ru-RU" sz="1800" dirty="0" smtClean="0"/>
          </a:p>
        </p:txBody>
      </p:sp>
      <p:sp>
        <p:nvSpPr>
          <p:cNvPr id="4" name="Номер слайда 3"/>
          <p:cNvSpPr>
            <a:spLocks noGrp="1"/>
          </p:cNvSpPr>
          <p:nvPr>
            <p:ph type="sldNum" sz="quarter" idx="12"/>
          </p:nvPr>
        </p:nvSpPr>
        <p:spPr/>
        <p:txBody>
          <a:bodyPr/>
          <a:lstStyle/>
          <a:p>
            <a:fld id="{5CA2CB32-1D99-44E6-B5E3-E41F482A2599}" type="slidenum">
              <a:rPr lang="ru-RU" smtClean="0"/>
              <a:t>3</a:t>
            </a:fld>
            <a:endParaRPr lang="ru-RU"/>
          </a:p>
        </p:txBody>
      </p:sp>
      <p:grpSp>
        <p:nvGrpSpPr>
          <p:cNvPr id="20" name="Группа 19"/>
          <p:cNvGrpSpPr/>
          <p:nvPr/>
        </p:nvGrpSpPr>
        <p:grpSpPr>
          <a:xfrm>
            <a:off x="242025" y="1484784"/>
            <a:ext cx="8734694" cy="4971853"/>
            <a:chOff x="157786" y="-101726"/>
            <a:chExt cx="8734694" cy="5248475"/>
          </a:xfrm>
        </p:grpSpPr>
        <p:sp>
          <p:nvSpPr>
            <p:cNvPr id="7" name="TextBox 6"/>
            <p:cNvSpPr txBox="1"/>
            <p:nvPr/>
          </p:nvSpPr>
          <p:spPr>
            <a:xfrm>
              <a:off x="179512" y="2381979"/>
              <a:ext cx="2160240" cy="1267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Development of protective coatings for zirconium cladding</a:t>
              </a:r>
              <a:endParaRPr lang="ru-RU" dirty="0"/>
            </a:p>
          </p:txBody>
        </p:sp>
        <p:sp>
          <p:nvSpPr>
            <p:cNvPr id="8" name="TextBox 7"/>
            <p:cNvSpPr txBox="1"/>
            <p:nvPr/>
          </p:nvSpPr>
          <p:spPr>
            <a:xfrm>
              <a:off x="4812675" y="2395054"/>
              <a:ext cx="1982608" cy="97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Complete replacement of zirconium </a:t>
              </a:r>
              <a:r>
                <a:rPr lang="en-US" dirty="0" smtClean="0"/>
                <a:t>cladding</a:t>
              </a:r>
              <a:endParaRPr lang="ru-RU" dirty="0"/>
            </a:p>
          </p:txBody>
        </p:sp>
        <p:sp>
          <p:nvSpPr>
            <p:cNvPr id="9" name="TextBox 8"/>
            <p:cNvSpPr txBox="1"/>
            <p:nvPr/>
          </p:nvSpPr>
          <p:spPr>
            <a:xfrm>
              <a:off x="2555776" y="2381978"/>
              <a:ext cx="2135590" cy="97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Replacement of zirconium core elements</a:t>
              </a:r>
              <a:endParaRPr lang="ru-RU" dirty="0"/>
            </a:p>
          </p:txBody>
        </p:sp>
        <p:sp>
          <p:nvSpPr>
            <p:cNvPr id="10" name="TextBox 9"/>
            <p:cNvSpPr txBox="1"/>
            <p:nvPr/>
          </p:nvSpPr>
          <p:spPr>
            <a:xfrm>
              <a:off x="6916592" y="2397816"/>
              <a:ext cx="1903880" cy="682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Creating a new type of fuel</a:t>
              </a:r>
              <a:endParaRPr lang="ru-RU" dirty="0"/>
            </a:p>
          </p:txBody>
        </p:sp>
        <p:sp>
          <p:nvSpPr>
            <p:cNvPr id="11" name="TextBox 10"/>
            <p:cNvSpPr txBox="1"/>
            <p:nvPr/>
          </p:nvSpPr>
          <p:spPr>
            <a:xfrm>
              <a:off x="379733" y="1911462"/>
              <a:ext cx="8289818" cy="389881"/>
            </a:xfrm>
            <a:prstGeom prst="rect">
              <a:avLst/>
            </a:prstGeom>
            <a:noFill/>
          </p:spPr>
          <p:txBody>
            <a:bodyPr wrap="square" rtlCol="0">
              <a:spAutoFit/>
            </a:bodyPr>
            <a:lstStyle/>
            <a:p>
              <a:pPr algn="ctr"/>
              <a:r>
                <a:rPr lang="en-US" b="1" dirty="0"/>
                <a:t>Ways to solve the problem</a:t>
              </a:r>
              <a:endParaRPr lang="ru-RU" b="1" dirty="0"/>
            </a:p>
          </p:txBody>
        </p:sp>
        <p:sp>
          <p:nvSpPr>
            <p:cNvPr id="5" name="Стрелка углом 4"/>
            <p:cNvSpPr/>
            <p:nvPr/>
          </p:nvSpPr>
          <p:spPr>
            <a:xfrm rot="5400000" flipV="1">
              <a:off x="3258774" y="248125"/>
              <a:ext cx="116518" cy="4114802"/>
            </a:xfrm>
            <a:prstGeom prst="bentArrow">
              <a:avLst>
                <a:gd name="adj1" fmla="val 25000"/>
                <a:gd name="adj2" fmla="val 24413"/>
                <a:gd name="adj3" fmla="val 25000"/>
                <a:gd name="adj4" fmla="val 53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Стрелка углом 12"/>
            <p:cNvSpPr/>
            <p:nvPr/>
          </p:nvSpPr>
          <p:spPr>
            <a:xfrm rot="5400000">
              <a:off x="6379785" y="799522"/>
              <a:ext cx="116519" cy="3012011"/>
            </a:xfrm>
            <a:prstGeom prst="bentArrow">
              <a:avLst>
                <a:gd name="adj1" fmla="val 25000"/>
                <a:gd name="adj2" fmla="val 24413"/>
                <a:gd name="adj3" fmla="val 25000"/>
                <a:gd name="adj4" fmla="val 53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Стрелка вниз 13"/>
            <p:cNvSpPr/>
            <p:nvPr/>
          </p:nvSpPr>
          <p:spPr>
            <a:xfrm>
              <a:off x="3616861" y="2264031"/>
              <a:ext cx="45719" cy="82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5796136" y="2280795"/>
              <a:ext cx="45719" cy="82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539552" y="3587226"/>
              <a:ext cx="1800200" cy="1559523"/>
            </a:xfrm>
            <a:prstGeom prst="rect">
              <a:avLst/>
            </a:prstGeom>
            <a:noFill/>
          </p:spPr>
          <p:txBody>
            <a:bodyPr wrap="square" rtlCol="0">
              <a:spAutoFit/>
            </a:bodyPr>
            <a:lstStyle/>
            <a:p>
              <a:r>
                <a:rPr lang="en-US" dirty="0" err="1" smtClean="0"/>
                <a:t>Nb</a:t>
              </a:r>
              <a:r>
                <a:rPr lang="en-US" dirty="0" smtClean="0"/>
                <a:t>₂-Al-C</a:t>
              </a:r>
              <a:r>
                <a:rPr lang="ru-RU" dirty="0" smtClean="0"/>
                <a:t> </a:t>
              </a:r>
            </a:p>
            <a:p>
              <a:r>
                <a:rPr lang="ru-RU" dirty="0" err="1" smtClean="0"/>
                <a:t>Zr</a:t>
              </a:r>
              <a:r>
                <a:rPr lang="en-US" dirty="0" smtClean="0"/>
                <a:t>-</a:t>
              </a:r>
              <a:r>
                <a:rPr lang="ru-RU" dirty="0" err="1" smtClean="0"/>
                <a:t>Si</a:t>
              </a:r>
              <a:r>
                <a:rPr lang="ru-RU" dirty="0" smtClean="0"/>
                <a:t>₂</a:t>
              </a:r>
              <a:endParaRPr lang="en-US" dirty="0" smtClean="0"/>
            </a:p>
            <a:p>
              <a:r>
                <a:rPr lang="ru-RU" dirty="0" err="1" smtClean="0"/>
                <a:t>Ti</a:t>
              </a:r>
              <a:r>
                <a:rPr lang="ru-RU" dirty="0" smtClean="0"/>
                <a:t>₂</a:t>
              </a:r>
              <a:r>
                <a:rPr lang="en-US" dirty="0" smtClean="0"/>
                <a:t>-</a:t>
              </a:r>
              <a:r>
                <a:rPr lang="ru-RU" dirty="0" err="1" smtClean="0"/>
                <a:t>Al</a:t>
              </a:r>
              <a:r>
                <a:rPr lang="en-US" dirty="0" smtClean="0"/>
                <a:t>-</a:t>
              </a:r>
              <a:r>
                <a:rPr lang="ru-RU" dirty="0" smtClean="0"/>
                <a:t>C </a:t>
              </a:r>
              <a:endParaRPr lang="en-US" dirty="0" smtClean="0"/>
            </a:p>
            <a:p>
              <a:r>
                <a:rPr lang="en-US" dirty="0" smtClean="0"/>
                <a:t>MAX-</a:t>
              </a:r>
              <a:r>
                <a:rPr lang="ru-RU" dirty="0" smtClean="0"/>
                <a:t>фазы</a:t>
              </a:r>
            </a:p>
            <a:p>
              <a:r>
                <a:rPr lang="en-US" dirty="0" smtClean="0"/>
                <a:t>Cr</a:t>
              </a:r>
              <a:endParaRPr lang="en-US" dirty="0"/>
            </a:p>
          </p:txBody>
        </p:sp>
        <p:sp>
          <p:nvSpPr>
            <p:cNvPr id="17" name="TextBox 16"/>
            <p:cNvSpPr txBox="1"/>
            <p:nvPr/>
          </p:nvSpPr>
          <p:spPr>
            <a:xfrm>
              <a:off x="5139099" y="3357282"/>
              <a:ext cx="1656184" cy="1559523"/>
            </a:xfrm>
            <a:prstGeom prst="rect">
              <a:avLst/>
            </a:prstGeom>
            <a:noFill/>
          </p:spPr>
          <p:txBody>
            <a:bodyPr wrap="square" rtlCol="0">
              <a:spAutoFit/>
            </a:bodyPr>
            <a:lstStyle/>
            <a:p>
              <a:r>
                <a:rPr lang="ru-RU" dirty="0" err="1" smtClean="0"/>
                <a:t>Fe</a:t>
              </a:r>
              <a:r>
                <a:rPr lang="en-US" dirty="0" smtClean="0"/>
                <a:t>-</a:t>
              </a:r>
              <a:r>
                <a:rPr lang="ru-RU" dirty="0" err="1" smtClean="0"/>
                <a:t>Cr</a:t>
              </a:r>
              <a:r>
                <a:rPr lang="en-US" dirty="0" smtClean="0"/>
                <a:t>-</a:t>
              </a:r>
              <a:r>
                <a:rPr lang="ru-RU" dirty="0" err="1" smtClean="0"/>
                <a:t>Al</a:t>
              </a:r>
              <a:endParaRPr lang="ru-RU" dirty="0" smtClean="0"/>
            </a:p>
            <a:p>
              <a:r>
                <a:rPr lang="ru-RU" dirty="0" err="1" smtClean="0"/>
                <a:t>SiC-SiC</a:t>
              </a:r>
              <a:endParaRPr lang="ru-RU" dirty="0" smtClean="0"/>
            </a:p>
            <a:p>
              <a:r>
                <a:rPr lang="en-US" dirty="0" smtClean="0"/>
                <a:t>Mo</a:t>
              </a:r>
            </a:p>
            <a:p>
              <a:r>
                <a:rPr lang="en-US" dirty="0"/>
                <a:t>Thin-walled steel shells</a:t>
              </a:r>
              <a:endParaRPr lang="ru-RU" b="1" dirty="0"/>
            </a:p>
          </p:txBody>
        </p:sp>
        <p:sp>
          <p:nvSpPr>
            <p:cNvPr id="18" name="TextBox 17"/>
            <p:cNvSpPr txBox="1"/>
            <p:nvPr/>
          </p:nvSpPr>
          <p:spPr>
            <a:xfrm>
              <a:off x="7164288" y="3047758"/>
              <a:ext cx="1728192" cy="1851932"/>
            </a:xfrm>
            <a:prstGeom prst="rect">
              <a:avLst/>
            </a:prstGeom>
            <a:noFill/>
          </p:spPr>
          <p:txBody>
            <a:bodyPr wrap="square" rtlCol="0">
              <a:spAutoFit/>
            </a:bodyPr>
            <a:lstStyle/>
            <a:p>
              <a:r>
                <a:rPr lang="en-US" dirty="0" smtClean="0"/>
                <a:t>U₃-Si₂</a:t>
              </a:r>
            </a:p>
            <a:p>
              <a:r>
                <a:rPr lang="en-US" dirty="0" smtClean="0"/>
                <a:t>U-N</a:t>
              </a:r>
            </a:p>
            <a:p>
              <a:r>
                <a:rPr lang="en-US" dirty="0" smtClean="0"/>
                <a:t>U-</a:t>
              </a:r>
              <a:r>
                <a:rPr lang="en-US" dirty="0" err="1" smtClean="0"/>
                <a:t>Zr</a:t>
              </a:r>
              <a:endParaRPr lang="en-US" dirty="0" smtClean="0"/>
            </a:p>
            <a:p>
              <a:r>
                <a:rPr lang="en-US" dirty="0" smtClean="0"/>
                <a:t>U-Mo</a:t>
              </a:r>
              <a:endParaRPr lang="ru-RU" dirty="0" smtClean="0"/>
            </a:p>
            <a:p>
              <a:r>
                <a:rPr lang="en-US" dirty="0" smtClean="0"/>
                <a:t>UO₂-Cr₂-O₃-SiC</a:t>
              </a:r>
            </a:p>
            <a:p>
              <a:r>
                <a:rPr lang="en-US" dirty="0"/>
                <a:t>Dispersion fuel</a:t>
              </a:r>
              <a:endParaRPr lang="ru-RU" dirty="0"/>
            </a:p>
          </p:txBody>
        </p:sp>
        <p:sp>
          <p:nvSpPr>
            <p:cNvPr id="19" name="TextBox 18"/>
            <p:cNvSpPr txBox="1"/>
            <p:nvPr/>
          </p:nvSpPr>
          <p:spPr>
            <a:xfrm>
              <a:off x="3258855" y="3601834"/>
              <a:ext cx="1421420" cy="646331"/>
            </a:xfrm>
            <a:prstGeom prst="rect">
              <a:avLst/>
            </a:prstGeom>
            <a:noFill/>
          </p:spPr>
          <p:txBody>
            <a:bodyPr wrap="square" rtlCol="0">
              <a:spAutoFit/>
            </a:bodyPr>
            <a:lstStyle/>
            <a:p>
              <a:r>
                <a:rPr lang="ru-RU" dirty="0" err="1" smtClean="0"/>
                <a:t>Fe</a:t>
              </a:r>
              <a:r>
                <a:rPr lang="en-US" dirty="0" smtClean="0"/>
                <a:t>-</a:t>
              </a:r>
              <a:r>
                <a:rPr lang="ru-RU" dirty="0" err="1" smtClean="0"/>
                <a:t>Cr</a:t>
              </a:r>
              <a:r>
                <a:rPr lang="en-US" dirty="0" smtClean="0"/>
                <a:t>-</a:t>
              </a:r>
              <a:r>
                <a:rPr lang="ru-RU" dirty="0" err="1" smtClean="0"/>
                <a:t>Al</a:t>
              </a:r>
              <a:endParaRPr lang="ru-RU" dirty="0" smtClean="0"/>
            </a:p>
            <a:p>
              <a:r>
                <a:rPr lang="ru-RU" dirty="0" err="1" smtClean="0"/>
                <a:t>SiC-SiC</a:t>
              </a:r>
              <a:endParaRPr lang="ru-RU" dirty="0" smtClean="0"/>
            </a:p>
          </p:txBody>
        </p:sp>
        <p:sp>
          <p:nvSpPr>
            <p:cNvPr id="21" name="TextBox 20"/>
            <p:cNvSpPr txBox="1"/>
            <p:nvPr/>
          </p:nvSpPr>
          <p:spPr>
            <a:xfrm>
              <a:off x="157786" y="966574"/>
              <a:ext cx="2397989" cy="9747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Improve the kinetics of the </a:t>
              </a:r>
              <a:r>
                <a:rPr lang="en-US" dirty="0" smtClean="0"/>
                <a:t>cladding </a:t>
              </a:r>
              <a:r>
                <a:rPr lang="en-US" dirty="0"/>
                <a:t>reaction with </a:t>
              </a:r>
              <a:r>
                <a:rPr lang="en-US" dirty="0" smtClean="0"/>
                <a:t>steam</a:t>
              </a:r>
              <a:endParaRPr lang="ru-RU" dirty="0"/>
            </a:p>
          </p:txBody>
        </p:sp>
        <p:sp>
          <p:nvSpPr>
            <p:cNvPr id="22" name="TextBox 21"/>
            <p:cNvSpPr txBox="1"/>
            <p:nvPr/>
          </p:nvSpPr>
          <p:spPr>
            <a:xfrm>
              <a:off x="157786" y="-101726"/>
              <a:ext cx="2397989" cy="9747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Slow down the release of free hydrogen</a:t>
              </a:r>
              <a:endParaRPr lang="ru-RU" dirty="0"/>
            </a:p>
            <a:p>
              <a:pPr algn="ctr"/>
              <a:r>
                <a:rPr lang="ru-RU" dirty="0" smtClean="0"/>
                <a:t> </a:t>
              </a:r>
              <a:endParaRPr lang="ru-RU" dirty="0"/>
            </a:p>
          </p:txBody>
        </p:sp>
        <p:sp>
          <p:nvSpPr>
            <p:cNvPr id="23" name="TextBox 22"/>
            <p:cNvSpPr txBox="1"/>
            <p:nvPr/>
          </p:nvSpPr>
          <p:spPr>
            <a:xfrm>
              <a:off x="6438044" y="-97285"/>
              <a:ext cx="2454436" cy="126711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I</a:t>
              </a:r>
              <a:r>
                <a:rPr lang="en-US" dirty="0" smtClean="0"/>
                <a:t>mprove </a:t>
              </a:r>
              <a:r>
                <a:rPr lang="en-US" dirty="0"/>
                <a:t>the </a:t>
              </a:r>
              <a:r>
                <a:rPr lang="en-US" dirty="0" smtClean="0"/>
                <a:t>thermal-mechanical </a:t>
              </a:r>
              <a:r>
                <a:rPr lang="en-US" dirty="0"/>
                <a:t>properties</a:t>
              </a:r>
              <a:br>
                <a:rPr lang="en-US" dirty="0"/>
              </a:br>
              <a:r>
                <a:rPr lang="en-US" dirty="0" smtClean="0"/>
                <a:t>of the cladding and the </a:t>
              </a:r>
              <a:r>
                <a:rPr lang="en-US" dirty="0"/>
                <a:t>fuel</a:t>
              </a:r>
              <a:endParaRPr lang="ru-RU" dirty="0"/>
            </a:p>
          </p:txBody>
        </p:sp>
        <p:sp>
          <p:nvSpPr>
            <p:cNvPr id="24" name="TextBox 23"/>
            <p:cNvSpPr txBox="1"/>
            <p:nvPr/>
          </p:nvSpPr>
          <p:spPr>
            <a:xfrm>
              <a:off x="6438044" y="1249102"/>
              <a:ext cx="2454436" cy="6822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Reduce the </a:t>
              </a:r>
              <a:r>
                <a:rPr lang="en-US" dirty="0" smtClean="0"/>
                <a:t>yield of fission products</a:t>
              </a:r>
              <a:endParaRPr lang="ru-RU" dirty="0"/>
            </a:p>
          </p:txBody>
        </p:sp>
        <p:sp>
          <p:nvSpPr>
            <p:cNvPr id="25" name="TextBox 24"/>
            <p:cNvSpPr txBox="1"/>
            <p:nvPr/>
          </p:nvSpPr>
          <p:spPr>
            <a:xfrm>
              <a:off x="2708279" y="294792"/>
              <a:ext cx="3632725" cy="9747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Improve the fuel </a:t>
              </a:r>
              <a:r>
                <a:rPr lang="en-US" dirty="0" smtClean="0"/>
                <a:t>economic features, </a:t>
              </a:r>
              <a:r>
                <a:rPr lang="en-US" dirty="0"/>
                <a:t>including post-reactor cycle performance</a:t>
              </a:r>
              <a:endParaRPr lang="ru-RU" dirty="0"/>
            </a:p>
          </p:txBody>
        </p:sp>
      </p:grpSp>
      <p:pic>
        <p:nvPicPr>
          <p:cNvPr id="1026" name="Picture 2" descr="C:\Users\urusov\Desktop\Зеленая_галоч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9" y="6082690"/>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6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16632"/>
            <a:ext cx="8229600" cy="922114"/>
          </a:xfrm>
        </p:spPr>
        <p:txBody>
          <a:bodyPr>
            <a:normAutofit fontScale="90000"/>
          </a:bodyPr>
          <a:lstStyle/>
          <a:p>
            <a:r>
              <a:rPr lang="en-US" dirty="0">
                <a:solidFill>
                  <a:schemeClr val="bg1"/>
                </a:solidFill>
              </a:rPr>
              <a:t>High temperature protective coating</a:t>
            </a:r>
            <a:endParaRPr lang="ru-RU" dirty="0">
              <a:solidFill>
                <a:schemeClr val="bg1"/>
              </a:solidFill>
            </a:endParaRPr>
          </a:p>
        </p:txBody>
      </p:sp>
      <p:sp>
        <p:nvSpPr>
          <p:cNvPr id="3" name="Объект 2"/>
          <p:cNvSpPr>
            <a:spLocks noGrp="1"/>
          </p:cNvSpPr>
          <p:nvPr>
            <p:ph idx="1"/>
          </p:nvPr>
        </p:nvSpPr>
        <p:spPr>
          <a:xfrm>
            <a:off x="197225" y="1268761"/>
            <a:ext cx="8767264" cy="2736304"/>
          </a:xfrm>
        </p:spPr>
        <p:txBody>
          <a:bodyPr>
            <a:noAutofit/>
          </a:bodyPr>
          <a:lstStyle/>
          <a:p>
            <a:pPr marL="0" indent="0" algn="ctr">
              <a:buNone/>
            </a:pPr>
            <a:r>
              <a:rPr lang="en-US" sz="1800" b="1" dirty="0"/>
              <a:t>Requirements for the protective coating of the </a:t>
            </a:r>
            <a:r>
              <a:rPr lang="en-US" sz="1800" b="1" dirty="0" smtClean="0"/>
              <a:t>cladding</a:t>
            </a:r>
            <a:r>
              <a:rPr lang="ru-RU" sz="1800" dirty="0" smtClean="0"/>
              <a:t> </a:t>
            </a:r>
          </a:p>
        </p:txBody>
      </p:sp>
      <p:sp>
        <p:nvSpPr>
          <p:cNvPr id="4" name="Номер слайда 3"/>
          <p:cNvSpPr>
            <a:spLocks noGrp="1"/>
          </p:cNvSpPr>
          <p:nvPr>
            <p:ph type="sldNum" sz="quarter" idx="12"/>
          </p:nvPr>
        </p:nvSpPr>
        <p:spPr/>
        <p:txBody>
          <a:bodyPr/>
          <a:lstStyle/>
          <a:p>
            <a:fld id="{5CA2CB32-1D99-44E6-B5E3-E41F482A2599}" type="slidenum">
              <a:rPr lang="ru-RU" smtClean="0"/>
              <a:t>4</a:t>
            </a:fld>
            <a:endParaRPr lang="ru-RU"/>
          </a:p>
        </p:txBody>
      </p:sp>
      <p:sp>
        <p:nvSpPr>
          <p:cNvPr id="6" name="Объект 2"/>
          <p:cNvSpPr txBox="1">
            <a:spLocks/>
          </p:cNvSpPr>
          <p:nvPr/>
        </p:nvSpPr>
        <p:spPr>
          <a:xfrm>
            <a:off x="152908" y="4005064"/>
            <a:ext cx="8889977" cy="48574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t>The choice of chromium as a protective coating material is due to its:</a:t>
            </a:r>
            <a:endParaRPr lang="ru-RU" sz="1800" b="1" dirty="0" smtClean="0"/>
          </a:p>
        </p:txBody>
      </p:sp>
      <p:sp>
        <p:nvSpPr>
          <p:cNvPr id="7" name="TextBox 6"/>
          <p:cNvSpPr txBox="1"/>
          <p:nvPr/>
        </p:nvSpPr>
        <p:spPr>
          <a:xfrm>
            <a:off x="4572001" y="1697421"/>
            <a:ext cx="44708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High corrosion resistance over a wide temperature range</a:t>
            </a:r>
            <a:endParaRPr lang="ru-RU" dirty="0"/>
          </a:p>
        </p:txBody>
      </p:sp>
      <p:sp>
        <p:nvSpPr>
          <p:cNvPr id="8" name="TextBox 7"/>
          <p:cNvSpPr txBox="1"/>
          <p:nvPr/>
        </p:nvSpPr>
        <p:spPr>
          <a:xfrm>
            <a:off x="4572001" y="3569550"/>
            <a:ext cx="44708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High adhesion to the matrix</a:t>
            </a:r>
            <a:endParaRPr lang="ru-RU" dirty="0"/>
          </a:p>
        </p:txBody>
      </p:sp>
      <p:sp>
        <p:nvSpPr>
          <p:cNvPr id="9" name="TextBox 8"/>
          <p:cNvSpPr txBox="1"/>
          <p:nvPr/>
        </p:nvSpPr>
        <p:spPr>
          <a:xfrm>
            <a:off x="4572001" y="2430527"/>
            <a:ext cx="44708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Phase stability </a:t>
            </a:r>
            <a:r>
              <a:rPr lang="en-US" dirty="0" smtClean="0"/>
              <a:t>at </a:t>
            </a:r>
            <a:r>
              <a:rPr lang="en-US" dirty="0"/>
              <a:t>high </a:t>
            </a:r>
            <a:r>
              <a:rPr lang="en-US" dirty="0" smtClean="0"/>
              <a:t>temperatures</a:t>
            </a:r>
            <a:endParaRPr lang="ru-RU" dirty="0" smtClean="0"/>
          </a:p>
          <a:p>
            <a:pPr algn="ctr"/>
            <a:endParaRPr lang="ru-RU" dirty="0"/>
          </a:p>
        </p:txBody>
      </p:sp>
      <p:sp>
        <p:nvSpPr>
          <p:cNvPr id="10" name="TextBox 9"/>
          <p:cNvSpPr txBox="1"/>
          <p:nvPr/>
        </p:nvSpPr>
        <p:spPr>
          <a:xfrm>
            <a:off x="152908" y="2430526"/>
            <a:ext cx="4347084" cy="3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700" dirty="0"/>
              <a:t>Min </a:t>
            </a:r>
            <a:r>
              <a:rPr lang="en-US" sz="1700" dirty="0" smtClean="0"/>
              <a:t>absorption cross-section of slow neutrons</a:t>
            </a:r>
            <a:endParaRPr lang="ru-RU" sz="1700" dirty="0"/>
          </a:p>
        </p:txBody>
      </p:sp>
      <p:sp>
        <p:nvSpPr>
          <p:cNvPr id="11" name="TextBox 10"/>
          <p:cNvSpPr txBox="1"/>
          <p:nvPr/>
        </p:nvSpPr>
        <p:spPr>
          <a:xfrm>
            <a:off x="145649" y="3573016"/>
            <a:ext cx="43543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High thermal conductivity</a:t>
            </a:r>
            <a:endParaRPr lang="ru-RU" dirty="0"/>
          </a:p>
        </p:txBody>
      </p:sp>
      <p:sp>
        <p:nvSpPr>
          <p:cNvPr id="12" name="TextBox 11"/>
          <p:cNvSpPr txBox="1"/>
          <p:nvPr/>
        </p:nvSpPr>
        <p:spPr>
          <a:xfrm>
            <a:off x="4572001" y="3140968"/>
            <a:ext cx="44708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Radiation resistance</a:t>
            </a:r>
            <a:endParaRPr lang="ru-RU" dirty="0"/>
          </a:p>
        </p:txBody>
      </p:sp>
      <p:sp>
        <p:nvSpPr>
          <p:cNvPr id="13" name="TextBox 12"/>
          <p:cNvSpPr txBox="1"/>
          <p:nvPr/>
        </p:nvSpPr>
        <p:spPr>
          <a:xfrm>
            <a:off x="163451" y="2892097"/>
            <a:ext cx="434708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t>Linear </a:t>
            </a:r>
            <a:r>
              <a:rPr lang="en-US" sz="1600" dirty="0"/>
              <a:t>thermal expansion coefficient </a:t>
            </a:r>
            <a:r>
              <a:rPr lang="en-US" sz="1600" dirty="0" smtClean="0"/>
              <a:t>of the coating close </a:t>
            </a:r>
            <a:r>
              <a:rPr lang="en-US" sz="1600" dirty="0"/>
              <a:t>to </a:t>
            </a:r>
            <a:r>
              <a:rPr lang="en-US" sz="1600" dirty="0" smtClean="0"/>
              <a:t>the LTE coefficient of the cladding</a:t>
            </a:r>
            <a:endParaRPr lang="ru-RU" sz="1600" dirty="0"/>
          </a:p>
        </p:txBody>
      </p:sp>
      <p:sp>
        <p:nvSpPr>
          <p:cNvPr id="14" name="TextBox 13"/>
          <p:cNvSpPr txBox="1"/>
          <p:nvPr/>
        </p:nvSpPr>
        <p:spPr>
          <a:xfrm>
            <a:off x="152908" y="1682878"/>
            <a:ext cx="43470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Manufacturability (process automation</a:t>
            </a:r>
            <a:r>
              <a:rPr lang="en-US" dirty="0" smtClean="0"/>
              <a:t>)</a:t>
            </a:r>
            <a:endParaRPr lang="ru-RU" dirty="0" smtClean="0"/>
          </a:p>
          <a:p>
            <a:pPr algn="ctr"/>
            <a:endParaRPr lang="ru-RU" dirty="0"/>
          </a:p>
        </p:txBody>
      </p:sp>
      <p:sp>
        <p:nvSpPr>
          <p:cNvPr id="15" name="TextBox 14"/>
          <p:cNvSpPr txBox="1"/>
          <p:nvPr/>
        </p:nvSpPr>
        <p:spPr>
          <a:xfrm>
            <a:off x="4565395" y="4393596"/>
            <a:ext cx="44708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Exceptionally high corrosion resistance in water, steam and air</a:t>
            </a:r>
            <a:endParaRPr lang="ru-RU" dirty="0"/>
          </a:p>
        </p:txBody>
      </p:sp>
      <p:sp>
        <p:nvSpPr>
          <p:cNvPr id="16" name="TextBox 15"/>
          <p:cNvSpPr txBox="1"/>
          <p:nvPr/>
        </p:nvSpPr>
        <p:spPr>
          <a:xfrm>
            <a:off x="152908" y="5877272"/>
            <a:ext cx="43470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CLTE </a:t>
            </a:r>
            <a:r>
              <a:rPr lang="ru-RU" dirty="0" smtClean="0"/>
              <a:t>αL </a:t>
            </a:r>
            <a:r>
              <a:rPr lang="ru-RU" dirty="0"/>
              <a:t>- 4.9 × 10⁻⁶ К</a:t>
            </a:r>
          </a:p>
        </p:txBody>
      </p:sp>
      <p:sp>
        <p:nvSpPr>
          <p:cNvPr id="17" name="TextBox 16"/>
          <p:cNvSpPr txBox="1"/>
          <p:nvPr/>
        </p:nvSpPr>
        <p:spPr>
          <a:xfrm>
            <a:off x="4572001" y="5877221"/>
            <a:ext cx="447088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Thermal conductivity λ = 93.9 W / (m • K)</a:t>
            </a:r>
            <a:endParaRPr lang="ru-RU" dirty="0"/>
          </a:p>
        </p:txBody>
      </p:sp>
      <p:sp>
        <p:nvSpPr>
          <p:cNvPr id="18" name="TextBox 17"/>
          <p:cNvSpPr txBox="1"/>
          <p:nvPr/>
        </p:nvSpPr>
        <p:spPr>
          <a:xfrm>
            <a:off x="152908" y="5157192"/>
            <a:ext cx="43470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Low cross-section capture of thermal neutrons (</a:t>
            </a:r>
            <a:r>
              <a:rPr lang="en-US" dirty="0" err="1"/>
              <a:t>σа</a:t>
            </a:r>
            <a:r>
              <a:rPr lang="en-US" dirty="0"/>
              <a:t> = 3.05 × 10⁻²⁸ m²).</a:t>
            </a:r>
            <a:endParaRPr lang="ru-RU" dirty="0"/>
          </a:p>
        </p:txBody>
      </p:sp>
      <p:sp>
        <p:nvSpPr>
          <p:cNvPr id="19" name="TextBox 18"/>
          <p:cNvSpPr txBox="1"/>
          <p:nvPr/>
        </p:nvSpPr>
        <p:spPr>
          <a:xfrm>
            <a:off x="4572001" y="5141748"/>
            <a:ext cx="44708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High mechanical and technological </a:t>
            </a:r>
            <a:r>
              <a:rPr lang="en-US" dirty="0" smtClean="0"/>
              <a:t>properties</a:t>
            </a:r>
            <a:endParaRPr lang="ru-RU" dirty="0" smtClean="0"/>
          </a:p>
          <a:p>
            <a:pPr algn="ctr"/>
            <a:endParaRPr lang="ru-RU" dirty="0"/>
          </a:p>
        </p:txBody>
      </p:sp>
      <p:sp>
        <p:nvSpPr>
          <p:cNvPr id="20" name="TextBox 19"/>
          <p:cNvSpPr txBox="1"/>
          <p:nvPr/>
        </p:nvSpPr>
        <p:spPr>
          <a:xfrm>
            <a:off x="173995" y="4393596"/>
            <a:ext cx="432599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High melting point</a:t>
            </a:r>
          </a:p>
          <a:p>
            <a:pPr algn="ctr"/>
            <a:r>
              <a:rPr lang="en-US" dirty="0"/>
              <a:t>  Tm - 1890 ° C</a:t>
            </a:r>
            <a:endParaRPr lang="ru-RU" dirty="0"/>
          </a:p>
        </p:txBody>
      </p:sp>
    </p:spTree>
    <p:extLst>
      <p:ext uri="{BB962C8B-B14F-4D97-AF65-F5344CB8AC3E}">
        <p14:creationId xmlns:p14="http://schemas.microsoft.com/office/powerpoint/2010/main" val="356754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a:solidFill>
                  <a:schemeClr val="bg1"/>
                </a:solidFill>
              </a:rPr>
              <a:t>Materials and methods</a:t>
            </a:r>
            <a:endParaRPr lang="ru-RU" dirty="0">
              <a:solidFill>
                <a:schemeClr val="bg1"/>
              </a:solidFill>
            </a:endParaRPr>
          </a:p>
        </p:txBody>
      </p:sp>
      <p:sp>
        <p:nvSpPr>
          <p:cNvPr id="3" name="Объект 2"/>
          <p:cNvSpPr>
            <a:spLocks noGrp="1"/>
          </p:cNvSpPr>
          <p:nvPr>
            <p:ph idx="1"/>
          </p:nvPr>
        </p:nvSpPr>
        <p:spPr>
          <a:xfrm>
            <a:off x="395536" y="1340768"/>
            <a:ext cx="8496944" cy="5040560"/>
          </a:xfrm>
        </p:spPr>
        <p:txBody>
          <a:bodyPr>
            <a:noAutofit/>
          </a:bodyPr>
          <a:lstStyle/>
          <a:p>
            <a:pPr algn="just">
              <a:buFont typeface="+mj-lt"/>
              <a:buAutoNum type="arabicPeriod"/>
            </a:pPr>
            <a:r>
              <a:rPr lang="en-US" sz="1800" dirty="0"/>
              <a:t>Samples of </a:t>
            </a:r>
            <a:r>
              <a:rPr lang="en-US" sz="1800" dirty="0" smtClean="0"/>
              <a:t>sponge-based E110 alloy, </a:t>
            </a:r>
            <a:r>
              <a:rPr lang="en-US" sz="1800" dirty="0"/>
              <a:t>cut from standard </a:t>
            </a:r>
            <a:r>
              <a:rPr lang="en-US" sz="1800" dirty="0" smtClean="0"/>
              <a:t>cladding </a:t>
            </a:r>
            <a:r>
              <a:rPr lang="en-US" sz="1800" dirty="0"/>
              <a:t>of </a:t>
            </a:r>
            <a:r>
              <a:rPr lang="en-US" sz="1800" dirty="0" smtClean="0"/>
              <a:t>PWR-1000 </a:t>
            </a:r>
            <a:r>
              <a:rPr lang="en-US" sz="1800" dirty="0"/>
              <a:t>fuel rods </a:t>
            </a:r>
            <a:r>
              <a:rPr lang="en-US" sz="1800" dirty="0" smtClean="0"/>
              <a:t>(Ø </a:t>
            </a:r>
            <a:r>
              <a:rPr lang="en-US" sz="1800" dirty="0"/>
              <a:t>9.10 7.93 mm), L - 10 mm, were prepared.</a:t>
            </a:r>
          </a:p>
          <a:p>
            <a:pPr algn="just">
              <a:buFont typeface="+mj-lt"/>
              <a:buAutoNum type="arabicPeriod"/>
            </a:pPr>
            <a:r>
              <a:rPr lang="en-US" sz="1800" dirty="0"/>
              <a:t>The gas-dynamic modification of the sample surface with chromium powder (particle size of 50–200 µm) was carried out </a:t>
            </a:r>
            <a:r>
              <a:rPr lang="en-US" sz="1800" dirty="0" smtClean="0"/>
              <a:t>during 90 seconds.</a:t>
            </a:r>
            <a:endParaRPr lang="en-US" sz="1800" dirty="0"/>
          </a:p>
          <a:p>
            <a:pPr algn="just">
              <a:buFont typeface="+mj-lt"/>
              <a:buAutoNum type="arabicPeriod"/>
            </a:pPr>
            <a:r>
              <a:rPr lang="en-US" sz="1800" dirty="0"/>
              <a:t>A protective chrome plating was applied by an electrochemical method by immersing fragments of zirconium </a:t>
            </a:r>
            <a:r>
              <a:rPr lang="en-US" sz="1800" dirty="0" smtClean="0"/>
              <a:t>cladding into </a:t>
            </a:r>
            <a:r>
              <a:rPr lang="en-US" sz="1800" dirty="0"/>
              <a:t>a solution of chromic anhydride.</a:t>
            </a:r>
          </a:p>
          <a:p>
            <a:pPr algn="just">
              <a:buFont typeface="+mj-lt"/>
              <a:buAutoNum type="arabicPeriod"/>
            </a:pPr>
            <a:r>
              <a:rPr lang="en-US" sz="1800" dirty="0"/>
              <a:t>Bilateral oxidation of </a:t>
            </a:r>
            <a:r>
              <a:rPr lang="en-US" sz="1800" dirty="0" smtClean="0"/>
              <a:t>the cladding </a:t>
            </a:r>
            <a:r>
              <a:rPr lang="en-US" sz="1800" dirty="0"/>
              <a:t>samples was carried out at the GAZPAR test facility. Oxidation at a temperature of </a:t>
            </a:r>
            <a:r>
              <a:rPr lang="en-US" sz="1800" dirty="0" smtClean="0"/>
              <a:t>1200°C during </a:t>
            </a:r>
            <a:r>
              <a:rPr lang="en-US" sz="1800" dirty="0"/>
              <a:t>500 seconds is a regime bordering on reaching the critical mechanical state of the </a:t>
            </a:r>
            <a:r>
              <a:rPr lang="en-US" sz="1800" dirty="0" smtClean="0"/>
              <a:t>cladding (residual </a:t>
            </a:r>
            <a:r>
              <a:rPr lang="en-US" sz="1800" dirty="0"/>
              <a:t>ductility below 2%). Thus, of interest are tests at a temperature of </a:t>
            </a:r>
            <a:r>
              <a:rPr lang="en-US" sz="1800" dirty="0" smtClean="0"/>
              <a:t>1200°C </a:t>
            </a:r>
            <a:r>
              <a:rPr lang="en-US" sz="1800" dirty="0"/>
              <a:t>and an oxidation time 2–3 times higher than the embrittlement threshold (1000–1500 </a:t>
            </a:r>
            <a:r>
              <a:rPr lang="en-US" sz="1800" dirty="0" smtClean="0"/>
              <a:t>sec).</a:t>
            </a:r>
            <a:endParaRPr lang="en-US" sz="1800" dirty="0"/>
          </a:p>
          <a:p>
            <a:pPr algn="just">
              <a:buFont typeface="+mj-lt"/>
              <a:buAutoNum type="arabicPeriod"/>
            </a:pPr>
            <a:r>
              <a:rPr lang="en-US" sz="1800" dirty="0"/>
              <a:t>The analysis of the state of the surface and the structure of the samples was carried out </a:t>
            </a:r>
            <a:r>
              <a:rPr lang="en-US" sz="1800" dirty="0" smtClean="0"/>
              <a:t>with the help of </a:t>
            </a:r>
            <a:r>
              <a:rPr lang="en-US" sz="1800" dirty="0"/>
              <a:t>optical and electron microscopes. Measurement of the roughness of the sample coating was performed using a </a:t>
            </a:r>
            <a:r>
              <a:rPr lang="en-US" sz="1800" dirty="0" err="1"/>
              <a:t>MarSurf</a:t>
            </a:r>
            <a:r>
              <a:rPr lang="en-US" sz="1800" dirty="0"/>
              <a:t> M400 </a:t>
            </a:r>
            <a:r>
              <a:rPr lang="en-US" sz="1800" dirty="0" err="1"/>
              <a:t>profilometer</a:t>
            </a:r>
            <a:r>
              <a:rPr lang="en-US" sz="1800" dirty="0"/>
              <a:t>. The residual plasticity of the </a:t>
            </a:r>
            <a:r>
              <a:rPr lang="en-US" sz="1800" dirty="0" smtClean="0"/>
              <a:t>cladding </a:t>
            </a:r>
            <a:r>
              <a:rPr lang="en-US" sz="1800" dirty="0"/>
              <a:t>was determined by the method of diametrical compression of the ring samples on a Zwick Z100 testing machine at a temperature of </a:t>
            </a:r>
            <a:r>
              <a:rPr lang="en-US" sz="1800" dirty="0" smtClean="0"/>
              <a:t>135°C</a:t>
            </a:r>
            <a:r>
              <a:rPr lang="en-US" sz="1800" dirty="0"/>
              <a:t>.</a:t>
            </a:r>
            <a:endParaRPr lang="ru-RU" sz="1800" dirty="0" smtClean="0"/>
          </a:p>
          <a:p>
            <a:pPr algn="just">
              <a:buFont typeface="+mj-lt"/>
              <a:buAutoNum type="arabicPeriod"/>
            </a:pPr>
            <a:endParaRPr lang="ru-RU" sz="1800" dirty="0"/>
          </a:p>
          <a:p>
            <a:pPr algn="just">
              <a:buFont typeface="+mj-lt"/>
              <a:buAutoNum type="arabicPeriod"/>
            </a:pPr>
            <a:endParaRPr lang="ru-RU" sz="1800" dirty="0"/>
          </a:p>
        </p:txBody>
      </p:sp>
      <p:sp>
        <p:nvSpPr>
          <p:cNvPr id="4" name="Номер слайда 3"/>
          <p:cNvSpPr>
            <a:spLocks noGrp="1"/>
          </p:cNvSpPr>
          <p:nvPr>
            <p:ph type="sldNum" sz="quarter" idx="12"/>
          </p:nvPr>
        </p:nvSpPr>
        <p:spPr/>
        <p:txBody>
          <a:bodyPr/>
          <a:lstStyle/>
          <a:p>
            <a:fld id="{5CA2CB32-1D99-44E6-B5E3-E41F482A2599}" type="slidenum">
              <a:rPr lang="ru-RU" smtClean="0"/>
              <a:t>5</a:t>
            </a:fld>
            <a:endParaRPr lang="ru-RU"/>
          </a:p>
        </p:txBody>
      </p:sp>
    </p:spTree>
    <p:extLst>
      <p:ext uri="{BB962C8B-B14F-4D97-AF65-F5344CB8AC3E}">
        <p14:creationId xmlns:p14="http://schemas.microsoft.com/office/powerpoint/2010/main" val="2933002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dirty="0">
                <a:solidFill>
                  <a:schemeClr val="bg1"/>
                </a:solidFill>
              </a:rPr>
              <a:t>Preparation and coating</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5CA2CB32-1D99-44E6-B5E3-E41F482A2599}" type="slidenum">
              <a:rPr lang="ru-RU" smtClean="0"/>
              <a:t>6</a:t>
            </a:fld>
            <a:endParaRPr lang="ru-RU"/>
          </a:p>
        </p:txBody>
      </p:sp>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1840794"/>
            <a:ext cx="1933293" cy="2160000"/>
          </a:xfrm>
          <a:prstGeom prst="rect">
            <a:avLst/>
          </a:prstGeom>
        </p:spPr>
      </p:pic>
      <p:pic>
        <p:nvPicPr>
          <p:cNvPr id="6" name="Рисунок 5"/>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283104" y="1847166"/>
            <a:ext cx="1933293" cy="2160000"/>
          </a:xfrm>
          <a:prstGeom prst="rect">
            <a:avLst/>
          </a:prstGeom>
        </p:spPr>
      </p:pic>
      <p:pic>
        <p:nvPicPr>
          <p:cNvPr id="7" name="Рисунок 6"/>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52361" y="1847166"/>
            <a:ext cx="1933293" cy="2160000"/>
          </a:xfrm>
          <a:prstGeom prst="rect">
            <a:avLst/>
          </a:prstGeom>
        </p:spPr>
      </p:pic>
      <p:sp>
        <p:nvSpPr>
          <p:cNvPr id="9" name="TextBox 8"/>
          <p:cNvSpPr txBox="1"/>
          <p:nvPr/>
        </p:nvSpPr>
        <p:spPr>
          <a:xfrm>
            <a:off x="251520" y="1218818"/>
            <a:ext cx="1933294" cy="369332"/>
          </a:xfrm>
          <a:prstGeom prst="rect">
            <a:avLst/>
          </a:prstGeom>
          <a:noFill/>
        </p:spPr>
        <p:txBody>
          <a:bodyPr wrap="square" rtlCol="0">
            <a:spAutoFit/>
          </a:bodyPr>
          <a:lstStyle/>
          <a:p>
            <a:pPr algn="ctr"/>
            <a:r>
              <a:rPr lang="en-US" dirty="0"/>
              <a:t>Original sample</a:t>
            </a:r>
          </a:p>
        </p:txBody>
      </p:sp>
      <p:sp>
        <p:nvSpPr>
          <p:cNvPr id="10" name="TextBox 9"/>
          <p:cNvSpPr txBox="1"/>
          <p:nvPr/>
        </p:nvSpPr>
        <p:spPr>
          <a:xfrm>
            <a:off x="3289646" y="1194463"/>
            <a:ext cx="1926752" cy="369332"/>
          </a:xfrm>
          <a:prstGeom prst="rect">
            <a:avLst/>
          </a:prstGeom>
          <a:noFill/>
        </p:spPr>
        <p:txBody>
          <a:bodyPr wrap="square" rtlCol="0">
            <a:spAutoFit/>
          </a:bodyPr>
          <a:lstStyle/>
          <a:p>
            <a:pPr algn="ctr"/>
            <a:r>
              <a:rPr lang="en-US" dirty="0"/>
              <a:t>Etching</a:t>
            </a:r>
          </a:p>
        </p:txBody>
      </p:sp>
      <p:sp>
        <p:nvSpPr>
          <p:cNvPr id="11" name="TextBox 10"/>
          <p:cNvSpPr txBox="1"/>
          <p:nvPr/>
        </p:nvSpPr>
        <p:spPr>
          <a:xfrm>
            <a:off x="6352363" y="1194463"/>
            <a:ext cx="2036061" cy="646331"/>
          </a:xfrm>
          <a:prstGeom prst="rect">
            <a:avLst/>
          </a:prstGeom>
          <a:noFill/>
        </p:spPr>
        <p:txBody>
          <a:bodyPr wrap="square" rtlCol="0">
            <a:spAutoFit/>
          </a:bodyPr>
          <a:lstStyle/>
          <a:p>
            <a:pPr algn="ctr"/>
            <a:r>
              <a:rPr lang="en-US" dirty="0"/>
              <a:t>Gas dynamic treatment</a:t>
            </a:r>
          </a:p>
        </p:txBody>
      </p:sp>
      <p:pic>
        <p:nvPicPr>
          <p:cNvPr id="13" name="Рисунок 12"/>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4221088"/>
            <a:ext cx="1933294" cy="2160000"/>
          </a:xfrm>
          <a:prstGeom prst="rect">
            <a:avLst/>
          </a:prstGeom>
        </p:spPr>
      </p:pic>
      <p:sp>
        <p:nvSpPr>
          <p:cNvPr id="12" name="Стрелка вправо 11"/>
          <p:cNvSpPr/>
          <p:nvPr/>
        </p:nvSpPr>
        <p:spPr>
          <a:xfrm>
            <a:off x="2267744" y="2169007"/>
            <a:ext cx="871344" cy="1516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364088" y="2145357"/>
            <a:ext cx="871344" cy="1516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4" name="Таблица 13"/>
          <p:cNvGraphicFramePr>
            <a:graphicFrameLocks noGrp="1"/>
          </p:cNvGraphicFramePr>
          <p:nvPr>
            <p:extLst>
              <p:ext uri="{D42A27DB-BD31-4B8C-83A1-F6EECF244321}">
                <p14:modId xmlns:p14="http://schemas.microsoft.com/office/powerpoint/2010/main" val="827030362"/>
              </p:ext>
            </p:extLst>
          </p:nvPr>
        </p:nvGraphicFramePr>
        <p:xfrm>
          <a:off x="2339752" y="4980976"/>
          <a:ext cx="3460008" cy="1376172"/>
        </p:xfrm>
        <a:graphic>
          <a:graphicData uri="http://schemas.openxmlformats.org/drawingml/2006/table">
            <a:tbl>
              <a:tblPr firstRow="1" firstCol="1" bandRow="1">
                <a:tableStyleId>{5C22544A-7EE6-4342-B048-85BDC9FD1C3A}</a:tableStyleId>
              </a:tblPr>
              <a:tblGrid>
                <a:gridCol w="536374">
                  <a:extLst>
                    <a:ext uri="{9D8B030D-6E8A-4147-A177-3AD203B41FA5}">
                      <a16:colId xmlns:a16="http://schemas.microsoft.com/office/drawing/2014/main" val="20000"/>
                    </a:ext>
                  </a:extLst>
                </a:gridCol>
                <a:gridCol w="670881">
                  <a:extLst>
                    <a:ext uri="{9D8B030D-6E8A-4147-A177-3AD203B41FA5}">
                      <a16:colId xmlns:a16="http://schemas.microsoft.com/office/drawing/2014/main" val="20001"/>
                    </a:ext>
                  </a:extLst>
                </a:gridCol>
                <a:gridCol w="535961">
                  <a:extLst>
                    <a:ext uri="{9D8B030D-6E8A-4147-A177-3AD203B41FA5}">
                      <a16:colId xmlns:a16="http://schemas.microsoft.com/office/drawing/2014/main" val="20002"/>
                    </a:ext>
                  </a:extLst>
                </a:gridCol>
                <a:gridCol w="670468">
                  <a:extLst>
                    <a:ext uri="{9D8B030D-6E8A-4147-A177-3AD203B41FA5}">
                      <a16:colId xmlns:a16="http://schemas.microsoft.com/office/drawing/2014/main" val="20003"/>
                    </a:ext>
                  </a:extLst>
                </a:gridCol>
                <a:gridCol w="1046324">
                  <a:extLst>
                    <a:ext uri="{9D8B030D-6E8A-4147-A177-3AD203B41FA5}">
                      <a16:colId xmlns:a16="http://schemas.microsoft.com/office/drawing/2014/main" val="20004"/>
                    </a:ext>
                  </a:extLst>
                </a:gridCol>
              </a:tblGrid>
              <a:tr h="0">
                <a:tc>
                  <a:txBody>
                    <a:bodyPr/>
                    <a:lstStyle/>
                    <a:p>
                      <a:pPr algn="ctr">
                        <a:lnSpc>
                          <a:spcPct val="115000"/>
                        </a:lnSpc>
                        <a:spcAft>
                          <a:spcPts val="0"/>
                        </a:spcAft>
                      </a:pPr>
                      <a:r>
                        <a:rPr lang="en-US" sz="1200" dirty="0" smtClean="0"/>
                        <a:t>Point</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smtClean="0">
                          <a:effectLst/>
                        </a:rPr>
                        <a:t>O</a:t>
                      </a:r>
                      <a:r>
                        <a:rPr lang="en-US" sz="1200" dirty="0" smtClean="0">
                          <a:effectLst/>
                        </a:rPr>
                        <a:t> </a:t>
                      </a:r>
                      <a:r>
                        <a:rPr lang="en-US" sz="1200" baseline="0" dirty="0" smtClean="0">
                          <a:effectLst/>
                        </a:rPr>
                        <a:t>%</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err="1" smtClean="0">
                          <a:effectLst/>
                        </a:rPr>
                        <a:t>Cr</a:t>
                      </a:r>
                      <a:r>
                        <a:rPr lang="en-US" sz="1200" dirty="0" smtClean="0">
                          <a:effectLst/>
                        </a:rPr>
                        <a:t> %</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err="1" smtClean="0">
                          <a:effectLst/>
                        </a:rPr>
                        <a:t>Zr</a:t>
                      </a:r>
                      <a:r>
                        <a:rPr lang="en-US" sz="1200" dirty="0" smtClean="0">
                          <a:effectLst/>
                        </a:rPr>
                        <a:t> %</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US" sz="1200" dirty="0" smtClean="0"/>
                        <a:t>Amount %</a:t>
                      </a:r>
                      <a:endParaRPr lang="ru-RU"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0">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6.77</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10.51</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82.73</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100.00</a:t>
                      </a:r>
                      <a:endParaRPr lang="ru-RU"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0">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3.63</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0.34</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96.03</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100.00</a:t>
                      </a:r>
                      <a:endParaRPr lang="ru-RU"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0">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2.90</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0.26</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96.83</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100.00</a:t>
                      </a:r>
                      <a:endParaRPr lang="ru-RU"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r h="0">
                <a:tc>
                  <a:txBody>
                    <a:bodyPr/>
                    <a:lstStyle/>
                    <a:p>
                      <a:pPr algn="ctr">
                        <a:lnSpc>
                          <a:spcPct val="115000"/>
                        </a:lnSpc>
                        <a:spcAft>
                          <a:spcPts val="0"/>
                        </a:spcAft>
                      </a:pPr>
                      <a:r>
                        <a:rPr lang="ru-RU" sz="1200">
                          <a:effectLst/>
                        </a:rPr>
                        <a:t>4</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3.45</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0.56</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95.99</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100.00</a:t>
                      </a:r>
                      <a:endParaRPr lang="ru-RU"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4"/>
                  </a:ext>
                </a:extLst>
              </a:tr>
              <a:tr h="0">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4.54</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a:effectLst/>
                        </a:rPr>
                        <a:t>0.63</a:t>
                      </a:r>
                      <a:endParaRPr lang="ru-RU"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94.82</a:t>
                      </a:r>
                      <a:endParaRPr lang="ru-RU"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ru-RU" sz="1200" dirty="0">
                          <a:effectLst/>
                        </a:rPr>
                        <a:t>100.00</a:t>
                      </a:r>
                      <a:endParaRPr lang="ru-RU"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5"/>
                  </a:ext>
                </a:extLst>
              </a:tr>
            </a:tbl>
          </a:graphicData>
        </a:graphic>
      </p:graphicFrame>
      <p:sp>
        <p:nvSpPr>
          <p:cNvPr id="16" name="TextBox 15"/>
          <p:cNvSpPr txBox="1"/>
          <p:nvPr/>
        </p:nvSpPr>
        <p:spPr>
          <a:xfrm>
            <a:off x="539552" y="4435788"/>
            <a:ext cx="340158" cy="276999"/>
          </a:xfrm>
          <a:prstGeom prst="rect">
            <a:avLst/>
          </a:prstGeom>
          <a:noFill/>
        </p:spPr>
        <p:txBody>
          <a:bodyPr wrap="none" rtlCol="0">
            <a:spAutoFit/>
          </a:bodyPr>
          <a:lstStyle/>
          <a:p>
            <a:r>
              <a:rPr lang="ru-RU" sz="1200" dirty="0" smtClean="0"/>
              <a:t>•1</a:t>
            </a:r>
            <a:endParaRPr lang="ru-RU" sz="1200" dirty="0"/>
          </a:p>
        </p:txBody>
      </p:sp>
      <p:sp>
        <p:nvSpPr>
          <p:cNvPr id="18" name="TextBox 17"/>
          <p:cNvSpPr txBox="1"/>
          <p:nvPr/>
        </p:nvSpPr>
        <p:spPr>
          <a:xfrm>
            <a:off x="539552" y="5661248"/>
            <a:ext cx="340158" cy="276999"/>
          </a:xfrm>
          <a:prstGeom prst="rect">
            <a:avLst/>
          </a:prstGeom>
          <a:noFill/>
        </p:spPr>
        <p:txBody>
          <a:bodyPr wrap="none" rtlCol="0">
            <a:spAutoFit/>
          </a:bodyPr>
          <a:lstStyle/>
          <a:p>
            <a:r>
              <a:rPr lang="ru-RU" sz="1200" dirty="0" smtClean="0"/>
              <a:t>•4</a:t>
            </a:r>
            <a:endParaRPr lang="ru-RU" sz="1200" dirty="0"/>
          </a:p>
        </p:txBody>
      </p:sp>
      <p:sp>
        <p:nvSpPr>
          <p:cNvPr id="19" name="TextBox 18"/>
          <p:cNvSpPr txBox="1"/>
          <p:nvPr/>
        </p:nvSpPr>
        <p:spPr>
          <a:xfrm>
            <a:off x="1691680" y="4456524"/>
            <a:ext cx="340158" cy="276999"/>
          </a:xfrm>
          <a:prstGeom prst="rect">
            <a:avLst/>
          </a:prstGeom>
          <a:noFill/>
        </p:spPr>
        <p:txBody>
          <a:bodyPr wrap="none" rtlCol="0">
            <a:spAutoFit/>
          </a:bodyPr>
          <a:lstStyle/>
          <a:p>
            <a:r>
              <a:rPr lang="ru-RU" sz="1200" dirty="0" smtClean="0"/>
              <a:t>•3</a:t>
            </a:r>
            <a:endParaRPr lang="ru-RU" sz="1200" dirty="0"/>
          </a:p>
        </p:txBody>
      </p:sp>
      <p:sp>
        <p:nvSpPr>
          <p:cNvPr id="20" name="TextBox 19"/>
          <p:cNvSpPr txBox="1"/>
          <p:nvPr/>
        </p:nvSpPr>
        <p:spPr>
          <a:xfrm>
            <a:off x="1632172" y="5669062"/>
            <a:ext cx="340158" cy="276999"/>
          </a:xfrm>
          <a:prstGeom prst="rect">
            <a:avLst/>
          </a:prstGeom>
          <a:noFill/>
        </p:spPr>
        <p:txBody>
          <a:bodyPr wrap="none" rtlCol="0">
            <a:spAutoFit/>
          </a:bodyPr>
          <a:lstStyle/>
          <a:p>
            <a:r>
              <a:rPr lang="ru-RU" sz="1200" dirty="0" smtClean="0"/>
              <a:t>•2</a:t>
            </a:r>
            <a:endParaRPr lang="ru-RU" sz="1200" dirty="0"/>
          </a:p>
        </p:txBody>
      </p:sp>
      <p:sp>
        <p:nvSpPr>
          <p:cNvPr id="21" name="TextBox 20"/>
          <p:cNvSpPr txBox="1"/>
          <p:nvPr/>
        </p:nvSpPr>
        <p:spPr>
          <a:xfrm>
            <a:off x="1039115" y="4941168"/>
            <a:ext cx="340158" cy="276999"/>
          </a:xfrm>
          <a:prstGeom prst="rect">
            <a:avLst/>
          </a:prstGeom>
          <a:noFill/>
        </p:spPr>
        <p:txBody>
          <a:bodyPr wrap="none" rtlCol="0">
            <a:spAutoFit/>
          </a:bodyPr>
          <a:lstStyle/>
          <a:p>
            <a:r>
              <a:rPr lang="ru-RU" sz="1200" dirty="0" smtClean="0"/>
              <a:t>•5</a:t>
            </a:r>
            <a:endParaRPr lang="ru-RU" sz="1200" dirty="0"/>
          </a:p>
        </p:txBody>
      </p:sp>
      <p:sp>
        <p:nvSpPr>
          <p:cNvPr id="17" name="TextBox 16"/>
          <p:cNvSpPr txBox="1"/>
          <p:nvPr/>
        </p:nvSpPr>
        <p:spPr>
          <a:xfrm>
            <a:off x="6235432" y="5576729"/>
            <a:ext cx="2254143" cy="369332"/>
          </a:xfrm>
          <a:prstGeom prst="rect">
            <a:avLst/>
          </a:prstGeom>
          <a:noFill/>
        </p:spPr>
        <p:txBody>
          <a:bodyPr wrap="none" rtlCol="0">
            <a:spAutoFit/>
          </a:bodyPr>
          <a:lstStyle/>
          <a:p>
            <a:r>
              <a:rPr lang="ru-RU" b="1" dirty="0" smtClean="0"/>
              <a:t>&lt;</a:t>
            </a:r>
            <a:r>
              <a:rPr lang="en-US" b="1" dirty="0"/>
              <a:t>R</a:t>
            </a:r>
            <a:r>
              <a:rPr lang="en-US" b="1" baseline="-25000" dirty="0"/>
              <a:t>a</a:t>
            </a:r>
            <a:r>
              <a:rPr lang="ru-RU" b="1" dirty="0"/>
              <a:t>&gt; = 0,50 ± 0,06 </a:t>
            </a:r>
            <a:r>
              <a:rPr lang="en-US" b="1" dirty="0" err="1" smtClean="0"/>
              <a:t>μm</a:t>
            </a:r>
            <a:endParaRPr lang="ru-RU" b="1" dirty="0"/>
          </a:p>
        </p:txBody>
      </p:sp>
      <p:sp>
        <p:nvSpPr>
          <p:cNvPr id="24" name="TextBox 23"/>
          <p:cNvSpPr txBox="1"/>
          <p:nvPr/>
        </p:nvSpPr>
        <p:spPr>
          <a:xfrm>
            <a:off x="2326269" y="4221088"/>
            <a:ext cx="3473491" cy="646331"/>
          </a:xfrm>
          <a:prstGeom prst="rect">
            <a:avLst/>
          </a:prstGeom>
          <a:noFill/>
        </p:spPr>
        <p:txBody>
          <a:bodyPr wrap="square" rtlCol="0">
            <a:spAutoFit/>
          </a:bodyPr>
          <a:lstStyle/>
          <a:p>
            <a:pPr algn="ctr"/>
            <a:r>
              <a:rPr lang="en-US" dirty="0"/>
              <a:t>X-Ray Spectroscopic Analysis of the Surface Condition</a:t>
            </a:r>
          </a:p>
        </p:txBody>
      </p:sp>
      <p:sp>
        <p:nvSpPr>
          <p:cNvPr id="25" name="TextBox 24"/>
          <p:cNvSpPr txBox="1"/>
          <p:nvPr/>
        </p:nvSpPr>
        <p:spPr>
          <a:xfrm>
            <a:off x="5975208" y="4221088"/>
            <a:ext cx="2880320" cy="646331"/>
          </a:xfrm>
          <a:prstGeom prst="rect">
            <a:avLst/>
          </a:prstGeom>
          <a:noFill/>
        </p:spPr>
        <p:txBody>
          <a:bodyPr wrap="square" rtlCol="0">
            <a:spAutoFit/>
          </a:bodyPr>
          <a:lstStyle/>
          <a:p>
            <a:pPr algn="ctr"/>
            <a:r>
              <a:rPr lang="en-US" dirty="0"/>
              <a:t>Determination of the surface roughness</a:t>
            </a:r>
          </a:p>
        </p:txBody>
      </p:sp>
    </p:spTree>
    <p:extLst>
      <p:ext uri="{BB962C8B-B14F-4D97-AF65-F5344CB8AC3E}">
        <p14:creationId xmlns:p14="http://schemas.microsoft.com/office/powerpoint/2010/main" val="1737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a:solidFill>
                  <a:schemeClr val="bg1"/>
                </a:solidFill>
              </a:rPr>
              <a:t>Corrosion testing</a:t>
            </a:r>
            <a:endParaRPr lang="ru-RU" dirty="0">
              <a:solidFill>
                <a:schemeClr val="bg1"/>
              </a:solidFill>
            </a:endParaRPr>
          </a:p>
        </p:txBody>
      </p:sp>
      <p:sp>
        <p:nvSpPr>
          <p:cNvPr id="3" name="Объект 2"/>
          <p:cNvSpPr>
            <a:spLocks noGrp="1"/>
          </p:cNvSpPr>
          <p:nvPr>
            <p:ph idx="1"/>
          </p:nvPr>
        </p:nvSpPr>
        <p:spPr>
          <a:xfrm>
            <a:off x="298282" y="1124743"/>
            <a:ext cx="8496944" cy="3044719"/>
          </a:xfrm>
        </p:spPr>
        <p:txBody>
          <a:bodyPr>
            <a:noAutofit/>
          </a:bodyPr>
          <a:lstStyle/>
          <a:p>
            <a:pPr marL="0" indent="0" algn="ctr">
              <a:buNone/>
            </a:pPr>
            <a:r>
              <a:rPr lang="en-US" sz="1800" dirty="0" smtClean="0"/>
              <a:t>Cladding samples with coating </a:t>
            </a:r>
            <a:r>
              <a:rPr lang="en-US" sz="1800" dirty="0"/>
              <a:t>thickness from 2 to 20 </a:t>
            </a:r>
            <a:r>
              <a:rPr lang="el-GR" sz="1800" dirty="0" smtClean="0"/>
              <a:t>μ</a:t>
            </a:r>
            <a:r>
              <a:rPr lang="en-US" sz="1800" dirty="0" smtClean="0"/>
              <a:t>m</a:t>
            </a:r>
            <a:r>
              <a:rPr lang="en-US" sz="1800" dirty="0"/>
              <a:t> </a:t>
            </a:r>
            <a:r>
              <a:rPr lang="en-US" sz="1800" dirty="0" smtClean="0"/>
              <a:t>were obtained by electrochemical </a:t>
            </a:r>
            <a:r>
              <a:rPr lang="en-US" sz="1800" dirty="0"/>
              <a:t>method </a:t>
            </a:r>
            <a:endParaRPr lang="ru-RU" sz="1800" dirty="0"/>
          </a:p>
        </p:txBody>
      </p:sp>
      <p:sp>
        <p:nvSpPr>
          <p:cNvPr id="4" name="Номер слайда 3"/>
          <p:cNvSpPr>
            <a:spLocks noGrp="1"/>
          </p:cNvSpPr>
          <p:nvPr>
            <p:ph type="sldNum" sz="quarter" idx="12"/>
          </p:nvPr>
        </p:nvSpPr>
        <p:spPr/>
        <p:txBody>
          <a:bodyPr/>
          <a:lstStyle/>
          <a:p>
            <a:fld id="{5CA2CB32-1D99-44E6-B5E3-E41F482A2599}" type="slidenum">
              <a:rPr lang="ru-RU" smtClean="0"/>
              <a:t>7</a:t>
            </a:fld>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46402" y="1678528"/>
            <a:ext cx="2400000" cy="1800000"/>
          </a:xfrm>
          <a:prstGeom prst="rect">
            <a:avLst/>
          </a:prstGeom>
          <a:ln>
            <a:noFill/>
          </a:ln>
          <a:extLst>
            <a:ext uri="{53640926-AAD7-44D8-BBD7-CCE9431645EC}">
              <a14:shadowObscured xmlns:a14="http://schemas.microsoft.com/office/drawing/2010/main"/>
            </a:ext>
          </a:extLst>
        </p:spPr>
      </p:pic>
      <p:grpSp>
        <p:nvGrpSpPr>
          <p:cNvPr id="12" name="Группа 11"/>
          <p:cNvGrpSpPr/>
          <p:nvPr/>
        </p:nvGrpSpPr>
        <p:grpSpPr>
          <a:xfrm>
            <a:off x="6198202" y="1691288"/>
            <a:ext cx="2399765" cy="1800000"/>
            <a:chOff x="3707905" y="2032920"/>
            <a:chExt cx="2399765" cy="1800000"/>
          </a:xfrm>
        </p:grpSpPr>
        <p:pic>
          <p:nvPicPr>
            <p:cNvPr id="6" name="Рисунок 5"/>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bwMode="auto">
            <a:xfrm>
              <a:off x="3707905" y="2032920"/>
              <a:ext cx="2399765" cy="1800000"/>
            </a:xfrm>
            <a:prstGeom prst="rect">
              <a:avLst/>
            </a:prstGeom>
            <a:noFill/>
            <a:ln>
              <a:noFill/>
            </a:ln>
            <a:extLst>
              <a:ext uri="{53640926-AAD7-44D8-BBD7-CCE9431645EC}">
                <a14:shadowObscured xmlns:a14="http://schemas.microsoft.com/office/drawing/2010/main"/>
              </a:ext>
            </a:extLst>
          </p:spPr>
        </p:pic>
        <p:sp>
          <p:nvSpPr>
            <p:cNvPr id="7" name="Стрелка вправо 6"/>
            <p:cNvSpPr/>
            <p:nvPr/>
          </p:nvSpPr>
          <p:spPr>
            <a:xfrm rot="13933454">
              <a:off x="5267853" y="3226951"/>
              <a:ext cx="445665" cy="874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8" name="TextBox 7"/>
            <p:cNvSpPr txBox="1"/>
            <p:nvPr/>
          </p:nvSpPr>
          <p:spPr>
            <a:xfrm>
              <a:off x="5708497" y="3450828"/>
              <a:ext cx="388248" cy="369332"/>
            </a:xfrm>
            <a:prstGeom prst="rect">
              <a:avLst/>
            </a:prstGeom>
            <a:noFill/>
          </p:spPr>
          <p:txBody>
            <a:bodyPr wrap="none" rtlCol="0">
              <a:spAutoFit/>
            </a:bodyPr>
            <a:lstStyle/>
            <a:p>
              <a:r>
                <a:rPr lang="en-US" dirty="0" smtClean="0"/>
                <a:t>Cr</a:t>
              </a:r>
              <a:endParaRPr lang="ru-RU" dirty="0"/>
            </a:p>
          </p:txBody>
        </p:sp>
        <p:sp>
          <p:nvSpPr>
            <p:cNvPr id="9" name="TextBox 8"/>
            <p:cNvSpPr txBox="1"/>
            <p:nvPr/>
          </p:nvSpPr>
          <p:spPr>
            <a:xfrm>
              <a:off x="3723837" y="3450828"/>
              <a:ext cx="372218" cy="369332"/>
            </a:xfrm>
            <a:prstGeom prst="rect">
              <a:avLst/>
            </a:prstGeom>
            <a:noFill/>
          </p:spPr>
          <p:txBody>
            <a:bodyPr wrap="none" rtlCol="0">
              <a:spAutoFit/>
            </a:bodyPr>
            <a:lstStyle/>
            <a:p>
              <a:r>
                <a:rPr lang="en-US" dirty="0" err="1" smtClean="0"/>
                <a:t>Zr</a:t>
              </a:r>
              <a:endParaRPr lang="ru-RU" dirty="0"/>
            </a:p>
          </p:txBody>
        </p:sp>
      </p:grpSp>
      <p:sp>
        <p:nvSpPr>
          <p:cNvPr id="10" name="TextBox 9"/>
          <p:cNvSpPr txBox="1"/>
          <p:nvPr/>
        </p:nvSpPr>
        <p:spPr>
          <a:xfrm>
            <a:off x="411651" y="3478528"/>
            <a:ext cx="2573576" cy="461665"/>
          </a:xfrm>
          <a:prstGeom prst="rect">
            <a:avLst/>
          </a:prstGeom>
          <a:noFill/>
        </p:spPr>
        <p:txBody>
          <a:bodyPr wrap="square" rtlCol="0">
            <a:spAutoFit/>
          </a:bodyPr>
          <a:lstStyle/>
          <a:p>
            <a:r>
              <a:rPr lang="en-US" sz="1200" dirty="0"/>
              <a:t>Figure 1. The appearance of the </a:t>
            </a:r>
            <a:r>
              <a:rPr lang="en-US" sz="1200" dirty="0" smtClean="0"/>
              <a:t>cladding</a:t>
            </a:r>
            <a:endParaRPr lang="ru-RU" sz="1200" dirty="0"/>
          </a:p>
        </p:txBody>
      </p:sp>
      <p:sp>
        <p:nvSpPr>
          <p:cNvPr id="11" name="TextBox 10"/>
          <p:cNvSpPr txBox="1"/>
          <p:nvPr/>
        </p:nvSpPr>
        <p:spPr>
          <a:xfrm>
            <a:off x="6198202" y="3478528"/>
            <a:ext cx="2388840" cy="276999"/>
          </a:xfrm>
          <a:prstGeom prst="rect">
            <a:avLst/>
          </a:prstGeom>
          <a:noFill/>
        </p:spPr>
        <p:txBody>
          <a:bodyPr wrap="square" rtlCol="0">
            <a:spAutoFit/>
          </a:bodyPr>
          <a:lstStyle/>
          <a:p>
            <a:pPr algn="ctr"/>
            <a:r>
              <a:rPr lang="en-US" sz="1200" dirty="0"/>
              <a:t>Figure 2. Cross section, thin section</a:t>
            </a:r>
            <a:endParaRPr lang="ru-RU" sz="1200" dirty="0"/>
          </a:p>
        </p:txBody>
      </p:sp>
      <p:sp>
        <p:nvSpPr>
          <p:cNvPr id="13" name="Объект 2"/>
          <p:cNvSpPr txBox="1">
            <a:spLocks/>
          </p:cNvSpPr>
          <p:nvPr/>
        </p:nvSpPr>
        <p:spPr>
          <a:xfrm>
            <a:off x="374569" y="3717033"/>
            <a:ext cx="8496944"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High-temperature corrosion tests (</a:t>
            </a:r>
            <a:r>
              <a:rPr lang="en-US" sz="1800" dirty="0" smtClean="0"/>
              <a:t>T-1200°C</a:t>
            </a:r>
            <a:r>
              <a:rPr lang="en-US" sz="1800" dirty="0"/>
              <a:t>)</a:t>
            </a:r>
            <a:endParaRPr lang="ru-RU"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2" y="4149181"/>
            <a:ext cx="239178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8202" y="4149181"/>
            <a:ext cx="2399763" cy="1800000"/>
          </a:xfrm>
          <a:prstGeom prst="rect">
            <a:avLst/>
          </a:prstGeom>
        </p:spPr>
      </p:pic>
      <p:sp>
        <p:nvSpPr>
          <p:cNvPr id="17" name="TextBox 16"/>
          <p:cNvSpPr txBox="1"/>
          <p:nvPr/>
        </p:nvSpPr>
        <p:spPr>
          <a:xfrm>
            <a:off x="414511" y="5868624"/>
            <a:ext cx="2538825" cy="646331"/>
          </a:xfrm>
          <a:prstGeom prst="rect">
            <a:avLst/>
          </a:prstGeom>
          <a:noFill/>
        </p:spPr>
        <p:txBody>
          <a:bodyPr wrap="square" rtlCol="0">
            <a:spAutoFit/>
          </a:bodyPr>
          <a:lstStyle/>
          <a:p>
            <a:pPr algn="ctr"/>
            <a:r>
              <a:rPr lang="en-US" sz="1200" dirty="0"/>
              <a:t>Figure 3. The appearance of the </a:t>
            </a:r>
            <a:r>
              <a:rPr lang="en-US" sz="1200" dirty="0" smtClean="0"/>
              <a:t>cladding </a:t>
            </a:r>
            <a:r>
              <a:rPr lang="en-US" sz="1200" dirty="0"/>
              <a:t>after oxidation without coating</a:t>
            </a:r>
          </a:p>
        </p:txBody>
      </p:sp>
      <p:sp>
        <p:nvSpPr>
          <p:cNvPr id="18" name="TextBox 17"/>
          <p:cNvSpPr txBox="1"/>
          <p:nvPr/>
        </p:nvSpPr>
        <p:spPr>
          <a:xfrm>
            <a:off x="6029434" y="5873496"/>
            <a:ext cx="2673311" cy="646331"/>
          </a:xfrm>
          <a:prstGeom prst="rect">
            <a:avLst/>
          </a:prstGeom>
          <a:noFill/>
        </p:spPr>
        <p:txBody>
          <a:bodyPr wrap="square" rtlCol="0">
            <a:spAutoFit/>
          </a:bodyPr>
          <a:lstStyle/>
          <a:p>
            <a:pPr algn="ctr"/>
            <a:r>
              <a:rPr lang="en-US" sz="1200" dirty="0"/>
              <a:t>Figure 5. The appearance of the </a:t>
            </a:r>
            <a:r>
              <a:rPr lang="en-US" sz="1200" dirty="0" smtClean="0"/>
              <a:t>cladding </a:t>
            </a:r>
            <a:r>
              <a:rPr lang="en-US" sz="1200" dirty="0"/>
              <a:t>after oxidation with the coating</a:t>
            </a:r>
          </a:p>
        </p:txBody>
      </p:sp>
      <p:graphicFrame>
        <p:nvGraphicFramePr>
          <p:cNvPr id="19" name="Диаграмма 18"/>
          <p:cNvGraphicFramePr>
            <a:graphicFrameLocks noChangeAspect="1"/>
          </p:cNvGraphicFramePr>
          <p:nvPr>
            <p:extLst>
              <p:ext uri="{D42A27DB-BD31-4B8C-83A1-F6EECF244321}">
                <p14:modId xmlns:p14="http://schemas.microsoft.com/office/powerpoint/2010/main" val="1411652609"/>
              </p:ext>
            </p:extLst>
          </p:nvPr>
        </p:nvGraphicFramePr>
        <p:xfrm>
          <a:off x="2950476" y="4041641"/>
          <a:ext cx="3133692" cy="190754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2846402" y="5781163"/>
            <a:ext cx="3351800" cy="646331"/>
          </a:xfrm>
          <a:prstGeom prst="rect">
            <a:avLst/>
          </a:prstGeom>
          <a:noFill/>
        </p:spPr>
        <p:txBody>
          <a:bodyPr wrap="square" rtlCol="0">
            <a:spAutoFit/>
          </a:bodyPr>
          <a:lstStyle/>
          <a:p>
            <a:pPr algn="ctr"/>
            <a:r>
              <a:rPr lang="en-US" sz="1200" dirty="0"/>
              <a:t>Figure 4. Dependence of the specific mass change of the </a:t>
            </a:r>
            <a:r>
              <a:rPr lang="en-US" sz="1200" dirty="0" smtClean="0"/>
              <a:t>cladding sample on </a:t>
            </a:r>
            <a:r>
              <a:rPr lang="en-US" sz="1200" dirty="0"/>
              <a:t>the time of oxidation in water vapor at a temperature of </a:t>
            </a:r>
            <a:r>
              <a:rPr lang="en-US" sz="1200" dirty="0" smtClean="0"/>
              <a:t>1200°C</a:t>
            </a:r>
            <a:endParaRPr lang="en-US" sz="1200" dirty="0"/>
          </a:p>
        </p:txBody>
      </p:sp>
    </p:spTree>
    <p:extLst>
      <p:ext uri="{BB962C8B-B14F-4D97-AF65-F5344CB8AC3E}">
        <p14:creationId xmlns:p14="http://schemas.microsoft.com/office/powerpoint/2010/main" val="191434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dirty="0">
                <a:solidFill>
                  <a:schemeClr val="bg1"/>
                </a:solidFill>
              </a:rPr>
              <a:t>Material studies</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5CA2CB32-1D99-44E6-B5E3-E41F482A2599}" type="slidenum">
              <a:rPr lang="ru-RU" smtClean="0"/>
              <a:t>8</a:t>
            </a:fld>
            <a:endParaRPr lang="ru-RU"/>
          </a:p>
        </p:txBody>
      </p:sp>
      <p:pic>
        <p:nvPicPr>
          <p:cNvPr id="18" name="Объект 17"/>
          <p:cNvPicPr>
            <a:picLocks noGrp="1" noChangeAspect="1"/>
          </p:cNvPicPr>
          <p:nvPr>
            <p:ph idx="1"/>
          </p:nvPr>
        </p:nvPicPr>
        <p:blipFill rotWithShape="1">
          <a:blip r:embed="rId2" cstate="print">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179514" y="1412935"/>
            <a:ext cx="3350519" cy="2520000"/>
          </a:xfrm>
          <a:prstGeom prst="rect">
            <a:avLst/>
          </a:prstGeom>
          <a:noFill/>
          <a:ln>
            <a:noFill/>
          </a:ln>
          <a:extLst>
            <a:ext uri="{53640926-AAD7-44D8-BBD7-CCE9431645EC}">
              <a14:shadowObscured xmlns:a14="http://schemas.microsoft.com/office/drawing/2010/main"/>
            </a:ext>
          </a:extLst>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a:ext>
            </a:extLst>
          </a:blip>
          <a:srcRect t="4615"/>
          <a:stretch/>
        </p:blipFill>
        <p:spPr>
          <a:xfrm>
            <a:off x="5292080" y="1412936"/>
            <a:ext cx="2646294" cy="2520000"/>
          </a:xfrm>
          <a:prstGeom prst="rect">
            <a:avLst/>
          </a:prstGeom>
          <a:ln>
            <a:solidFill>
              <a:schemeClr val="bg1"/>
            </a:solidFill>
          </a:ln>
        </p:spPr>
      </p:pic>
      <p:sp>
        <p:nvSpPr>
          <p:cNvPr id="22" name="Овал 21"/>
          <p:cNvSpPr/>
          <p:nvPr/>
        </p:nvSpPr>
        <p:spPr>
          <a:xfrm>
            <a:off x="2423852" y="1916832"/>
            <a:ext cx="360040" cy="360040"/>
          </a:xfrm>
          <a:prstGeom prst="ellipse">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28" name="Прямая соединительная линия 27"/>
          <p:cNvCxnSpPr/>
          <p:nvPr/>
        </p:nvCxnSpPr>
        <p:spPr>
          <a:xfrm>
            <a:off x="1763688" y="2064193"/>
            <a:ext cx="0" cy="13840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691680" y="3321486"/>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691680" y="3457988"/>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691680" y="2064759"/>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691680" y="3068960"/>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Надпись 207"/>
          <p:cNvSpPr txBox="1">
            <a:spLocks noChangeArrowheads="1"/>
          </p:cNvSpPr>
          <p:nvPr/>
        </p:nvSpPr>
        <p:spPr bwMode="auto">
          <a:xfrm>
            <a:off x="1749235" y="2492896"/>
            <a:ext cx="1391362"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ru-RU" sz="1600" b="1" dirty="0">
                <a:solidFill>
                  <a:srgbClr val="FFFFFF"/>
                </a:solidFill>
                <a:effectLst/>
                <a:ea typeface="Calibri"/>
                <a:cs typeface="Calibri"/>
              </a:rPr>
              <a:t>«</a:t>
            </a:r>
            <a:r>
              <a:rPr lang="en-US" sz="1600" b="1" dirty="0">
                <a:solidFill>
                  <a:srgbClr val="FFFFFF"/>
                </a:solidFill>
                <a:effectLst/>
                <a:ea typeface="Calibri"/>
                <a:cs typeface="Calibri"/>
              </a:rPr>
              <a:t>ex-β</a:t>
            </a:r>
            <a:r>
              <a:rPr lang="ru-RU" sz="1600" b="1" dirty="0" smtClean="0">
                <a:solidFill>
                  <a:srgbClr val="FFFFFF"/>
                </a:solidFill>
                <a:effectLst/>
                <a:ea typeface="Calibri"/>
                <a:cs typeface="Calibri"/>
              </a:rPr>
              <a:t>»-</a:t>
            </a:r>
            <a:r>
              <a:rPr lang="en-US" sz="1600" b="1" dirty="0">
                <a:solidFill>
                  <a:srgbClr val="FFFFFF"/>
                </a:solidFill>
                <a:ea typeface="Calibri"/>
                <a:cs typeface="Calibri"/>
              </a:rPr>
              <a:t>layer</a:t>
            </a:r>
            <a:r>
              <a:rPr lang="ru-RU" sz="1600" dirty="0" smtClean="0">
                <a:solidFill>
                  <a:srgbClr val="FFFFFF"/>
                </a:solidFill>
                <a:effectLst/>
                <a:latin typeface="Calibri"/>
                <a:ea typeface="Calibri"/>
                <a:cs typeface="Calibri"/>
              </a:rPr>
              <a:t> </a:t>
            </a:r>
            <a:endParaRPr lang="ru-RU" sz="1600" dirty="0">
              <a:effectLst/>
              <a:latin typeface="Calibri"/>
              <a:ea typeface="Calibri"/>
              <a:cs typeface="Calibri"/>
            </a:endParaRPr>
          </a:p>
        </p:txBody>
      </p:sp>
      <p:sp>
        <p:nvSpPr>
          <p:cNvPr id="38" name="Надпись 208"/>
          <p:cNvSpPr txBox="1">
            <a:spLocks noChangeArrowheads="1"/>
          </p:cNvSpPr>
          <p:nvPr/>
        </p:nvSpPr>
        <p:spPr bwMode="auto">
          <a:xfrm>
            <a:off x="1710029" y="2987364"/>
            <a:ext cx="1020204" cy="24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dirty="0">
                <a:solidFill>
                  <a:srgbClr val="FFFFFF"/>
                </a:solidFill>
                <a:effectLst/>
                <a:ea typeface="Calibri"/>
                <a:cs typeface="Calibri"/>
              </a:rPr>
              <a:t>α</a:t>
            </a:r>
            <a:r>
              <a:rPr lang="ru-RU" sz="1600" b="1" dirty="0">
                <a:solidFill>
                  <a:srgbClr val="FFFFFF"/>
                </a:solidFill>
                <a:effectLst/>
                <a:ea typeface="Calibri"/>
                <a:cs typeface="Calibri"/>
              </a:rPr>
              <a:t>-</a:t>
            </a:r>
            <a:r>
              <a:rPr lang="en-US" sz="1600" b="1" dirty="0" err="1">
                <a:solidFill>
                  <a:srgbClr val="FFFFFF"/>
                </a:solidFill>
                <a:effectLst/>
                <a:ea typeface="Calibri"/>
                <a:cs typeface="Calibri"/>
              </a:rPr>
              <a:t>Zr</a:t>
            </a:r>
            <a:r>
              <a:rPr lang="ru-RU" sz="1600" b="1" dirty="0">
                <a:solidFill>
                  <a:srgbClr val="FFFFFF"/>
                </a:solidFill>
                <a:effectLst/>
                <a:ea typeface="Calibri"/>
                <a:cs typeface="Calibri"/>
              </a:rPr>
              <a:t>(</a:t>
            </a:r>
            <a:r>
              <a:rPr lang="en-US" sz="1600" b="1" dirty="0">
                <a:solidFill>
                  <a:srgbClr val="FFFFFF"/>
                </a:solidFill>
                <a:effectLst/>
                <a:ea typeface="Calibri"/>
                <a:cs typeface="Calibri"/>
              </a:rPr>
              <a:t>O)</a:t>
            </a:r>
            <a:endParaRPr lang="ru-RU" sz="1600" dirty="0">
              <a:effectLst/>
              <a:ea typeface="Calibri"/>
              <a:cs typeface="Calibri"/>
            </a:endParaRPr>
          </a:p>
        </p:txBody>
      </p:sp>
      <p:sp>
        <p:nvSpPr>
          <p:cNvPr id="39" name="Надпись 208"/>
          <p:cNvSpPr txBox="1">
            <a:spLocks noChangeArrowheads="1"/>
          </p:cNvSpPr>
          <p:nvPr/>
        </p:nvSpPr>
        <p:spPr bwMode="auto">
          <a:xfrm>
            <a:off x="1808232" y="3199670"/>
            <a:ext cx="83654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600" b="1" dirty="0">
                <a:solidFill>
                  <a:srgbClr val="FFFFFF"/>
                </a:solidFill>
                <a:effectLst/>
                <a:ea typeface="Calibri"/>
                <a:cs typeface="Calibri"/>
              </a:rPr>
              <a:t>ZrO</a:t>
            </a:r>
            <a:r>
              <a:rPr lang="en-US" sz="1600" b="1" baseline="-25000" dirty="0">
                <a:solidFill>
                  <a:srgbClr val="FFFFFF"/>
                </a:solidFill>
                <a:effectLst/>
                <a:ea typeface="Calibri"/>
                <a:cs typeface="Calibri"/>
              </a:rPr>
              <a:t>2</a:t>
            </a:r>
            <a:endParaRPr lang="ru-RU" sz="1600" dirty="0">
              <a:effectLst/>
              <a:ea typeface="Calibri"/>
              <a:cs typeface="Calibri"/>
            </a:endParaRPr>
          </a:p>
          <a:p>
            <a:pPr>
              <a:lnSpc>
                <a:spcPct val="115000"/>
              </a:lnSpc>
              <a:spcAft>
                <a:spcPts val="1000"/>
              </a:spcAft>
            </a:pPr>
            <a:r>
              <a:rPr lang="ru-RU" sz="1600" dirty="0">
                <a:solidFill>
                  <a:srgbClr val="FFFFFF"/>
                </a:solidFill>
                <a:effectLst/>
                <a:latin typeface="Calibri"/>
                <a:ea typeface="Calibri"/>
                <a:cs typeface="Calibri"/>
              </a:rPr>
              <a:t> </a:t>
            </a:r>
            <a:endParaRPr lang="ru-RU" sz="1600" dirty="0">
              <a:effectLst/>
              <a:latin typeface="Calibri"/>
              <a:ea typeface="Calibri"/>
              <a:cs typeface="Calibri"/>
            </a:endParaRPr>
          </a:p>
        </p:txBody>
      </p:sp>
      <p:sp>
        <p:nvSpPr>
          <p:cNvPr id="32" name="Стрелка вправо 31"/>
          <p:cNvSpPr/>
          <p:nvPr/>
        </p:nvSpPr>
        <p:spPr>
          <a:xfrm>
            <a:off x="3851920" y="2253750"/>
            <a:ext cx="1008112" cy="1103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1" name="Диаграмма 40"/>
          <p:cNvGraphicFramePr>
            <a:graphicFrameLocks noChangeAspect="1"/>
          </p:cNvGraphicFramePr>
          <p:nvPr>
            <p:extLst>
              <p:ext uri="{D42A27DB-BD31-4B8C-83A1-F6EECF244321}">
                <p14:modId xmlns:p14="http://schemas.microsoft.com/office/powerpoint/2010/main" val="3472057173"/>
              </p:ext>
            </p:extLst>
          </p:nvPr>
        </p:nvGraphicFramePr>
        <p:xfrm>
          <a:off x="4839043" y="3953983"/>
          <a:ext cx="3455670" cy="2015490"/>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8172400" y="4020676"/>
            <a:ext cx="372218" cy="369332"/>
          </a:xfrm>
          <a:prstGeom prst="rect">
            <a:avLst/>
          </a:prstGeom>
          <a:noFill/>
        </p:spPr>
        <p:txBody>
          <a:bodyPr wrap="none" rtlCol="0">
            <a:spAutoFit/>
          </a:bodyPr>
          <a:lstStyle/>
          <a:p>
            <a:r>
              <a:rPr lang="en-US" dirty="0" err="1" smtClean="0"/>
              <a:t>Zr</a:t>
            </a:r>
            <a:endParaRPr lang="ru-RU" dirty="0"/>
          </a:p>
        </p:txBody>
      </p:sp>
      <p:sp>
        <p:nvSpPr>
          <p:cNvPr id="45" name="TextBox 44"/>
          <p:cNvSpPr txBox="1"/>
          <p:nvPr/>
        </p:nvSpPr>
        <p:spPr>
          <a:xfrm>
            <a:off x="130236" y="3942707"/>
            <a:ext cx="3433652" cy="461665"/>
          </a:xfrm>
          <a:prstGeom prst="rect">
            <a:avLst/>
          </a:prstGeom>
          <a:noFill/>
        </p:spPr>
        <p:txBody>
          <a:bodyPr wrap="square" rtlCol="0">
            <a:spAutoFit/>
          </a:bodyPr>
          <a:lstStyle/>
          <a:p>
            <a:pPr algn="ctr"/>
            <a:r>
              <a:rPr lang="en-US" sz="1200" dirty="0"/>
              <a:t>Figure 6. Cross-section of a coated sample after corrosion testing</a:t>
            </a:r>
            <a:endParaRPr lang="ru-RU" sz="1200" dirty="0"/>
          </a:p>
        </p:txBody>
      </p:sp>
      <p:sp>
        <p:nvSpPr>
          <p:cNvPr id="46" name="TextBox 45"/>
          <p:cNvSpPr txBox="1"/>
          <p:nvPr/>
        </p:nvSpPr>
        <p:spPr>
          <a:xfrm>
            <a:off x="5940152" y="4169115"/>
            <a:ext cx="388248" cy="369332"/>
          </a:xfrm>
          <a:prstGeom prst="rect">
            <a:avLst/>
          </a:prstGeom>
          <a:noFill/>
        </p:spPr>
        <p:txBody>
          <a:bodyPr wrap="none" rtlCol="0">
            <a:spAutoFit/>
          </a:bodyPr>
          <a:lstStyle/>
          <a:p>
            <a:r>
              <a:rPr lang="en-US" dirty="0" smtClean="0"/>
              <a:t>Cr</a:t>
            </a:r>
            <a:endParaRPr lang="ru-RU" dirty="0"/>
          </a:p>
        </p:txBody>
      </p:sp>
      <p:sp>
        <p:nvSpPr>
          <p:cNvPr id="47" name="TextBox 46"/>
          <p:cNvSpPr txBox="1"/>
          <p:nvPr/>
        </p:nvSpPr>
        <p:spPr>
          <a:xfrm>
            <a:off x="5940152" y="4869160"/>
            <a:ext cx="336952" cy="369332"/>
          </a:xfrm>
          <a:prstGeom prst="rect">
            <a:avLst/>
          </a:prstGeom>
          <a:noFill/>
        </p:spPr>
        <p:txBody>
          <a:bodyPr wrap="none" rtlCol="0">
            <a:spAutoFit/>
          </a:bodyPr>
          <a:lstStyle/>
          <a:p>
            <a:r>
              <a:rPr lang="en-US" dirty="0"/>
              <a:t>O</a:t>
            </a:r>
            <a:endParaRPr lang="ru-RU" dirty="0"/>
          </a:p>
        </p:txBody>
      </p:sp>
      <p:sp>
        <p:nvSpPr>
          <p:cNvPr id="48" name="TextBox 47"/>
          <p:cNvSpPr txBox="1"/>
          <p:nvPr/>
        </p:nvSpPr>
        <p:spPr>
          <a:xfrm>
            <a:off x="4898400" y="5781617"/>
            <a:ext cx="3922072" cy="646331"/>
          </a:xfrm>
          <a:prstGeom prst="rect">
            <a:avLst/>
          </a:prstGeom>
          <a:noFill/>
        </p:spPr>
        <p:txBody>
          <a:bodyPr wrap="square" rtlCol="0">
            <a:spAutoFit/>
          </a:bodyPr>
          <a:lstStyle/>
          <a:p>
            <a:pPr algn="ctr"/>
            <a:r>
              <a:rPr lang="en-US" sz="1200" dirty="0"/>
              <a:t>Figure 7. The results of the distribution of the elements of the </a:t>
            </a:r>
            <a:r>
              <a:rPr lang="en-US" sz="1200" dirty="0" smtClean="0"/>
              <a:t>cladding </a:t>
            </a:r>
            <a:r>
              <a:rPr lang="en-US" sz="1200" dirty="0"/>
              <a:t>on the external border obtained by the method of x-ray spectral analysis</a:t>
            </a:r>
            <a:endParaRPr lang="ru-RU" sz="1200" dirty="0"/>
          </a:p>
        </p:txBody>
      </p:sp>
      <p:cxnSp>
        <p:nvCxnSpPr>
          <p:cNvPr id="49" name="Прямая соединительная линия 48"/>
          <p:cNvCxnSpPr/>
          <p:nvPr/>
        </p:nvCxnSpPr>
        <p:spPr>
          <a:xfrm>
            <a:off x="6433818" y="1484784"/>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6361810" y="1484337"/>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361810" y="1844824"/>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362270" y="2492896"/>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6361810" y="2564904"/>
            <a:ext cx="144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Надпись 207"/>
          <p:cNvSpPr txBox="1">
            <a:spLocks noChangeArrowheads="1"/>
          </p:cNvSpPr>
          <p:nvPr/>
        </p:nvSpPr>
        <p:spPr bwMode="auto">
          <a:xfrm>
            <a:off x="5515433" y="1556792"/>
            <a:ext cx="918845"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en-US" sz="1400" b="1" dirty="0" err="1" smtClean="0">
                <a:solidFill>
                  <a:srgbClr val="FFFFFF"/>
                </a:solidFill>
                <a:effectLst/>
                <a:ea typeface="Calibri"/>
                <a:cs typeface="Calibri"/>
              </a:rPr>
              <a:t>Cr₂O</a:t>
            </a:r>
            <a:r>
              <a:rPr lang="en-US" sz="1400" b="1" dirty="0" smtClean="0">
                <a:solidFill>
                  <a:srgbClr val="FFFFFF"/>
                </a:solidFill>
                <a:effectLst/>
                <a:ea typeface="Calibri"/>
                <a:cs typeface="Calibri"/>
              </a:rPr>
              <a:t>₃</a:t>
            </a:r>
            <a:endParaRPr lang="ru-RU" sz="1400" dirty="0">
              <a:effectLst/>
              <a:ea typeface="Calibri"/>
              <a:cs typeface="Calibri"/>
            </a:endParaRPr>
          </a:p>
          <a:p>
            <a:pPr>
              <a:lnSpc>
                <a:spcPct val="115000"/>
              </a:lnSpc>
              <a:spcAft>
                <a:spcPts val="1000"/>
              </a:spcAft>
            </a:pPr>
            <a:r>
              <a:rPr lang="ru-RU" sz="700" dirty="0">
                <a:solidFill>
                  <a:srgbClr val="FFFFFF"/>
                </a:solidFill>
                <a:effectLst/>
                <a:latin typeface="Calibri"/>
                <a:ea typeface="Calibri"/>
                <a:cs typeface="Calibri"/>
              </a:rPr>
              <a:t> </a:t>
            </a:r>
            <a:endParaRPr lang="ru-RU" sz="1100" dirty="0">
              <a:effectLst/>
              <a:latin typeface="Calibri"/>
              <a:ea typeface="Calibri"/>
              <a:cs typeface="Calibri"/>
            </a:endParaRPr>
          </a:p>
        </p:txBody>
      </p:sp>
      <p:sp>
        <p:nvSpPr>
          <p:cNvPr id="58" name="Надпись 207"/>
          <p:cNvSpPr txBox="1">
            <a:spLocks noChangeArrowheads="1"/>
          </p:cNvSpPr>
          <p:nvPr/>
        </p:nvSpPr>
        <p:spPr bwMode="auto">
          <a:xfrm>
            <a:off x="5974395" y="2629850"/>
            <a:ext cx="459423"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en-US" sz="1600" b="1" dirty="0" err="1" smtClean="0">
                <a:solidFill>
                  <a:srgbClr val="FFFFFF"/>
                </a:solidFill>
                <a:effectLst/>
                <a:ea typeface="Calibri"/>
                <a:cs typeface="Calibri"/>
              </a:rPr>
              <a:t>Zr</a:t>
            </a:r>
            <a:endParaRPr lang="ru-RU" sz="1600" dirty="0">
              <a:effectLst/>
              <a:ea typeface="Calibri"/>
              <a:cs typeface="Calibri"/>
            </a:endParaRPr>
          </a:p>
          <a:p>
            <a:pPr>
              <a:lnSpc>
                <a:spcPct val="115000"/>
              </a:lnSpc>
              <a:spcAft>
                <a:spcPts val="1000"/>
              </a:spcAft>
            </a:pPr>
            <a:r>
              <a:rPr lang="ru-RU" sz="1600" dirty="0">
                <a:solidFill>
                  <a:srgbClr val="FFFFFF"/>
                </a:solidFill>
                <a:effectLst/>
                <a:latin typeface="Calibri"/>
                <a:ea typeface="Calibri"/>
                <a:cs typeface="Calibri"/>
              </a:rPr>
              <a:t> </a:t>
            </a:r>
            <a:endParaRPr lang="ru-RU" sz="1600" dirty="0">
              <a:effectLst/>
              <a:latin typeface="Calibri"/>
              <a:ea typeface="Calibri"/>
              <a:cs typeface="Calibri"/>
            </a:endParaRPr>
          </a:p>
        </p:txBody>
      </p:sp>
      <p:sp>
        <p:nvSpPr>
          <p:cNvPr id="59" name="Надпись 207"/>
          <p:cNvSpPr txBox="1">
            <a:spLocks noChangeArrowheads="1"/>
          </p:cNvSpPr>
          <p:nvPr/>
        </p:nvSpPr>
        <p:spPr bwMode="auto">
          <a:xfrm>
            <a:off x="5515433" y="2059814"/>
            <a:ext cx="918845"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en-US" sz="1600" b="1" dirty="0" smtClean="0">
                <a:solidFill>
                  <a:srgbClr val="FFFFFF"/>
                </a:solidFill>
                <a:effectLst/>
                <a:ea typeface="Calibri"/>
                <a:cs typeface="Calibri"/>
              </a:rPr>
              <a:t>Cr</a:t>
            </a:r>
            <a:endParaRPr lang="ru-RU" sz="1600" dirty="0">
              <a:effectLst/>
              <a:ea typeface="Calibri"/>
              <a:cs typeface="Calibri"/>
            </a:endParaRPr>
          </a:p>
          <a:p>
            <a:pPr>
              <a:lnSpc>
                <a:spcPct val="115000"/>
              </a:lnSpc>
              <a:spcAft>
                <a:spcPts val="1000"/>
              </a:spcAft>
            </a:pPr>
            <a:r>
              <a:rPr lang="ru-RU" sz="1600" dirty="0">
                <a:solidFill>
                  <a:srgbClr val="FFFFFF"/>
                </a:solidFill>
                <a:effectLst/>
                <a:latin typeface="Calibri"/>
                <a:ea typeface="Calibri"/>
                <a:cs typeface="Calibri"/>
              </a:rPr>
              <a:t> </a:t>
            </a:r>
            <a:endParaRPr lang="ru-RU" sz="1600" dirty="0">
              <a:effectLst/>
              <a:latin typeface="Calibri"/>
              <a:ea typeface="Calibri"/>
              <a:cs typeface="Calibri"/>
            </a:endParaRPr>
          </a:p>
        </p:txBody>
      </p:sp>
      <p:sp>
        <p:nvSpPr>
          <p:cNvPr id="60" name="Надпись 207"/>
          <p:cNvSpPr txBox="1">
            <a:spLocks noChangeArrowheads="1"/>
          </p:cNvSpPr>
          <p:nvPr/>
        </p:nvSpPr>
        <p:spPr bwMode="auto">
          <a:xfrm>
            <a:off x="5510972" y="2319477"/>
            <a:ext cx="918845"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el-GR" sz="1600" b="1" dirty="0">
                <a:solidFill>
                  <a:srgbClr val="FFFFFF"/>
                </a:solidFill>
                <a:ea typeface="Calibri"/>
                <a:cs typeface="Calibri"/>
              </a:rPr>
              <a:t>α-</a:t>
            </a:r>
            <a:r>
              <a:rPr lang="en-US" sz="1600" b="1" dirty="0">
                <a:solidFill>
                  <a:srgbClr val="FFFFFF"/>
                </a:solidFill>
                <a:ea typeface="Calibri"/>
                <a:cs typeface="Calibri"/>
              </a:rPr>
              <a:t>ZrCr2</a:t>
            </a:r>
            <a:r>
              <a:rPr lang="ru-RU" sz="1600" dirty="0" smtClean="0">
                <a:solidFill>
                  <a:srgbClr val="FFFFFF"/>
                </a:solidFill>
                <a:effectLst/>
                <a:latin typeface="Calibri"/>
                <a:ea typeface="Calibri"/>
                <a:cs typeface="Calibri"/>
              </a:rPr>
              <a:t> </a:t>
            </a:r>
            <a:endParaRPr lang="ru-RU" sz="1600" dirty="0">
              <a:effectLst/>
              <a:latin typeface="Calibri"/>
              <a:ea typeface="Calibri"/>
              <a:cs typeface="Calibri"/>
            </a:endParaRPr>
          </a:p>
        </p:txBody>
      </p:sp>
      <p:sp>
        <p:nvSpPr>
          <p:cNvPr id="61" name="TextBox 60"/>
          <p:cNvSpPr txBox="1"/>
          <p:nvPr/>
        </p:nvSpPr>
        <p:spPr>
          <a:xfrm>
            <a:off x="0" y="4464278"/>
            <a:ext cx="494582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formation on the outer surface of a layer of chromium oxide (</a:t>
            </a:r>
            <a:r>
              <a:rPr lang="en-US" dirty="0" err="1"/>
              <a:t>Cr₂O</a:t>
            </a:r>
            <a:r>
              <a:rPr lang="en-US" dirty="0"/>
              <a:t>₃), ~ 30% of the coating thickness.</a:t>
            </a:r>
          </a:p>
          <a:p>
            <a:pPr marL="285750" indent="-285750">
              <a:buFont typeface="Arial" panose="020B0604020202020204" pitchFamily="34" charset="0"/>
              <a:buChar char="•"/>
            </a:pPr>
            <a:r>
              <a:rPr lang="en-US" dirty="0"/>
              <a:t>The </a:t>
            </a:r>
            <a:r>
              <a:rPr lang="en-US" dirty="0" err="1"/>
              <a:t>interdiffusion</a:t>
            </a:r>
            <a:r>
              <a:rPr lang="en-US" dirty="0"/>
              <a:t> of the elements of the zirconium </a:t>
            </a:r>
            <a:r>
              <a:rPr lang="en-US" dirty="0" smtClean="0"/>
              <a:t>cladding </a:t>
            </a:r>
            <a:r>
              <a:rPr lang="en-US" dirty="0"/>
              <a:t>and the chrome plating with the formation of the α-ZrCr2 phase is noted.</a:t>
            </a:r>
            <a:endParaRPr lang="ru-RU" dirty="0"/>
          </a:p>
        </p:txBody>
      </p:sp>
    </p:spTree>
    <p:extLst>
      <p:ext uri="{BB962C8B-B14F-4D97-AF65-F5344CB8AC3E}">
        <p14:creationId xmlns:p14="http://schemas.microsoft.com/office/powerpoint/2010/main" val="47796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smtClean="0">
                <a:solidFill>
                  <a:schemeClr val="bg1"/>
                </a:solidFill>
              </a:rPr>
              <a:t>Results</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5CA2CB32-1D99-44E6-B5E3-E41F482A2599}" type="slidenum">
              <a:rPr lang="ru-RU" smtClean="0"/>
              <a:t>9</a:t>
            </a:fld>
            <a:endParaRPr lang="ru-RU"/>
          </a:p>
        </p:txBody>
      </p:sp>
      <p:sp>
        <p:nvSpPr>
          <p:cNvPr id="6" name="Объект 2"/>
          <p:cNvSpPr>
            <a:spLocks noGrp="1"/>
          </p:cNvSpPr>
          <p:nvPr>
            <p:ph idx="1"/>
          </p:nvPr>
        </p:nvSpPr>
        <p:spPr>
          <a:xfrm>
            <a:off x="467544" y="1124744"/>
            <a:ext cx="8229600" cy="4525963"/>
          </a:xfrm>
        </p:spPr>
        <p:txBody>
          <a:bodyPr>
            <a:noAutofit/>
          </a:bodyPr>
          <a:lstStyle/>
          <a:p>
            <a:pPr marL="0" indent="0" algn="ctr">
              <a:buNone/>
            </a:pPr>
            <a:r>
              <a:rPr lang="en-US" sz="1800" dirty="0"/>
              <a:t>Comparison of the thickness of the inner layers of </a:t>
            </a:r>
            <a:r>
              <a:rPr lang="en-US" sz="1800" dirty="0" smtClean="0"/>
              <a:t>cladding </a:t>
            </a:r>
            <a:r>
              <a:rPr lang="en-US" sz="1800" dirty="0"/>
              <a:t>with and without coating after high-temperature oxidation</a:t>
            </a:r>
            <a:endParaRPr lang="ru-RU" sz="1800" dirty="0"/>
          </a:p>
        </p:txBody>
      </p:sp>
      <p:graphicFrame>
        <p:nvGraphicFramePr>
          <p:cNvPr id="7" name="Таблица 6"/>
          <p:cNvGraphicFramePr>
            <a:graphicFrameLocks noGrp="1"/>
          </p:cNvGraphicFramePr>
          <p:nvPr>
            <p:extLst>
              <p:ext uri="{D42A27DB-BD31-4B8C-83A1-F6EECF244321}">
                <p14:modId xmlns:p14="http://schemas.microsoft.com/office/powerpoint/2010/main" val="1829635428"/>
              </p:ext>
            </p:extLst>
          </p:nvPr>
        </p:nvGraphicFramePr>
        <p:xfrm>
          <a:off x="179512" y="1772816"/>
          <a:ext cx="8767730" cy="2208276"/>
        </p:xfrm>
        <a:graphic>
          <a:graphicData uri="http://schemas.openxmlformats.org/drawingml/2006/table">
            <a:tbl>
              <a:tblPr firstRow="1" bandRow="1" bandCol="1">
                <a:tableStyleId>{5C22544A-7EE6-4342-B048-85BDC9FD1C3A}</a:tableStyleId>
              </a:tblPr>
              <a:tblGrid>
                <a:gridCol w="1205547">
                  <a:extLst>
                    <a:ext uri="{9D8B030D-6E8A-4147-A177-3AD203B41FA5}">
                      <a16:colId xmlns:a16="http://schemas.microsoft.com/office/drawing/2014/main" val="20000"/>
                    </a:ext>
                  </a:extLst>
                </a:gridCol>
                <a:gridCol w="884026">
                  <a:extLst>
                    <a:ext uri="{9D8B030D-6E8A-4147-A177-3AD203B41FA5}">
                      <a16:colId xmlns:a16="http://schemas.microsoft.com/office/drawing/2014/main" val="20001"/>
                    </a:ext>
                  </a:extLst>
                </a:gridCol>
                <a:gridCol w="718739">
                  <a:extLst>
                    <a:ext uri="{9D8B030D-6E8A-4147-A177-3AD203B41FA5}">
                      <a16:colId xmlns:a16="http://schemas.microsoft.com/office/drawing/2014/main" val="20002"/>
                    </a:ext>
                  </a:extLst>
                </a:gridCol>
                <a:gridCol w="939478">
                  <a:extLst>
                    <a:ext uri="{9D8B030D-6E8A-4147-A177-3AD203B41FA5}">
                      <a16:colId xmlns:a16="http://schemas.microsoft.com/office/drawing/2014/main" val="20003"/>
                    </a:ext>
                  </a:extLst>
                </a:gridCol>
                <a:gridCol w="826149">
                  <a:extLst>
                    <a:ext uri="{9D8B030D-6E8A-4147-A177-3AD203B41FA5}">
                      <a16:colId xmlns:a16="http://schemas.microsoft.com/office/drawing/2014/main" val="20004"/>
                    </a:ext>
                  </a:extLst>
                </a:gridCol>
                <a:gridCol w="826149">
                  <a:extLst>
                    <a:ext uri="{9D8B030D-6E8A-4147-A177-3AD203B41FA5}">
                      <a16:colId xmlns:a16="http://schemas.microsoft.com/office/drawing/2014/main" val="20005"/>
                    </a:ext>
                  </a:extLst>
                </a:gridCol>
                <a:gridCol w="764550">
                  <a:extLst>
                    <a:ext uri="{9D8B030D-6E8A-4147-A177-3AD203B41FA5}">
                      <a16:colId xmlns:a16="http://schemas.microsoft.com/office/drawing/2014/main" val="20006"/>
                    </a:ext>
                  </a:extLst>
                </a:gridCol>
                <a:gridCol w="1301546">
                  <a:extLst>
                    <a:ext uri="{9D8B030D-6E8A-4147-A177-3AD203B41FA5}">
                      <a16:colId xmlns:a16="http://schemas.microsoft.com/office/drawing/2014/main" val="20007"/>
                    </a:ext>
                  </a:extLst>
                </a:gridCol>
                <a:gridCol w="1301546">
                  <a:extLst>
                    <a:ext uri="{9D8B030D-6E8A-4147-A177-3AD203B41FA5}">
                      <a16:colId xmlns:a16="http://schemas.microsoft.com/office/drawing/2014/main" val="20008"/>
                    </a:ext>
                  </a:extLst>
                </a:gridCol>
              </a:tblGrid>
              <a:tr h="179705">
                <a:tc rowSpan="2">
                  <a:txBody>
                    <a:bodyPr/>
                    <a:lstStyle/>
                    <a:p>
                      <a:pPr algn="ctr">
                        <a:lnSpc>
                          <a:spcPct val="115000"/>
                        </a:lnSpc>
                        <a:spcAft>
                          <a:spcPts val="0"/>
                        </a:spcAft>
                      </a:pPr>
                      <a:r>
                        <a:rPr lang="en-US" sz="1400" dirty="0" smtClean="0"/>
                        <a:t>Sample</a:t>
                      </a:r>
                      <a:endParaRPr lang="ru-RU" sz="1400" dirty="0">
                        <a:effectLst/>
                        <a:latin typeface="Calibri"/>
                        <a:ea typeface="Calibri"/>
                        <a:cs typeface="Calibri"/>
                      </a:endParaRPr>
                    </a:p>
                  </a:txBody>
                  <a:tcPr marL="68580" marR="68580" marT="0" marB="0" anchor="ctr"/>
                </a:tc>
                <a:tc gridSpan="6">
                  <a:txBody>
                    <a:bodyPr/>
                    <a:lstStyle/>
                    <a:p>
                      <a:pPr algn="ctr">
                        <a:lnSpc>
                          <a:spcPct val="115000"/>
                        </a:lnSpc>
                        <a:spcAft>
                          <a:spcPts val="0"/>
                        </a:spcAft>
                      </a:pPr>
                      <a:r>
                        <a:rPr lang="en-US" sz="1400" dirty="0" smtClean="0">
                          <a:effectLst/>
                        </a:rPr>
                        <a:t>Thickness,</a:t>
                      </a:r>
                      <a:r>
                        <a:rPr lang="en-US" sz="1400" baseline="0" dirty="0" smtClean="0">
                          <a:effectLst/>
                        </a:rPr>
                        <a:t> µm</a:t>
                      </a:r>
                      <a:endParaRPr lang="ru-RU" sz="1400" dirty="0">
                        <a:effectLst/>
                        <a:latin typeface="Calibri"/>
                        <a:ea typeface="Calibri"/>
                        <a:cs typeface="Calibri"/>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en-US" sz="1400" dirty="0" smtClean="0"/>
                        <a:t>Specific weight change, mg / cm2</a:t>
                      </a:r>
                      <a:endParaRPr lang="ru-RU" sz="1400" dirty="0">
                        <a:effectLst/>
                        <a:latin typeface="Calibri"/>
                        <a:ea typeface="Calibri"/>
                        <a:cs typeface="Calibri"/>
                      </a:endParaRPr>
                    </a:p>
                  </a:txBody>
                  <a:tcPr marL="68580" marR="68580" marT="0" marB="0" anchor="ctr"/>
                </a:tc>
                <a:tc rowSpan="2">
                  <a:txBody>
                    <a:bodyPr/>
                    <a:lstStyle/>
                    <a:p>
                      <a:pPr algn="ctr">
                        <a:lnSpc>
                          <a:spcPct val="115000"/>
                        </a:lnSpc>
                        <a:spcAft>
                          <a:spcPts val="0"/>
                        </a:spcAft>
                      </a:pPr>
                      <a:r>
                        <a:rPr lang="en-US" sz="1400" dirty="0" smtClean="0"/>
                        <a:t>Residual plasticity </a:t>
                      </a:r>
                      <a:r>
                        <a:rPr lang="el-GR" sz="1400" dirty="0" smtClean="0"/>
                        <a:t>δ</a:t>
                      </a:r>
                      <a:endParaRPr lang="ru-RU" sz="1400" dirty="0">
                        <a:effectLst/>
                        <a:latin typeface="Calibri"/>
                        <a:ea typeface="Calibri"/>
                        <a:cs typeface="Calibri"/>
                      </a:endParaRPr>
                    </a:p>
                  </a:txBody>
                  <a:tcPr marL="68580" marR="68580" marT="0" marB="0" anchor="ct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15000"/>
                        </a:lnSpc>
                        <a:spcAft>
                          <a:spcPts val="0"/>
                        </a:spcAft>
                      </a:pPr>
                      <a:r>
                        <a:rPr lang="en-US" sz="1400" dirty="0" err="1">
                          <a:effectLst/>
                        </a:rPr>
                        <a:t>ZrO</a:t>
                      </a:r>
                      <a:r>
                        <a:rPr lang="ru-RU" sz="1400" baseline="-25000" dirty="0">
                          <a:effectLst/>
                        </a:rPr>
                        <a:t>2</a:t>
                      </a:r>
                      <a:r>
                        <a:rPr lang="ru-RU" sz="1400" dirty="0">
                          <a:effectLst/>
                        </a:rPr>
                        <a:t> </a:t>
                      </a:r>
                      <a:r>
                        <a:rPr lang="en-US" sz="1400" dirty="0" smtClean="0"/>
                        <a:t>external</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n-US" sz="1400" dirty="0" smtClean="0"/>
                        <a:t>Coating</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l-GR" sz="1400" dirty="0">
                          <a:effectLst/>
                        </a:rPr>
                        <a:t>α-</a:t>
                      </a:r>
                      <a:r>
                        <a:rPr lang="en-US" sz="1400" dirty="0" err="1">
                          <a:effectLst/>
                        </a:rPr>
                        <a:t>Zr</a:t>
                      </a:r>
                      <a:r>
                        <a:rPr lang="ru-RU" sz="1400" dirty="0">
                          <a:effectLst/>
                        </a:rPr>
                        <a:t>(</a:t>
                      </a:r>
                      <a:r>
                        <a:rPr lang="en-US" sz="1400" dirty="0">
                          <a:effectLst/>
                        </a:rPr>
                        <a:t>O</a:t>
                      </a:r>
                      <a:r>
                        <a:rPr lang="ru-RU" sz="1400" dirty="0">
                          <a:effectLst/>
                        </a:rPr>
                        <a:t>)</a:t>
                      </a:r>
                    </a:p>
                    <a:p>
                      <a:pPr algn="ctr">
                        <a:lnSpc>
                          <a:spcPct val="115000"/>
                        </a:lnSpc>
                        <a:spcAft>
                          <a:spcPts val="0"/>
                        </a:spcAft>
                      </a:pPr>
                      <a:r>
                        <a:rPr lang="en-US" sz="1400" dirty="0" smtClean="0"/>
                        <a:t>external</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n-US" sz="1400" dirty="0">
                          <a:effectLst/>
                        </a:rPr>
                        <a:t>“ex</a:t>
                      </a:r>
                      <a:r>
                        <a:rPr lang="ru-RU" sz="1400" dirty="0">
                          <a:effectLst/>
                        </a:rPr>
                        <a:t>-</a:t>
                      </a:r>
                      <a:r>
                        <a:rPr lang="el-GR" sz="1400" dirty="0">
                          <a:effectLst/>
                        </a:rPr>
                        <a:t>β</a:t>
                      </a:r>
                      <a:r>
                        <a:rPr lang="en-US" sz="1400" dirty="0">
                          <a:effectLst/>
                        </a:rPr>
                        <a:t>”</a:t>
                      </a:r>
                      <a:r>
                        <a:rPr lang="ru-RU" sz="1400" dirty="0" smtClean="0">
                          <a:effectLst/>
                        </a:rPr>
                        <a:t>-</a:t>
                      </a:r>
                      <a:r>
                        <a:rPr lang="en-US" sz="1400" dirty="0" smtClean="0"/>
                        <a:t>layer</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l-GR" sz="1400" dirty="0">
                          <a:effectLst/>
                        </a:rPr>
                        <a:t>α-</a:t>
                      </a:r>
                      <a:r>
                        <a:rPr lang="en-US" sz="1400" dirty="0" err="1">
                          <a:effectLst/>
                        </a:rPr>
                        <a:t>Zr</a:t>
                      </a:r>
                      <a:r>
                        <a:rPr lang="ru-RU" sz="1400" dirty="0">
                          <a:effectLst/>
                        </a:rPr>
                        <a:t>(</a:t>
                      </a:r>
                      <a:r>
                        <a:rPr lang="en-US" sz="1400" dirty="0">
                          <a:effectLst/>
                        </a:rPr>
                        <a:t>O</a:t>
                      </a:r>
                      <a:r>
                        <a:rPr lang="ru-RU" sz="1400" dirty="0">
                          <a:effectLst/>
                        </a:rPr>
                        <a:t>) </a:t>
                      </a:r>
                      <a:r>
                        <a:rPr lang="en-US" sz="1400" dirty="0" smtClean="0"/>
                        <a:t>interior</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n-US" sz="1400" dirty="0" err="1">
                          <a:effectLst/>
                        </a:rPr>
                        <a:t>ZrO</a:t>
                      </a:r>
                      <a:r>
                        <a:rPr lang="ru-RU" sz="1400" baseline="-25000" dirty="0" smtClean="0">
                          <a:effectLst/>
                        </a:rPr>
                        <a:t>2</a:t>
                      </a:r>
                      <a:endParaRPr lang="en-US" sz="1400" baseline="-25000" dirty="0" smtClean="0">
                        <a:effectLst/>
                      </a:endParaRPr>
                    </a:p>
                    <a:p>
                      <a:pPr algn="ctr">
                        <a:lnSpc>
                          <a:spcPct val="115000"/>
                        </a:lnSpc>
                        <a:spcAft>
                          <a:spcPts val="0"/>
                        </a:spcAft>
                      </a:pPr>
                      <a:r>
                        <a:rPr lang="en-US" sz="1400" dirty="0" smtClean="0"/>
                        <a:t>interior</a:t>
                      </a:r>
                      <a:endParaRPr lang="ru-RU" sz="1400" dirty="0">
                        <a:effectLst/>
                        <a:latin typeface="Calibri"/>
                        <a:ea typeface="Calibri"/>
                        <a:cs typeface="Calibri"/>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179705">
                <a:tc gridSpan="9">
                  <a:txBody>
                    <a:bodyPr/>
                    <a:lstStyle/>
                    <a:p>
                      <a:pPr algn="ctr">
                        <a:lnSpc>
                          <a:spcPct val="115000"/>
                        </a:lnSpc>
                        <a:spcAft>
                          <a:spcPts val="0"/>
                        </a:spcAft>
                      </a:pPr>
                      <a:r>
                        <a:rPr lang="en-US" sz="1400" b="1" dirty="0" smtClean="0">
                          <a:effectLst/>
                        </a:rPr>
                        <a:t>Duration 1000 s</a:t>
                      </a:r>
                      <a:endParaRPr lang="ru-RU" sz="1400" b="1" dirty="0">
                        <a:effectLst/>
                        <a:latin typeface="Calibri"/>
                        <a:ea typeface="Calibri"/>
                        <a:cs typeface="Calibri"/>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400" b="1" dirty="0">
                        <a:effectLst/>
                        <a:latin typeface="Calibri"/>
                        <a:ea typeface="Calibri"/>
                        <a:cs typeface="Calibri"/>
                      </a:endParaRPr>
                    </a:p>
                  </a:txBody>
                  <a:tcPr marL="68580" marR="68580" marT="0" marB="0" anchor="ctr"/>
                </a:tc>
                <a:extLst>
                  <a:ext uri="{0D108BD9-81ED-4DB2-BD59-A6C34878D82A}">
                    <a16:rowId xmlns:a16="http://schemas.microsoft.com/office/drawing/2014/main" val="10002"/>
                  </a:ext>
                </a:extLst>
              </a:tr>
              <a:tr h="179705">
                <a:tc>
                  <a:txBody>
                    <a:bodyPr/>
                    <a:lstStyle/>
                    <a:p>
                      <a:pPr algn="ctr">
                        <a:lnSpc>
                          <a:spcPct val="115000"/>
                        </a:lnSpc>
                        <a:spcAft>
                          <a:spcPts val="0"/>
                        </a:spcAft>
                      </a:pPr>
                      <a:r>
                        <a:rPr lang="en-US" sz="1400" dirty="0" smtClean="0"/>
                        <a:t>No coating</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84</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98</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b="1" u="sng" dirty="0">
                          <a:solidFill>
                            <a:srgbClr val="C00000"/>
                          </a:solidFill>
                          <a:effectLst/>
                        </a:rPr>
                        <a:t>256</a:t>
                      </a:r>
                      <a:endParaRPr lang="ru-RU" sz="1400" b="1" u="sng" dirty="0">
                        <a:solidFill>
                          <a:srgbClr val="C00000"/>
                        </a:solidFill>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107</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75</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16,9</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l-GR" sz="1400" dirty="0" smtClean="0"/>
                        <a:t>δ˂</a:t>
                      </a:r>
                      <a:r>
                        <a:rPr lang="ru-RU" sz="1400" dirty="0" smtClean="0"/>
                        <a:t>2%</a:t>
                      </a:r>
                      <a:endParaRPr lang="ru-RU" sz="1400" dirty="0">
                        <a:effectLst/>
                        <a:latin typeface="Calibri"/>
                        <a:ea typeface="Calibri"/>
                        <a:cs typeface="Calibri"/>
                      </a:endParaRPr>
                    </a:p>
                  </a:txBody>
                  <a:tcPr marL="68580" marR="68580" marT="0" marB="0" anchor="ctr"/>
                </a:tc>
                <a:extLst>
                  <a:ext uri="{0D108BD9-81ED-4DB2-BD59-A6C34878D82A}">
                    <a16:rowId xmlns:a16="http://schemas.microsoft.com/office/drawing/2014/main" val="10003"/>
                  </a:ext>
                </a:extLst>
              </a:tr>
              <a:tr h="179705">
                <a:tc>
                  <a:txBody>
                    <a:bodyPr/>
                    <a:lstStyle/>
                    <a:p>
                      <a:pPr algn="ctr">
                        <a:lnSpc>
                          <a:spcPct val="115000"/>
                        </a:lnSpc>
                        <a:spcAft>
                          <a:spcPts val="0"/>
                        </a:spcAft>
                      </a:pPr>
                      <a:r>
                        <a:rPr lang="en-US" sz="1400" dirty="0" smtClean="0"/>
                        <a:t>Coated</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5</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b="1" u="sng" dirty="0">
                          <a:solidFill>
                            <a:srgbClr val="C00000"/>
                          </a:solidFill>
                          <a:effectLst/>
                        </a:rPr>
                        <a:t>395</a:t>
                      </a:r>
                      <a:endParaRPr lang="ru-RU" sz="1400" b="1" u="sng" dirty="0">
                        <a:solidFill>
                          <a:srgbClr val="C00000"/>
                        </a:solidFill>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112</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75</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9,1</a:t>
                      </a:r>
                      <a:endParaRPr lang="ru-RU" sz="1400" dirty="0">
                        <a:effectLst/>
                        <a:latin typeface="Calibri"/>
                        <a:ea typeface="Calibri"/>
                        <a:cs typeface="Calibri"/>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400" dirty="0" smtClean="0"/>
                        <a:t>δ˃</a:t>
                      </a:r>
                      <a:r>
                        <a:rPr lang="ru-RU" sz="1400" dirty="0" smtClean="0"/>
                        <a:t>2%</a:t>
                      </a:r>
                      <a:endParaRPr lang="ru-RU" sz="1400" dirty="0" smtClean="0">
                        <a:effectLst/>
                        <a:latin typeface="+mn-lt"/>
                        <a:ea typeface="Calibri"/>
                        <a:cs typeface="Calibri"/>
                      </a:endParaRPr>
                    </a:p>
                  </a:txBody>
                  <a:tcPr marL="68580" marR="68580" marT="0" marB="0" anchor="ctr"/>
                </a:tc>
                <a:extLst>
                  <a:ext uri="{0D108BD9-81ED-4DB2-BD59-A6C34878D82A}">
                    <a16:rowId xmlns:a16="http://schemas.microsoft.com/office/drawing/2014/main" val="10004"/>
                  </a:ext>
                </a:extLst>
              </a:tr>
              <a:tr h="179705">
                <a:tc gridSpan="9">
                  <a:txBody>
                    <a:bodyPr/>
                    <a:lstStyle/>
                    <a:p>
                      <a:pPr algn="ctr">
                        <a:lnSpc>
                          <a:spcPct val="115000"/>
                        </a:lnSpc>
                        <a:spcAft>
                          <a:spcPts val="0"/>
                        </a:spcAft>
                      </a:pPr>
                      <a:r>
                        <a:rPr lang="en-US" sz="1400" b="1" dirty="0" smtClean="0">
                          <a:effectLst/>
                        </a:rPr>
                        <a:t>Duration 1500 s</a:t>
                      </a:r>
                      <a:endParaRPr lang="ru-RU" sz="1400" b="1" dirty="0">
                        <a:effectLst/>
                        <a:latin typeface="Calibri"/>
                        <a:ea typeface="Calibri"/>
                        <a:cs typeface="Calibri"/>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400" b="1" dirty="0">
                        <a:effectLst/>
                        <a:latin typeface="Calibri"/>
                        <a:ea typeface="Calibri"/>
                        <a:cs typeface="Calibri"/>
                      </a:endParaRPr>
                    </a:p>
                  </a:txBody>
                  <a:tcPr marL="68580" marR="68580" marT="0" marB="0" anchor="ctr"/>
                </a:tc>
                <a:extLst>
                  <a:ext uri="{0D108BD9-81ED-4DB2-BD59-A6C34878D82A}">
                    <a16:rowId xmlns:a16="http://schemas.microsoft.com/office/drawing/2014/main" val="10005"/>
                  </a:ext>
                </a:extLst>
              </a:tr>
              <a:tr h="179705">
                <a:tc>
                  <a:txBody>
                    <a:bodyPr/>
                    <a:lstStyle/>
                    <a:p>
                      <a:pPr algn="ctr">
                        <a:lnSpc>
                          <a:spcPct val="115000"/>
                        </a:lnSpc>
                        <a:spcAft>
                          <a:spcPts val="0"/>
                        </a:spcAft>
                      </a:pPr>
                      <a:r>
                        <a:rPr lang="en-US" sz="1400" dirty="0" smtClean="0"/>
                        <a:t>No coating</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152</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124</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b="1" u="sng" dirty="0">
                          <a:solidFill>
                            <a:srgbClr val="C00000"/>
                          </a:solidFill>
                          <a:effectLst/>
                        </a:rPr>
                        <a:t>122</a:t>
                      </a:r>
                      <a:endParaRPr lang="ru-RU" sz="1400" b="1" u="sng" dirty="0">
                        <a:solidFill>
                          <a:srgbClr val="C00000"/>
                        </a:solidFill>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116</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168</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22,9</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l-GR" sz="1400" dirty="0" smtClean="0"/>
                        <a:t>δ˂</a:t>
                      </a:r>
                      <a:r>
                        <a:rPr lang="ru-RU" sz="1400" dirty="0" smtClean="0"/>
                        <a:t>2%</a:t>
                      </a:r>
                      <a:endParaRPr lang="ru-RU" sz="1400" dirty="0">
                        <a:effectLst/>
                        <a:latin typeface="Calibri"/>
                        <a:ea typeface="Calibri"/>
                        <a:cs typeface="Calibri"/>
                      </a:endParaRPr>
                    </a:p>
                  </a:txBody>
                  <a:tcPr marL="68580" marR="68580" marT="0" marB="0" anchor="ctr"/>
                </a:tc>
                <a:extLst>
                  <a:ext uri="{0D108BD9-81ED-4DB2-BD59-A6C34878D82A}">
                    <a16:rowId xmlns:a16="http://schemas.microsoft.com/office/drawing/2014/main" val="10006"/>
                  </a:ext>
                </a:extLst>
              </a:tr>
              <a:tr h="179705">
                <a:tc>
                  <a:txBody>
                    <a:bodyPr/>
                    <a:lstStyle/>
                    <a:p>
                      <a:pPr algn="ctr">
                        <a:lnSpc>
                          <a:spcPct val="115000"/>
                        </a:lnSpc>
                        <a:spcAft>
                          <a:spcPts val="0"/>
                        </a:spcAft>
                      </a:pPr>
                      <a:r>
                        <a:rPr lang="en-US" sz="1400" dirty="0" smtClean="0"/>
                        <a:t>Coated</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5</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b="1" u="sng" dirty="0">
                          <a:solidFill>
                            <a:srgbClr val="C00000"/>
                          </a:solidFill>
                          <a:effectLst/>
                        </a:rPr>
                        <a:t>377</a:t>
                      </a:r>
                      <a:endParaRPr lang="ru-RU" sz="1400" b="1" u="sng" dirty="0">
                        <a:solidFill>
                          <a:srgbClr val="C00000"/>
                        </a:solidFill>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56</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a:effectLst/>
                        </a:rPr>
                        <a:t>180</a:t>
                      </a:r>
                      <a:endParaRPr lang="ru-RU" sz="1400">
                        <a:effectLst/>
                        <a:latin typeface="Calibri"/>
                        <a:ea typeface="Calibri"/>
                        <a:cs typeface="Calibri"/>
                      </a:endParaRPr>
                    </a:p>
                  </a:txBody>
                  <a:tcPr marL="68580" marR="68580" marT="0" marB="0" anchor="ctr"/>
                </a:tc>
                <a:tc>
                  <a:txBody>
                    <a:bodyPr/>
                    <a:lstStyle/>
                    <a:p>
                      <a:pPr algn="ctr">
                        <a:lnSpc>
                          <a:spcPct val="115000"/>
                        </a:lnSpc>
                        <a:spcAft>
                          <a:spcPts val="0"/>
                        </a:spcAft>
                      </a:pPr>
                      <a:r>
                        <a:rPr lang="ru-RU" sz="1400" dirty="0">
                          <a:effectLst/>
                        </a:rPr>
                        <a:t>12,2</a:t>
                      </a:r>
                      <a:endParaRPr lang="ru-RU" sz="1400" dirty="0">
                        <a:effectLst/>
                        <a:latin typeface="Calibri"/>
                        <a:ea typeface="Calibri"/>
                        <a:cs typeface="Calibri"/>
                      </a:endParaRPr>
                    </a:p>
                  </a:txBody>
                  <a:tcPr marL="68580" marR="68580" marT="0" marB="0" anchor="ctr"/>
                </a:tc>
                <a:tc>
                  <a:txBody>
                    <a:bodyPr/>
                    <a:lstStyle/>
                    <a:p>
                      <a:pPr algn="ctr">
                        <a:lnSpc>
                          <a:spcPct val="115000"/>
                        </a:lnSpc>
                        <a:spcAft>
                          <a:spcPts val="0"/>
                        </a:spcAft>
                      </a:pPr>
                      <a:r>
                        <a:rPr lang="el-GR" sz="1400" dirty="0" smtClean="0"/>
                        <a:t>δ˃</a:t>
                      </a:r>
                      <a:r>
                        <a:rPr lang="ru-RU" sz="1400" dirty="0" smtClean="0"/>
                        <a:t>2%</a:t>
                      </a:r>
                      <a:endParaRPr lang="ru-RU" sz="1400" dirty="0">
                        <a:effectLst/>
                        <a:latin typeface="Calibri"/>
                        <a:ea typeface="Calibri"/>
                        <a:cs typeface="Calibri"/>
                      </a:endParaRPr>
                    </a:p>
                  </a:txBody>
                  <a:tcPr marL="68580" marR="68580" marT="0" marB="0" anchor="ct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3" r="13486"/>
          <a:stretch/>
        </p:blipFill>
        <p:spPr bwMode="auto">
          <a:xfrm>
            <a:off x="1750978" y="4086414"/>
            <a:ext cx="5564221" cy="221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6200000">
            <a:off x="625271" y="4616511"/>
            <a:ext cx="1728194" cy="523220"/>
          </a:xfrm>
          <a:prstGeom prst="rect">
            <a:avLst/>
          </a:prstGeom>
          <a:solidFill>
            <a:schemeClr val="bg1"/>
          </a:solidFill>
        </p:spPr>
        <p:txBody>
          <a:bodyPr wrap="square" rtlCol="0">
            <a:spAutoFit/>
          </a:bodyPr>
          <a:lstStyle/>
          <a:p>
            <a:pPr algn="ctr"/>
            <a:r>
              <a:rPr lang="en-US" sz="1400" dirty="0"/>
              <a:t>Outer surface of </a:t>
            </a:r>
            <a:endParaRPr lang="en-US" sz="1400" dirty="0" smtClean="0"/>
          </a:p>
          <a:p>
            <a:pPr algn="ctr"/>
            <a:r>
              <a:rPr lang="en-US" sz="1400" dirty="0" smtClean="0"/>
              <a:t>the cladding</a:t>
            </a:r>
            <a:endParaRPr lang="ru-RU" sz="1400" dirty="0"/>
          </a:p>
        </p:txBody>
      </p:sp>
      <p:sp>
        <p:nvSpPr>
          <p:cNvPr id="9" name="TextBox 8"/>
          <p:cNvSpPr txBox="1"/>
          <p:nvPr/>
        </p:nvSpPr>
        <p:spPr>
          <a:xfrm rot="16200000">
            <a:off x="6660172" y="4720403"/>
            <a:ext cx="1645558" cy="523220"/>
          </a:xfrm>
          <a:prstGeom prst="rect">
            <a:avLst/>
          </a:prstGeom>
          <a:solidFill>
            <a:schemeClr val="bg1"/>
          </a:solidFill>
        </p:spPr>
        <p:txBody>
          <a:bodyPr wrap="square" rtlCol="0">
            <a:spAutoFit/>
          </a:bodyPr>
          <a:lstStyle/>
          <a:p>
            <a:pPr algn="ctr"/>
            <a:r>
              <a:rPr lang="en-US" sz="1400" dirty="0"/>
              <a:t>Inner </a:t>
            </a:r>
            <a:r>
              <a:rPr lang="en-US" sz="1400" dirty="0" smtClean="0"/>
              <a:t>cladding </a:t>
            </a:r>
            <a:r>
              <a:rPr lang="en-US" sz="1400" dirty="0"/>
              <a:t>surface</a:t>
            </a:r>
            <a:endParaRPr lang="ru-RU" sz="1400" dirty="0"/>
          </a:p>
        </p:txBody>
      </p:sp>
      <p:sp>
        <p:nvSpPr>
          <p:cNvPr id="3" name="TextBox 2"/>
          <p:cNvSpPr txBox="1"/>
          <p:nvPr/>
        </p:nvSpPr>
        <p:spPr>
          <a:xfrm>
            <a:off x="3851920" y="5781999"/>
            <a:ext cx="1382110" cy="338554"/>
          </a:xfrm>
          <a:prstGeom prst="rect">
            <a:avLst/>
          </a:prstGeom>
          <a:solidFill>
            <a:schemeClr val="bg1"/>
          </a:solidFill>
        </p:spPr>
        <p:txBody>
          <a:bodyPr wrap="none" rtlCol="0">
            <a:spAutoFit/>
          </a:bodyPr>
          <a:lstStyle/>
          <a:p>
            <a:r>
              <a:rPr lang="en-US" sz="1400" b="1" dirty="0" smtClean="0"/>
              <a:t>Thickness </a:t>
            </a:r>
            <a:r>
              <a:rPr lang="el-GR" sz="1400" b="1" dirty="0" smtClean="0"/>
              <a:t>δ</a:t>
            </a:r>
            <a:r>
              <a:rPr lang="en-US" sz="1400" b="1" dirty="0" smtClean="0"/>
              <a:t>,</a:t>
            </a:r>
            <a:r>
              <a:rPr lang="el-GR" sz="1400" b="1" dirty="0" smtClean="0"/>
              <a:t>μ</a:t>
            </a:r>
            <a:r>
              <a:rPr lang="en-US" sz="1400" b="1" dirty="0"/>
              <a:t>m</a:t>
            </a:r>
            <a:r>
              <a:rPr lang="en-US" sz="1600" b="1" dirty="0" smtClean="0"/>
              <a:t> </a:t>
            </a:r>
            <a:endParaRPr lang="ru-RU" sz="1600" b="1" dirty="0"/>
          </a:p>
        </p:txBody>
      </p:sp>
      <p:sp>
        <p:nvSpPr>
          <p:cNvPr id="5" name="TextBox 4"/>
          <p:cNvSpPr txBox="1"/>
          <p:nvPr/>
        </p:nvSpPr>
        <p:spPr>
          <a:xfrm>
            <a:off x="5868143" y="4713453"/>
            <a:ext cx="1447055" cy="738664"/>
          </a:xfrm>
          <a:prstGeom prst="rect">
            <a:avLst/>
          </a:prstGeom>
          <a:solidFill>
            <a:schemeClr val="bg1"/>
          </a:solidFill>
        </p:spPr>
        <p:txBody>
          <a:bodyPr wrap="square" rtlCol="0">
            <a:spAutoFit/>
          </a:bodyPr>
          <a:lstStyle/>
          <a:p>
            <a:r>
              <a:rPr lang="en-US" sz="1050" b="1" dirty="0"/>
              <a:t>line corresponding to the maximum oxygen content (0.7 </a:t>
            </a:r>
            <a:r>
              <a:rPr lang="en-US" sz="1050" b="1" dirty="0" smtClean="0"/>
              <a:t>weight %) </a:t>
            </a:r>
            <a:r>
              <a:rPr lang="en-US" sz="1050" b="1" dirty="0"/>
              <a:t>in </a:t>
            </a:r>
            <a:r>
              <a:rPr lang="en-US" sz="1050" b="1" dirty="0" smtClean="0"/>
              <a:t>the </a:t>
            </a:r>
            <a:r>
              <a:rPr lang="en-US" sz="1050" b="1" dirty="0"/>
              <a:t>“ex</a:t>
            </a:r>
            <a:r>
              <a:rPr lang="ru-RU" sz="1050" b="1" dirty="0"/>
              <a:t>-</a:t>
            </a:r>
            <a:r>
              <a:rPr lang="el-GR" sz="1050" b="1" dirty="0"/>
              <a:t>β</a:t>
            </a:r>
            <a:r>
              <a:rPr lang="en-US" sz="1050" b="1" dirty="0"/>
              <a:t>”</a:t>
            </a:r>
            <a:r>
              <a:rPr lang="en-US" sz="1050" b="1" dirty="0" smtClean="0"/>
              <a:t> </a:t>
            </a:r>
            <a:r>
              <a:rPr lang="en-US" sz="1050" b="1" dirty="0"/>
              <a:t>- layer</a:t>
            </a:r>
            <a:endParaRPr lang="ru-RU" sz="1050" b="1" dirty="0"/>
          </a:p>
        </p:txBody>
      </p:sp>
    </p:spTree>
    <p:extLst>
      <p:ext uri="{BB962C8B-B14F-4D97-AF65-F5344CB8AC3E}">
        <p14:creationId xmlns:p14="http://schemas.microsoft.com/office/powerpoint/2010/main" val="2763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Тема1</Template>
  <TotalTime>2654</TotalTime>
  <Words>1542</Words>
  <Application>Microsoft Office PowerPoint</Application>
  <PresentationFormat>Экран (4:3)</PresentationFormat>
  <Paragraphs>259</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Narrow</vt:lpstr>
      <vt:lpstr>Calibri</vt:lpstr>
      <vt:lpstr>Times New Roman</vt:lpstr>
      <vt:lpstr>Тема1</vt:lpstr>
      <vt:lpstr>STUDY OF STANDARD FUEL ROD CLADDING OF THE PWR-TYPE REACTOR WITH PROTECTIVE COATING UNDER CONDITIONS TYPICAL OF A LOSS-OF-COOLANT ACCIDENT</vt:lpstr>
      <vt:lpstr>INTRODUCTION</vt:lpstr>
      <vt:lpstr>Tolerant fuel</vt:lpstr>
      <vt:lpstr>High temperature protective coating</vt:lpstr>
      <vt:lpstr>Materials and methods</vt:lpstr>
      <vt:lpstr>Preparation and coating</vt:lpstr>
      <vt:lpstr>Corrosion testing</vt:lpstr>
      <vt:lpstr>Material studies</vt:lpstr>
      <vt:lpstr>Results</vt:lpstr>
      <vt:lpstr>Corrosion tests in steam-air mixture 1350°C</vt:lpstr>
      <vt:lpstr>Findings</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Alexander</cp:lastModifiedBy>
  <cp:revision>86</cp:revision>
  <dcterms:created xsi:type="dcterms:W3CDTF">2017-10-26T05:26:31Z</dcterms:created>
  <dcterms:modified xsi:type="dcterms:W3CDTF">2019-05-13T22:16:14Z</dcterms:modified>
</cp:coreProperties>
</file>