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42" r:id="rId2"/>
  </p:sldMasterIdLst>
  <p:notesMasterIdLst>
    <p:notesMasterId r:id="rId17"/>
  </p:notesMasterIdLst>
  <p:handoutMasterIdLst>
    <p:handoutMasterId r:id="rId18"/>
  </p:handoutMasterIdLst>
  <p:sldIdLst>
    <p:sldId id="415" r:id="rId3"/>
    <p:sldId id="439" r:id="rId4"/>
    <p:sldId id="449" r:id="rId5"/>
    <p:sldId id="442" r:id="rId6"/>
    <p:sldId id="445" r:id="rId7"/>
    <p:sldId id="446" r:id="rId8"/>
    <p:sldId id="441" r:id="rId9"/>
    <p:sldId id="436" r:id="rId10"/>
    <p:sldId id="450" r:id="rId11"/>
    <p:sldId id="451" r:id="rId12"/>
    <p:sldId id="453" r:id="rId13"/>
    <p:sldId id="429" r:id="rId14"/>
    <p:sldId id="384" r:id="rId15"/>
    <p:sldId id="447" r:id="rId16"/>
  </p:sldIdLst>
  <p:sldSz cx="9906000" cy="6858000" type="A4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003399"/>
    <a:srgbClr val="0000FF"/>
    <a:srgbClr val="006699"/>
    <a:srgbClr val="000099"/>
    <a:srgbClr val="0066CC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 autoAdjust="0"/>
    <p:restoredTop sz="94141" autoAdjust="0"/>
  </p:normalViewPr>
  <p:slideViewPr>
    <p:cSldViewPr>
      <p:cViewPr varScale="1">
        <p:scale>
          <a:sx n="121" d="100"/>
          <a:sy n="121" d="100"/>
        </p:scale>
        <p:origin x="1072" y="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24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F6C92-FF9D-421A-876A-D7A9718D360D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FC40263-041C-4BD6-A68F-89475820BB3A}">
      <dgm:prSet phldrT="[Текст]" custT="1"/>
      <dgm:spPr/>
      <dgm:t>
        <a:bodyPr/>
        <a:lstStyle/>
        <a:p>
          <a:r>
            <a:rPr lang="ru-RU" sz="2400" dirty="0"/>
            <a:t>Экспериментальное обоснование принятых конструкторских решений</a:t>
          </a:r>
        </a:p>
      </dgm:t>
    </dgm:pt>
    <dgm:pt modelId="{C36ADBB3-8461-4FE5-A708-F520C0B6F059}" type="parTrans" cxnId="{2DE96470-170C-4C07-A59C-4B9015A10CEF}">
      <dgm:prSet/>
      <dgm:spPr/>
      <dgm:t>
        <a:bodyPr/>
        <a:lstStyle/>
        <a:p>
          <a:endParaRPr lang="ru-RU"/>
        </a:p>
      </dgm:t>
    </dgm:pt>
    <dgm:pt modelId="{6DF1D984-FE63-484B-A665-5166653B709B}" type="sibTrans" cxnId="{2DE96470-170C-4C07-A59C-4B9015A10CEF}">
      <dgm:prSet/>
      <dgm:spPr/>
      <dgm:t>
        <a:bodyPr/>
        <a:lstStyle/>
        <a:p>
          <a:endParaRPr lang="ru-RU"/>
        </a:p>
      </dgm:t>
    </dgm:pt>
    <dgm:pt modelId="{F04C8485-71B1-4F38-8E89-E2CB5CF63616}">
      <dgm:prSet phldrT="[Текст]" custT="1"/>
      <dgm:spPr/>
      <dgm:t>
        <a:bodyPr/>
        <a:lstStyle/>
        <a:p>
          <a:r>
            <a:rPr lang="ru-RU" sz="2400" dirty="0"/>
            <a:t>Обоснование проектных пределов</a:t>
          </a:r>
        </a:p>
      </dgm:t>
    </dgm:pt>
    <dgm:pt modelId="{757DC5DB-0923-4A51-A295-89C8F21A0108}" type="parTrans" cxnId="{6ABFF26A-376C-4E88-9EC9-D97A75E3D032}">
      <dgm:prSet/>
      <dgm:spPr/>
      <dgm:t>
        <a:bodyPr/>
        <a:lstStyle/>
        <a:p>
          <a:endParaRPr lang="ru-RU"/>
        </a:p>
      </dgm:t>
    </dgm:pt>
    <dgm:pt modelId="{2F734CF1-87F1-4BEF-8EB1-8C7D5514E8B7}" type="sibTrans" cxnId="{6ABFF26A-376C-4E88-9EC9-D97A75E3D032}">
      <dgm:prSet/>
      <dgm:spPr/>
      <dgm:t>
        <a:bodyPr/>
        <a:lstStyle/>
        <a:p>
          <a:endParaRPr lang="ru-RU"/>
        </a:p>
      </dgm:t>
    </dgm:pt>
    <dgm:pt modelId="{AB91A809-6037-4DF9-8F10-F836E2BBBCF0}">
      <dgm:prSet phldrT="[Текст]" custT="1"/>
      <dgm:spPr/>
      <dgm:t>
        <a:bodyPr/>
        <a:lstStyle/>
        <a:p>
          <a:r>
            <a:rPr lang="ru-RU" sz="2400" dirty="0"/>
            <a:t>Верификация проектных кодов и моделей</a:t>
          </a:r>
        </a:p>
      </dgm:t>
    </dgm:pt>
    <dgm:pt modelId="{07551DB7-8705-495D-BF81-29B0D775C01B}" type="parTrans" cxnId="{3132C65C-66C2-450F-B836-20BCDE75B713}">
      <dgm:prSet/>
      <dgm:spPr/>
      <dgm:t>
        <a:bodyPr/>
        <a:lstStyle/>
        <a:p>
          <a:endParaRPr lang="ru-RU"/>
        </a:p>
      </dgm:t>
    </dgm:pt>
    <dgm:pt modelId="{CB40D928-6060-4448-B4F6-0993861675D6}" type="sibTrans" cxnId="{3132C65C-66C2-450F-B836-20BCDE75B713}">
      <dgm:prSet/>
      <dgm:spPr/>
      <dgm:t>
        <a:bodyPr/>
        <a:lstStyle/>
        <a:p>
          <a:endParaRPr lang="ru-RU"/>
        </a:p>
      </dgm:t>
    </dgm:pt>
    <dgm:pt modelId="{C7F4358F-DEEB-46ED-AA68-C02591B004CB}" type="pres">
      <dgm:prSet presAssocID="{FCDF6C92-FF9D-421A-876A-D7A9718D360D}" presName="linear" presStyleCnt="0">
        <dgm:presLayoutVars>
          <dgm:dir/>
          <dgm:animLvl val="lvl"/>
          <dgm:resizeHandles val="exact"/>
        </dgm:presLayoutVars>
      </dgm:prSet>
      <dgm:spPr/>
    </dgm:pt>
    <dgm:pt modelId="{CE0F1DC8-E37B-4FA6-AA89-D7D518909B86}" type="pres">
      <dgm:prSet presAssocID="{0FC40263-041C-4BD6-A68F-89475820BB3A}" presName="parentLin" presStyleCnt="0"/>
      <dgm:spPr/>
    </dgm:pt>
    <dgm:pt modelId="{01DE318E-1D07-4DEF-990C-4E3AAC4C4882}" type="pres">
      <dgm:prSet presAssocID="{0FC40263-041C-4BD6-A68F-89475820BB3A}" presName="parentLeftMargin" presStyleLbl="node1" presStyleIdx="0" presStyleCnt="3"/>
      <dgm:spPr/>
    </dgm:pt>
    <dgm:pt modelId="{E1C0708C-23CD-4AEC-8973-5655EC5A27C3}" type="pres">
      <dgm:prSet presAssocID="{0FC40263-041C-4BD6-A68F-89475820BB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B86FDE-0E8D-4731-8EA4-5C0FF7E48962}" type="pres">
      <dgm:prSet presAssocID="{0FC40263-041C-4BD6-A68F-89475820BB3A}" presName="negativeSpace" presStyleCnt="0"/>
      <dgm:spPr/>
    </dgm:pt>
    <dgm:pt modelId="{FD13CA32-56E4-41CA-B05D-7AD53F6CCFC0}" type="pres">
      <dgm:prSet presAssocID="{0FC40263-041C-4BD6-A68F-89475820BB3A}" presName="childText" presStyleLbl="conFgAcc1" presStyleIdx="0" presStyleCnt="3">
        <dgm:presLayoutVars>
          <dgm:bulletEnabled val="1"/>
        </dgm:presLayoutVars>
      </dgm:prSet>
      <dgm:spPr/>
    </dgm:pt>
    <dgm:pt modelId="{DF133F39-3DEA-4B83-97F9-9D448A4532CB}" type="pres">
      <dgm:prSet presAssocID="{6DF1D984-FE63-484B-A665-5166653B709B}" presName="spaceBetweenRectangles" presStyleCnt="0"/>
      <dgm:spPr/>
    </dgm:pt>
    <dgm:pt modelId="{AB0E4FE2-BEE7-4D23-BAFA-C4711B52AFC6}" type="pres">
      <dgm:prSet presAssocID="{F04C8485-71B1-4F38-8E89-E2CB5CF63616}" presName="parentLin" presStyleCnt="0"/>
      <dgm:spPr/>
    </dgm:pt>
    <dgm:pt modelId="{B6E769E5-F405-49CF-BAEA-082E8B856B30}" type="pres">
      <dgm:prSet presAssocID="{F04C8485-71B1-4F38-8E89-E2CB5CF63616}" presName="parentLeftMargin" presStyleLbl="node1" presStyleIdx="0" presStyleCnt="3"/>
      <dgm:spPr/>
    </dgm:pt>
    <dgm:pt modelId="{D4E1A3E0-02C9-41FD-9A31-FCA443D2873E}" type="pres">
      <dgm:prSet presAssocID="{F04C8485-71B1-4F38-8E89-E2CB5CF6361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1916C0-83A0-429F-98AB-81A10D06B594}" type="pres">
      <dgm:prSet presAssocID="{F04C8485-71B1-4F38-8E89-E2CB5CF63616}" presName="negativeSpace" presStyleCnt="0"/>
      <dgm:spPr/>
    </dgm:pt>
    <dgm:pt modelId="{16902D9D-BCEB-4459-A547-15188231AA0A}" type="pres">
      <dgm:prSet presAssocID="{F04C8485-71B1-4F38-8E89-E2CB5CF63616}" presName="childText" presStyleLbl="conFgAcc1" presStyleIdx="1" presStyleCnt="3">
        <dgm:presLayoutVars>
          <dgm:bulletEnabled val="1"/>
        </dgm:presLayoutVars>
      </dgm:prSet>
      <dgm:spPr/>
    </dgm:pt>
    <dgm:pt modelId="{463B95CF-F3E0-4AAA-9C13-058BB28C59A8}" type="pres">
      <dgm:prSet presAssocID="{2F734CF1-87F1-4BEF-8EB1-8C7D5514E8B7}" presName="spaceBetweenRectangles" presStyleCnt="0"/>
      <dgm:spPr/>
    </dgm:pt>
    <dgm:pt modelId="{98AA0DAC-547F-4DD7-804F-326B56B9A277}" type="pres">
      <dgm:prSet presAssocID="{AB91A809-6037-4DF9-8F10-F836E2BBBCF0}" presName="parentLin" presStyleCnt="0"/>
      <dgm:spPr/>
    </dgm:pt>
    <dgm:pt modelId="{FF5B25C3-255A-4983-BD45-140ACDC81C6D}" type="pres">
      <dgm:prSet presAssocID="{AB91A809-6037-4DF9-8F10-F836E2BBBCF0}" presName="parentLeftMargin" presStyleLbl="node1" presStyleIdx="1" presStyleCnt="3"/>
      <dgm:spPr/>
    </dgm:pt>
    <dgm:pt modelId="{FE0B2201-ECF0-460E-AA1C-75FF60A989F9}" type="pres">
      <dgm:prSet presAssocID="{AB91A809-6037-4DF9-8F10-F836E2BBBCF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570EE76-E468-417B-ADF6-6A82370B18A0}" type="pres">
      <dgm:prSet presAssocID="{AB91A809-6037-4DF9-8F10-F836E2BBBCF0}" presName="negativeSpace" presStyleCnt="0"/>
      <dgm:spPr/>
    </dgm:pt>
    <dgm:pt modelId="{97087684-0610-422D-8648-553BEC321C2B}" type="pres">
      <dgm:prSet presAssocID="{AB91A809-6037-4DF9-8F10-F836E2BBBC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132C65C-66C2-450F-B836-20BCDE75B713}" srcId="{FCDF6C92-FF9D-421A-876A-D7A9718D360D}" destId="{AB91A809-6037-4DF9-8F10-F836E2BBBCF0}" srcOrd="2" destOrd="0" parTransId="{07551DB7-8705-495D-BF81-29B0D775C01B}" sibTransId="{CB40D928-6060-4448-B4F6-0993861675D6}"/>
    <dgm:cxn modelId="{412FAD6A-4535-43BF-8D4A-D1B651287B74}" type="presOf" srcId="{F04C8485-71B1-4F38-8E89-E2CB5CF63616}" destId="{B6E769E5-F405-49CF-BAEA-082E8B856B30}" srcOrd="0" destOrd="0" presId="urn:microsoft.com/office/officeart/2005/8/layout/list1"/>
    <dgm:cxn modelId="{6ABFF26A-376C-4E88-9EC9-D97A75E3D032}" srcId="{FCDF6C92-FF9D-421A-876A-D7A9718D360D}" destId="{F04C8485-71B1-4F38-8E89-E2CB5CF63616}" srcOrd="1" destOrd="0" parTransId="{757DC5DB-0923-4A51-A295-89C8F21A0108}" sibTransId="{2F734CF1-87F1-4BEF-8EB1-8C7D5514E8B7}"/>
    <dgm:cxn modelId="{2DE96470-170C-4C07-A59C-4B9015A10CEF}" srcId="{FCDF6C92-FF9D-421A-876A-D7A9718D360D}" destId="{0FC40263-041C-4BD6-A68F-89475820BB3A}" srcOrd="0" destOrd="0" parTransId="{C36ADBB3-8461-4FE5-A708-F520C0B6F059}" sibTransId="{6DF1D984-FE63-484B-A665-5166653B709B}"/>
    <dgm:cxn modelId="{FBC5CD84-FB6C-4230-BD70-13763434E176}" type="presOf" srcId="{F04C8485-71B1-4F38-8E89-E2CB5CF63616}" destId="{D4E1A3E0-02C9-41FD-9A31-FCA443D2873E}" srcOrd="1" destOrd="0" presId="urn:microsoft.com/office/officeart/2005/8/layout/list1"/>
    <dgm:cxn modelId="{3AF36091-1A0E-43C0-807B-0042A96A8C18}" type="presOf" srcId="{0FC40263-041C-4BD6-A68F-89475820BB3A}" destId="{01DE318E-1D07-4DEF-990C-4E3AAC4C4882}" srcOrd="0" destOrd="0" presId="urn:microsoft.com/office/officeart/2005/8/layout/list1"/>
    <dgm:cxn modelId="{334528A8-EAB4-4643-92D9-C1C2C209E343}" type="presOf" srcId="{AB91A809-6037-4DF9-8F10-F836E2BBBCF0}" destId="{FE0B2201-ECF0-460E-AA1C-75FF60A989F9}" srcOrd="1" destOrd="0" presId="urn:microsoft.com/office/officeart/2005/8/layout/list1"/>
    <dgm:cxn modelId="{096765B6-DFCB-4020-859B-AAF9E1E04930}" type="presOf" srcId="{FCDF6C92-FF9D-421A-876A-D7A9718D360D}" destId="{C7F4358F-DEEB-46ED-AA68-C02591B004CB}" srcOrd="0" destOrd="0" presId="urn:microsoft.com/office/officeart/2005/8/layout/list1"/>
    <dgm:cxn modelId="{164FEFBB-074F-4A31-B7B7-26DC19EC9ABE}" type="presOf" srcId="{0FC40263-041C-4BD6-A68F-89475820BB3A}" destId="{E1C0708C-23CD-4AEC-8973-5655EC5A27C3}" srcOrd="1" destOrd="0" presId="urn:microsoft.com/office/officeart/2005/8/layout/list1"/>
    <dgm:cxn modelId="{EF350CDB-1066-4554-92B5-68DCFFF05773}" type="presOf" srcId="{AB91A809-6037-4DF9-8F10-F836E2BBBCF0}" destId="{FF5B25C3-255A-4983-BD45-140ACDC81C6D}" srcOrd="0" destOrd="0" presId="urn:microsoft.com/office/officeart/2005/8/layout/list1"/>
    <dgm:cxn modelId="{2813CCCC-4C27-445D-AFAC-4715B51F142B}" type="presParOf" srcId="{C7F4358F-DEEB-46ED-AA68-C02591B004CB}" destId="{CE0F1DC8-E37B-4FA6-AA89-D7D518909B86}" srcOrd="0" destOrd="0" presId="urn:microsoft.com/office/officeart/2005/8/layout/list1"/>
    <dgm:cxn modelId="{EA17B211-E5B3-4AEC-94B5-C83C97286D7F}" type="presParOf" srcId="{CE0F1DC8-E37B-4FA6-AA89-D7D518909B86}" destId="{01DE318E-1D07-4DEF-990C-4E3AAC4C4882}" srcOrd="0" destOrd="0" presId="urn:microsoft.com/office/officeart/2005/8/layout/list1"/>
    <dgm:cxn modelId="{BE1B45DE-D3A8-4C93-A3E4-75857C38CB31}" type="presParOf" srcId="{CE0F1DC8-E37B-4FA6-AA89-D7D518909B86}" destId="{E1C0708C-23CD-4AEC-8973-5655EC5A27C3}" srcOrd="1" destOrd="0" presId="urn:microsoft.com/office/officeart/2005/8/layout/list1"/>
    <dgm:cxn modelId="{7FC57DCB-F538-40EC-8939-7FFB4BD4852E}" type="presParOf" srcId="{C7F4358F-DEEB-46ED-AA68-C02591B004CB}" destId="{53B86FDE-0E8D-4731-8EA4-5C0FF7E48962}" srcOrd="1" destOrd="0" presId="urn:microsoft.com/office/officeart/2005/8/layout/list1"/>
    <dgm:cxn modelId="{77B9C6D0-EFB6-4C10-944B-035648BE30A5}" type="presParOf" srcId="{C7F4358F-DEEB-46ED-AA68-C02591B004CB}" destId="{FD13CA32-56E4-41CA-B05D-7AD53F6CCFC0}" srcOrd="2" destOrd="0" presId="urn:microsoft.com/office/officeart/2005/8/layout/list1"/>
    <dgm:cxn modelId="{7F4EE9B6-5D76-4C17-B698-DAF0F006CD54}" type="presParOf" srcId="{C7F4358F-DEEB-46ED-AA68-C02591B004CB}" destId="{DF133F39-3DEA-4B83-97F9-9D448A4532CB}" srcOrd="3" destOrd="0" presId="urn:microsoft.com/office/officeart/2005/8/layout/list1"/>
    <dgm:cxn modelId="{F271E52D-3B4C-4217-91F8-D624D1163DB4}" type="presParOf" srcId="{C7F4358F-DEEB-46ED-AA68-C02591B004CB}" destId="{AB0E4FE2-BEE7-4D23-BAFA-C4711B52AFC6}" srcOrd="4" destOrd="0" presId="urn:microsoft.com/office/officeart/2005/8/layout/list1"/>
    <dgm:cxn modelId="{3FE403C5-9433-4381-9041-0DF11AEF4DAA}" type="presParOf" srcId="{AB0E4FE2-BEE7-4D23-BAFA-C4711B52AFC6}" destId="{B6E769E5-F405-49CF-BAEA-082E8B856B30}" srcOrd="0" destOrd="0" presId="urn:microsoft.com/office/officeart/2005/8/layout/list1"/>
    <dgm:cxn modelId="{7E08E83A-CCB1-4C83-B9C6-7665A8AA03B5}" type="presParOf" srcId="{AB0E4FE2-BEE7-4D23-BAFA-C4711B52AFC6}" destId="{D4E1A3E0-02C9-41FD-9A31-FCA443D2873E}" srcOrd="1" destOrd="0" presId="urn:microsoft.com/office/officeart/2005/8/layout/list1"/>
    <dgm:cxn modelId="{5C772610-FCA1-4F91-A745-9ED99C703DB6}" type="presParOf" srcId="{C7F4358F-DEEB-46ED-AA68-C02591B004CB}" destId="{BD1916C0-83A0-429F-98AB-81A10D06B594}" srcOrd="5" destOrd="0" presId="urn:microsoft.com/office/officeart/2005/8/layout/list1"/>
    <dgm:cxn modelId="{0B9E8FDC-AA92-44EA-A064-1C043E389C5E}" type="presParOf" srcId="{C7F4358F-DEEB-46ED-AA68-C02591B004CB}" destId="{16902D9D-BCEB-4459-A547-15188231AA0A}" srcOrd="6" destOrd="0" presId="urn:microsoft.com/office/officeart/2005/8/layout/list1"/>
    <dgm:cxn modelId="{D5496A97-FBC0-4A19-8CC0-40591ADBEB31}" type="presParOf" srcId="{C7F4358F-DEEB-46ED-AA68-C02591B004CB}" destId="{463B95CF-F3E0-4AAA-9C13-058BB28C59A8}" srcOrd="7" destOrd="0" presId="urn:microsoft.com/office/officeart/2005/8/layout/list1"/>
    <dgm:cxn modelId="{B2F069C5-A013-44F9-8F56-6A18A6E8C12A}" type="presParOf" srcId="{C7F4358F-DEEB-46ED-AA68-C02591B004CB}" destId="{98AA0DAC-547F-4DD7-804F-326B56B9A277}" srcOrd="8" destOrd="0" presId="urn:microsoft.com/office/officeart/2005/8/layout/list1"/>
    <dgm:cxn modelId="{3EF68E0B-078B-4839-B5C0-2A8B6E016073}" type="presParOf" srcId="{98AA0DAC-547F-4DD7-804F-326B56B9A277}" destId="{FF5B25C3-255A-4983-BD45-140ACDC81C6D}" srcOrd="0" destOrd="0" presId="urn:microsoft.com/office/officeart/2005/8/layout/list1"/>
    <dgm:cxn modelId="{2922B36A-ADCE-4267-8670-AE1B54BF0649}" type="presParOf" srcId="{98AA0DAC-547F-4DD7-804F-326B56B9A277}" destId="{FE0B2201-ECF0-460E-AA1C-75FF60A989F9}" srcOrd="1" destOrd="0" presId="urn:microsoft.com/office/officeart/2005/8/layout/list1"/>
    <dgm:cxn modelId="{4048C00D-5A27-4AA7-960A-0589CD3B6FDB}" type="presParOf" srcId="{C7F4358F-DEEB-46ED-AA68-C02591B004CB}" destId="{B570EE76-E468-417B-ADF6-6A82370B18A0}" srcOrd="9" destOrd="0" presId="urn:microsoft.com/office/officeart/2005/8/layout/list1"/>
    <dgm:cxn modelId="{B0DD18B2-E3E3-44AE-A461-B20ECF1709C3}" type="presParOf" srcId="{C7F4358F-DEEB-46ED-AA68-C02591B004CB}" destId="{97087684-0610-422D-8648-553BEC321C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3CA32-56E4-41CA-B05D-7AD53F6CCFC0}">
      <dsp:nvSpPr>
        <dsp:cNvPr id="0" name=""/>
        <dsp:cNvSpPr/>
      </dsp:nvSpPr>
      <dsp:spPr>
        <a:xfrm>
          <a:off x="0" y="532193"/>
          <a:ext cx="6604000" cy="83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0708C-23CD-4AEC-8973-5655EC5A27C3}">
      <dsp:nvSpPr>
        <dsp:cNvPr id="0" name=""/>
        <dsp:cNvSpPr/>
      </dsp:nvSpPr>
      <dsp:spPr>
        <a:xfrm>
          <a:off x="330200" y="45113"/>
          <a:ext cx="462280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Экспериментальное обоснование принятых конструкторских решений</a:t>
          </a:r>
        </a:p>
      </dsp:txBody>
      <dsp:txXfrm>
        <a:off x="377755" y="92668"/>
        <a:ext cx="4527690" cy="879050"/>
      </dsp:txXfrm>
    </dsp:sp>
    <dsp:sp modelId="{16902D9D-BCEB-4459-A547-15188231AA0A}">
      <dsp:nvSpPr>
        <dsp:cNvPr id="0" name=""/>
        <dsp:cNvSpPr/>
      </dsp:nvSpPr>
      <dsp:spPr>
        <a:xfrm>
          <a:off x="0" y="2029073"/>
          <a:ext cx="6604000" cy="83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1A3E0-02C9-41FD-9A31-FCA443D2873E}">
      <dsp:nvSpPr>
        <dsp:cNvPr id="0" name=""/>
        <dsp:cNvSpPr/>
      </dsp:nvSpPr>
      <dsp:spPr>
        <a:xfrm>
          <a:off x="330200" y="1541993"/>
          <a:ext cx="462280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Обоснование проектных пределов</a:t>
          </a:r>
        </a:p>
      </dsp:txBody>
      <dsp:txXfrm>
        <a:off x="377755" y="1589548"/>
        <a:ext cx="4527690" cy="879050"/>
      </dsp:txXfrm>
    </dsp:sp>
    <dsp:sp modelId="{97087684-0610-422D-8648-553BEC321C2B}">
      <dsp:nvSpPr>
        <dsp:cNvPr id="0" name=""/>
        <dsp:cNvSpPr/>
      </dsp:nvSpPr>
      <dsp:spPr>
        <a:xfrm>
          <a:off x="0" y="3525953"/>
          <a:ext cx="6604000" cy="83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B2201-ECF0-460E-AA1C-75FF60A989F9}">
      <dsp:nvSpPr>
        <dsp:cNvPr id="0" name=""/>
        <dsp:cNvSpPr/>
      </dsp:nvSpPr>
      <dsp:spPr>
        <a:xfrm>
          <a:off x="330200" y="3038873"/>
          <a:ext cx="462280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Верификация проектных кодов и моделей</a:t>
          </a:r>
        </a:p>
      </dsp:txBody>
      <dsp:txXfrm>
        <a:off x="377755" y="3086428"/>
        <a:ext cx="452769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638" y="0"/>
            <a:ext cx="29289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5B9E6A-5328-4BF4-86DA-AA77F5D987A4}" type="datetimeFigureOut">
              <a:rPr lang="ru-RU"/>
              <a:pPr>
                <a:defRPr/>
              </a:pPr>
              <a:t>28.05.19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289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638" y="9444038"/>
            <a:ext cx="292893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F2B2AF-8138-4342-AC40-A3D8CDE34D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233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7388" y="744538"/>
            <a:ext cx="5386387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289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CCF5AA8-588E-4B6C-B945-52ECCF690D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4885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52F0E1-58F8-4520-96FC-52B8CA764DD0}" type="slidenum">
              <a:rPr lang="ru-RU" smtClean="0"/>
              <a:pPr eaLnBrk="1" hangingPunct="1"/>
              <a:t>1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050" y="671513"/>
            <a:ext cx="7115175" cy="49260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852" y="5793222"/>
            <a:ext cx="5842645" cy="36361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5025" y="382588"/>
            <a:ext cx="2720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63" y="6189663"/>
            <a:ext cx="2012950" cy="654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60113-D38A-4396-8512-426B8166BCC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A2FC2-1612-44E0-A2B7-7A07E2CCF4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92E77-0354-449B-B7D2-9DFFDBFBEA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1734-9027-4E9B-AFEF-4CB4FC61217B}" type="datetimeFigureOut">
              <a:rPr lang="ru-RU"/>
              <a:pPr>
                <a:defRPr/>
              </a:pPr>
              <a:t>28.05.19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2F1B2-D6B6-4E17-8B4A-52FB78B7D1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B5B7-33A9-4F55-BD4B-C9C1EAFA6A2E}" type="datetimeFigureOut">
              <a:rPr lang="ru-RU"/>
              <a:pPr>
                <a:defRPr/>
              </a:pPr>
              <a:t>28.05.19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C7220-3089-424D-9512-B1E2B11069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2091-A6D5-42CD-AAF6-6FBDAE80324A}" type="datetimeFigureOut">
              <a:rPr lang="ru-RU"/>
              <a:pPr>
                <a:defRPr/>
              </a:pPr>
              <a:t>28.05.19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E68A0-40F2-4153-B091-F077B9BF1C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3EF8D-6F32-4144-87B1-B2F88FF9946B}" type="datetimeFigureOut">
              <a:rPr lang="ru-RU"/>
              <a:pPr>
                <a:defRPr/>
              </a:pPr>
              <a:t>28.05.19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069F6-641B-4475-9382-2FCB697E53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6DCE-33E7-4BED-8710-EF9AFCB87E96}" type="datetimeFigureOut">
              <a:rPr lang="ru-RU"/>
              <a:pPr>
                <a:defRPr/>
              </a:pPr>
              <a:t>28.05.19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1D03-BBB6-45AD-B4E8-688DAF72BA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D047-1F95-4F90-B26F-9F2066C5A790}" type="datetimeFigureOut">
              <a:rPr lang="ru-RU"/>
              <a:pPr>
                <a:defRPr/>
              </a:pPr>
              <a:t>28.05.19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2E81C-9EEC-440C-BE36-8839B301585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C84E2-B439-49C0-9F09-2734DFA9B021}" type="datetimeFigureOut">
              <a:rPr lang="ru-RU"/>
              <a:pPr>
                <a:defRPr/>
              </a:pPr>
              <a:t>28.05.19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D425B-B14F-40BE-BC0C-C27E010739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6BFB6-93DE-46DA-BB86-60072A7D526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A29F-3658-417A-B684-E0BE7265AD51}" type="datetimeFigureOut">
              <a:rPr lang="ru-RU"/>
              <a:pPr>
                <a:defRPr/>
              </a:pPr>
              <a:t>28.05.19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1B1F2-3D69-4DF7-850D-6A5034205A7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D47A-BEA2-4198-A9AD-4910A07CCBB9}" type="datetimeFigureOut">
              <a:rPr lang="ru-RU"/>
              <a:pPr>
                <a:defRPr/>
              </a:pPr>
              <a:t>28.05.19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1A7D-267D-449C-8EDA-B1417A49A97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A9F7E-3B66-41FB-A400-F159C16C82F7}" type="datetimeFigureOut">
              <a:rPr lang="ru-RU"/>
              <a:pPr>
                <a:defRPr/>
              </a:pPr>
              <a:t>28.05.19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A066D-FA50-4107-8BAA-3B9CB152630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D38B-5463-4D35-98D9-3A76DF7DEF1C}" type="datetimeFigureOut">
              <a:rPr lang="ru-RU"/>
              <a:pPr>
                <a:defRPr/>
              </a:pPr>
              <a:t>28.05.19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B19BF-1562-40B2-A510-6761F43DDF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CD157-D8F0-42C0-82F0-F6811727D0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E0DBF-78B3-493C-988A-3E260B5925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F8E94-1141-4D18-8D32-4A5A6E42BBB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198A4-A1DC-432F-AF31-19CF45D24F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44B13-A5EF-4468-814F-2394E6AE6EB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CC099-D536-42F7-802A-EC9536AEA19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CE731-9DCE-4D98-86E5-AB166EE9687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</a:defRPr>
            </a:lvl1pPr>
          </a:lstStyle>
          <a:p>
            <a:fld id="{C686D39A-EE53-42DB-B810-EB937609FF7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0038" y="6446838"/>
            <a:ext cx="11144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77975" y="6453188"/>
            <a:ext cx="1243013" cy="404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65" r:id="rId1"/>
    <p:sldLayoutId id="2147485343" r:id="rId2"/>
    <p:sldLayoutId id="2147485344" r:id="rId3"/>
    <p:sldLayoutId id="2147485345" r:id="rId4"/>
    <p:sldLayoutId id="2147485346" r:id="rId5"/>
    <p:sldLayoutId id="2147485347" r:id="rId6"/>
    <p:sldLayoutId id="2147485348" r:id="rId7"/>
    <p:sldLayoutId id="2147485349" r:id="rId8"/>
    <p:sldLayoutId id="2147485350" r:id="rId9"/>
    <p:sldLayoutId id="2147485351" r:id="rId10"/>
    <p:sldLayoutId id="2147485352" r:id="rId11"/>
    <p:sldLayoutId id="2147485353" r:id="rId12"/>
  </p:sldLayoutIdLst>
  <p:transition spd="slow">
    <p:pull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58450A-2BC3-4A0F-997B-4C27C6FD77D0}" type="datetimeFigureOut">
              <a:rPr lang="ru-RU"/>
              <a:pPr>
                <a:defRPr/>
              </a:pPr>
              <a:t>28.05.19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F83D12C-A148-4F0F-8752-BC685B2209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4" r:id="rId1"/>
    <p:sldLayoutId id="2147485355" r:id="rId2"/>
    <p:sldLayoutId id="2147485356" r:id="rId3"/>
    <p:sldLayoutId id="2147485357" r:id="rId4"/>
    <p:sldLayoutId id="2147485358" r:id="rId5"/>
    <p:sldLayoutId id="2147485359" r:id="rId6"/>
    <p:sldLayoutId id="2147485360" r:id="rId7"/>
    <p:sldLayoutId id="2147485361" r:id="rId8"/>
    <p:sldLayoutId id="2147485362" r:id="rId9"/>
    <p:sldLayoutId id="2147485363" r:id="rId10"/>
    <p:sldLayoutId id="2147485364" r:id="rId11"/>
  </p:sldLayoutIdLst>
  <p:transition spd="slow"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60388" y="2276475"/>
            <a:ext cx="89296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Исследование поведения </a:t>
            </a:r>
            <a:r>
              <a:rPr lang="ru-RU" sz="2800" b="1" dirty="0" err="1">
                <a:solidFill>
                  <a:schemeClr val="tx2"/>
                </a:solidFill>
              </a:rPr>
              <a:t>твэлов</a:t>
            </a:r>
            <a:r>
              <a:rPr lang="ru-RU" sz="2800" b="1" dirty="0">
                <a:solidFill>
                  <a:schemeClr val="tx2"/>
                </a:solidFill>
              </a:rPr>
              <a:t> ВВЭР-1000 в обоснование режимов со скачком мощности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464" y="4149080"/>
            <a:ext cx="8064896" cy="720725"/>
          </a:xfrm>
          <a:noFill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b="0" i="1" dirty="0">
                <a:solidFill>
                  <a:schemeClr val="tx2"/>
                </a:solidFill>
              </a:rPr>
              <a:t>Новиков В.В., Кузнецов В.И.,  </a:t>
            </a:r>
            <a:r>
              <a:rPr lang="ru-RU" b="0" i="1" dirty="0" err="1">
                <a:solidFill>
                  <a:schemeClr val="tx2"/>
                </a:solidFill>
              </a:rPr>
              <a:t>Крупкин</a:t>
            </a:r>
            <a:r>
              <a:rPr lang="ru-RU" b="0" i="1" dirty="0">
                <a:solidFill>
                  <a:schemeClr val="tx2"/>
                </a:solidFill>
              </a:rPr>
              <a:t> А.В., Нестеров Б.И., </a:t>
            </a:r>
            <a:r>
              <a:rPr lang="ru-RU" b="0" i="1" u="sng" dirty="0">
                <a:solidFill>
                  <a:schemeClr val="tx2"/>
                </a:solidFill>
              </a:rPr>
              <a:t>Авдонина Е.А.</a:t>
            </a:r>
            <a:r>
              <a:rPr lang="ru-RU" b="0" i="1" dirty="0">
                <a:solidFill>
                  <a:schemeClr val="tx2"/>
                </a:solidFill>
              </a:rPr>
              <a:t> (АО «ВНИИНМ»)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b="0" i="1" dirty="0" err="1">
                <a:solidFill>
                  <a:schemeClr val="tx2"/>
                </a:solidFill>
              </a:rPr>
              <a:t>Звир</a:t>
            </a:r>
            <a:r>
              <a:rPr lang="ru-RU" b="0" i="1" dirty="0">
                <a:solidFill>
                  <a:schemeClr val="tx2"/>
                </a:solidFill>
              </a:rPr>
              <a:t>  Е.А., </a:t>
            </a:r>
            <a:r>
              <a:rPr lang="ru-RU" b="0" i="1" dirty="0" err="1">
                <a:solidFill>
                  <a:schemeClr val="tx2"/>
                </a:solidFill>
              </a:rPr>
              <a:t>Жителев</a:t>
            </a:r>
            <a:r>
              <a:rPr lang="ru-RU" b="0" i="1" dirty="0">
                <a:solidFill>
                  <a:schemeClr val="tx2"/>
                </a:solidFill>
              </a:rPr>
              <a:t> В.А., </a:t>
            </a:r>
            <a:r>
              <a:rPr lang="ru-RU" b="0" i="1" dirty="0" err="1">
                <a:solidFill>
                  <a:schemeClr val="tx2"/>
                </a:solidFill>
              </a:rPr>
              <a:t>Ижутов</a:t>
            </a:r>
            <a:r>
              <a:rPr lang="ru-RU" b="0" i="1" dirty="0">
                <a:solidFill>
                  <a:schemeClr val="tx2"/>
                </a:solidFill>
              </a:rPr>
              <a:t> А.Л., Овчинников В.А., </a:t>
            </a:r>
            <a:r>
              <a:rPr lang="ru-RU" b="0" i="1" dirty="0" err="1">
                <a:solidFill>
                  <a:schemeClr val="tx2"/>
                </a:solidFill>
              </a:rPr>
              <a:t>Ещеркин</a:t>
            </a:r>
            <a:r>
              <a:rPr lang="ru-RU" b="0" i="1" dirty="0">
                <a:solidFill>
                  <a:schemeClr val="tx2"/>
                </a:solidFill>
              </a:rPr>
              <a:t> А.Г. (АО «ГНЦ НИИАР»)</a:t>
            </a:r>
          </a:p>
        </p:txBody>
      </p:sp>
      <p:sp>
        <p:nvSpPr>
          <p:cNvPr id="4100" name="b--sw3tSuYwFh9d4syvsTVb" hidden="1"/>
          <p:cNvSpPr>
            <a:spLocks noChangeArrowheads="1"/>
          </p:cNvSpPr>
          <p:nvPr/>
        </p:nvSpPr>
        <p:spPr bwMode="auto">
          <a:xfrm>
            <a:off x="68263" y="6731000"/>
            <a:ext cx="6985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3"/>
          <p:cNvSpPr txBox="1">
            <a:spLocks noChangeArrowheads="1"/>
          </p:cNvSpPr>
          <p:nvPr/>
        </p:nvSpPr>
        <p:spPr bwMode="auto">
          <a:xfrm>
            <a:off x="2360613" y="427038"/>
            <a:ext cx="45799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>
                <a:solidFill>
                  <a:srgbClr val="333399"/>
                </a:solidFill>
              </a:rPr>
              <a:t>XI </a:t>
            </a:r>
            <a:r>
              <a:rPr lang="ru-RU" i="1" dirty="0">
                <a:solidFill>
                  <a:srgbClr val="333399"/>
                </a:solidFill>
              </a:rPr>
              <a:t>Конференция по реакторному материаловедению</a:t>
            </a:r>
          </a:p>
          <a:p>
            <a:pPr algn="ctr" eaLnBrk="1" hangingPunct="1"/>
            <a:r>
              <a:rPr lang="ru-RU" i="1" dirty="0">
                <a:solidFill>
                  <a:srgbClr val="333399"/>
                </a:solidFill>
              </a:rPr>
              <a:t>г. Димитровград, 27 – 31 мая 2019 г.</a:t>
            </a:r>
          </a:p>
        </p:txBody>
      </p:sp>
    </p:spTree>
    <p:extLst>
      <p:ext uri="{BB962C8B-B14F-4D97-AF65-F5344CB8AC3E}">
        <p14:creationId xmlns:p14="http://schemas.microsoft.com/office/powerpoint/2010/main" val="3595994744"/>
      </p:ext>
    </p:extLst>
  </p:cSld>
  <p:clrMapOvr>
    <a:masterClrMapping/>
  </p:clrMapOvr>
  <p:transition spd="slow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5" y="1230267"/>
            <a:ext cx="2791467" cy="515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3EE5EC-B3D1-4ED7-9116-127CFE4B0B3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789537" cy="792088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2600" kern="1200" dirty="0">
                <a:solidFill>
                  <a:schemeClr val="tx1"/>
                </a:solidFill>
                <a:latin typeface="Arial"/>
                <a:ea typeface="+mn-ea"/>
                <a:cs typeface="Arial" charset="0"/>
              </a:rPr>
              <a:t>Результаты моделирования эксперимента </a:t>
            </a:r>
            <a:r>
              <a:rPr lang="en-US" altLang="ru-RU" sz="2600" kern="1200" dirty="0">
                <a:solidFill>
                  <a:schemeClr val="tx1"/>
                </a:solidFill>
                <a:latin typeface="Arial"/>
                <a:ea typeface="+mn-ea"/>
                <a:cs typeface="Arial" charset="0"/>
              </a:rPr>
              <a:t>NG1</a:t>
            </a:r>
            <a:r>
              <a:rPr lang="ru-RU" altLang="ru-RU" sz="2600" kern="1200" dirty="0">
                <a:solidFill>
                  <a:schemeClr val="tx1"/>
                </a:solidFill>
                <a:latin typeface="Arial"/>
                <a:ea typeface="+mn-ea"/>
                <a:cs typeface="Arial" charset="0"/>
              </a:rPr>
              <a:t> по кодам </a:t>
            </a:r>
            <a:r>
              <a:rPr lang="en-US" altLang="ru-RU" sz="2600" kern="1200" dirty="0">
                <a:solidFill>
                  <a:schemeClr val="tx1"/>
                </a:solidFill>
                <a:latin typeface="Arial"/>
                <a:ea typeface="+mn-ea"/>
                <a:cs typeface="Arial" charset="0"/>
              </a:rPr>
              <a:t>ANSYS</a:t>
            </a:r>
            <a:r>
              <a:rPr lang="ru-RU" altLang="ru-RU" sz="2600" kern="1200" dirty="0">
                <a:solidFill>
                  <a:schemeClr val="tx1"/>
                </a:solidFill>
                <a:latin typeface="Arial"/>
                <a:ea typeface="+mn-ea"/>
                <a:cs typeface="Arial" charset="0"/>
              </a:rPr>
              <a:t> и СТАРТ-3А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" y="1340769"/>
            <a:ext cx="2418269" cy="211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4" y="3670690"/>
            <a:ext cx="2538611" cy="234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35" y="1230268"/>
            <a:ext cx="5296233" cy="354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Штриховая стрелка вправо 4"/>
          <p:cNvSpPr/>
          <p:nvPr/>
        </p:nvSpPr>
        <p:spPr>
          <a:xfrm>
            <a:off x="3266104" y="3023152"/>
            <a:ext cx="1005331" cy="867441"/>
          </a:xfrm>
          <a:prstGeom prst="stripedRightArrow">
            <a:avLst/>
          </a:prstGeom>
          <a:gradFill>
            <a:gsLst>
              <a:gs pos="0">
                <a:srgbClr val="002060"/>
              </a:gs>
              <a:gs pos="74000">
                <a:srgbClr val="FFFFFF"/>
              </a:gs>
              <a:gs pos="83000">
                <a:srgbClr val="FFFFFF"/>
              </a:gs>
              <a:gs pos="100000">
                <a:srgbClr val="FFFFFF"/>
              </a:gs>
            </a:gsLst>
            <a:lin ang="5400000" scaled="1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341127"/>
              </p:ext>
            </p:extLst>
          </p:nvPr>
        </p:nvGraphicFramePr>
        <p:xfrm>
          <a:off x="3266104" y="4859746"/>
          <a:ext cx="6408712" cy="130681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3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Расчетный код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32" marR="90032" marT="0" marB="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Напряжение, МПа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32" marR="90032" marT="0" marB="0" anchor="ctr" horzOverflow="overflow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СТАРТ-3А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72" marR="914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335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72" marR="91472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ANSYS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невозмущенная часть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72" marR="914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325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72" marR="91472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ANSYS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напротив скола в таблетке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72" marR="914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465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72" marR="91472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352397"/>
      </p:ext>
    </p:extLst>
  </p:cSld>
  <p:clrMapOvr>
    <a:masterClrMapping/>
  </p:clrMapOvr>
  <p:transition spd="slow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7C198-A15F-4AD3-937F-18DFE53829E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0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128588" y="260350"/>
            <a:ext cx="9648825" cy="504825"/>
          </a:xfrm>
        </p:spPr>
        <p:txBody>
          <a:bodyPr/>
          <a:lstStyle/>
          <a:p>
            <a:pPr algn="ctr">
              <a:defRPr/>
            </a:pPr>
            <a:r>
              <a:rPr lang="ru-RU" sz="2800" cap="none" dirty="0">
                <a:solidFill>
                  <a:schemeClr val="tx1"/>
                </a:solidFill>
                <a:latin typeface="+mn-lt"/>
              </a:rPr>
              <a:t>Программа реакторных испытаний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155F3-66A3-DD45-8DA6-94B8CBB21812}"/>
              </a:ext>
            </a:extLst>
          </p:cNvPr>
          <p:cNvSpPr txBox="1"/>
          <p:nvPr/>
        </p:nvSpPr>
        <p:spPr>
          <a:xfrm>
            <a:off x="272480" y="1340768"/>
            <a:ext cx="93557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Обоснование проектных критериев (переходные и аварийные режимы, режимы маневрирования мощностью);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Материаловедческие исследования и испытания </a:t>
            </a:r>
            <a:r>
              <a:rPr lang="en-US" sz="2400" dirty="0" err="1"/>
              <a:t>Zr</a:t>
            </a:r>
            <a:r>
              <a:rPr lang="en-US" sz="2400" dirty="0"/>
              <a:t>  </a:t>
            </a:r>
            <a:r>
              <a:rPr lang="ru-RU" sz="2400" dirty="0"/>
              <a:t>оболочек </a:t>
            </a:r>
            <a:r>
              <a:rPr lang="ru-RU" sz="2400" dirty="0" err="1"/>
              <a:t>твэлов</a:t>
            </a:r>
            <a:r>
              <a:rPr lang="ru-RU" sz="2400" dirty="0"/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Испытания комплектующих ТВС, включая НК, ДР, пружины;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Разработка новых методик для горячих камер и реакторных экспериментов.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939500"/>
      </p:ext>
    </p:extLst>
  </p:cSld>
  <p:clrMapOvr>
    <a:masterClrMapping/>
  </p:clrMapOvr>
  <p:transition spd="slow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A247AE1-5402-4BE0-BA11-8946CB8607B5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3709079" y="332656"/>
            <a:ext cx="236026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2800" b="1" dirty="0">
                <a:latin typeface="Arial"/>
              </a:rPr>
              <a:t>Заключение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520" y="908720"/>
            <a:ext cx="88569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dirty="0"/>
              <a:t>В рамках выполнения комплекса совместных работ на экспериментальной базе АО «ГНЦ НИИАР» (ОРМ и реактор МИР-М1) проведена серия испытаний на скачок мощности и </a:t>
            </a:r>
            <a:r>
              <a:rPr lang="ru-RU" sz="2000" dirty="0" err="1"/>
              <a:t>послереакторные</a:t>
            </a:r>
            <a:r>
              <a:rPr lang="ru-RU" sz="2000" dirty="0"/>
              <a:t> исследования </a:t>
            </a:r>
            <a:r>
              <a:rPr lang="ru-RU" sz="2000" dirty="0" err="1"/>
              <a:t>твэлов</a:t>
            </a:r>
            <a:r>
              <a:rPr lang="ru-RU" sz="2000" dirty="0"/>
              <a:t> с увеличенной загрузкой топлива.</a:t>
            </a:r>
          </a:p>
          <a:p>
            <a:pPr>
              <a:lnSpc>
                <a:spcPct val="130000"/>
              </a:lnSpc>
            </a:pPr>
            <a:r>
              <a:rPr lang="ru-RU" sz="2000" dirty="0"/>
              <a:t>По результатам испытаний в АО «ВНИИНМ» был выполнен комплекс проектных работ по следующим направлениям: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Подтверждены принятые конструкторские решения </a:t>
            </a:r>
            <a:r>
              <a:rPr lang="ru-RU" sz="2000" dirty="0" err="1"/>
              <a:t>твэлов</a:t>
            </a:r>
            <a:r>
              <a:rPr lang="ru-RU" sz="2000" dirty="0"/>
              <a:t> с увеличенной загрузкой топлива;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Определена допустимая остаточная деформация оболочек </a:t>
            </a:r>
            <a:r>
              <a:rPr lang="ru-RU" sz="2000" dirty="0" err="1"/>
              <a:t>твэлов</a:t>
            </a:r>
            <a:r>
              <a:rPr lang="ru-RU" sz="2000" dirty="0"/>
              <a:t> в режимах ННЭ;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Проведена верификация проектных кодов СТАРТ-3А и </a:t>
            </a:r>
            <a:r>
              <a:rPr lang="en-US" sz="2000" dirty="0"/>
              <a:t>ANSYS</a:t>
            </a:r>
            <a:r>
              <a:rPr lang="ru-RU" sz="2000" dirty="0"/>
              <a:t>.</a:t>
            </a:r>
          </a:p>
          <a:p>
            <a:pPr>
              <a:lnSpc>
                <a:spcPct val="130000"/>
              </a:lnSpc>
            </a:pPr>
            <a:r>
              <a:rPr lang="ru-RU" sz="2000" dirty="0"/>
              <a:t>Экспериментальные данные были использованы при техническом проектировании и лицензировании топлива ТВСА-12, ТВСА-Т.</a:t>
            </a:r>
            <a:r>
              <a:rPr lang="en-US" sz="2000" dirty="0"/>
              <a:t>mod.2</a:t>
            </a:r>
            <a:r>
              <a:rPr lang="ru-RU" sz="2000" dirty="0"/>
              <a:t> и ТВС-К.</a:t>
            </a:r>
          </a:p>
          <a:p>
            <a:pPr>
              <a:lnSpc>
                <a:spcPct val="130000"/>
              </a:lnSpc>
            </a:pPr>
            <a:r>
              <a:rPr lang="ru-RU" sz="2000" dirty="0"/>
              <a:t> 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884426"/>
      </p:ext>
    </p:extLst>
  </p:cSld>
  <p:clrMapOvr>
    <a:masterClrMapping/>
  </p:clrMapOvr>
  <p:transition spd="slow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4944"/>
            <a:ext cx="9906000" cy="16573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/>
              <a:t>Спасибо за внимание!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26CC012-F32F-499F-A1BC-17C5CBF3C84A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7C198-A15F-4AD3-937F-18DFE53829E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0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128588" y="260350"/>
            <a:ext cx="9648825" cy="504825"/>
          </a:xfrm>
        </p:spPr>
        <p:txBody>
          <a:bodyPr/>
          <a:lstStyle/>
          <a:p>
            <a:pPr algn="ctr">
              <a:defRPr/>
            </a:pPr>
            <a:r>
              <a:rPr lang="ru-RU" sz="2400" dirty="0"/>
              <a:t>ЭКСПЕРИМЕНТ СКАЧОК мощности </a:t>
            </a:r>
            <a:r>
              <a:rPr lang="en-US" sz="2400" dirty="0"/>
              <a:t>NG-4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268760"/>
            <a:ext cx="3528392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48944" y="1397969"/>
            <a:ext cx="496855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Схема расположения ПМТ во время эксперименте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NG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–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ПМТ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 датчиком удлинения;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– кабели датчиков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 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– катушка индуктивности; 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 – перемещаемый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ферромагнитный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стержень;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 – фиксатор датчика на ПМТ;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 – рабочий спай топливного ТЭП;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 – твэл укороченный с топливным ТЭП;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 –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компенсатор температурного удлинения ПМТ (трубка циркон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иевая) с фиксатором опорной корзины ПМТ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57378"/>
      </p:ext>
    </p:extLst>
  </p:cSld>
  <p:clrMapOvr>
    <a:masterClrMapping/>
  </p:clrMapOvr>
  <p:transition spd="slow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A175D-46B0-4B78-A8CA-BE574027F98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5166" y="260648"/>
            <a:ext cx="864357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ru-RU" sz="2800" b="1" dirty="0">
                <a:latin typeface="Arial"/>
              </a:rPr>
              <a:t>Основные задачи</a:t>
            </a: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6478590"/>
            <a:ext cx="1295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28040450"/>
              </p:ext>
            </p:extLst>
          </p:nvPr>
        </p:nvGraphicFramePr>
        <p:xfrm>
          <a:off x="1651000" y="122766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2304433"/>
      </p:ext>
    </p:extLst>
  </p:cSld>
  <p:clrMapOvr>
    <a:masterClrMapping/>
  </p:clrMapOvr>
  <p:transition spd="slow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552" y="1124744"/>
            <a:ext cx="8065914" cy="51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A175D-46B0-4B78-A8CA-BE574027F98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90168" y="294589"/>
            <a:ext cx="864357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ru-RU" sz="2800" b="1" dirty="0">
                <a:latin typeface="Arial"/>
              </a:rPr>
              <a:t>Источники данных</a:t>
            </a: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6478590"/>
            <a:ext cx="1295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08784" y="2060848"/>
            <a:ext cx="6192688" cy="338437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1272" y="2132856"/>
            <a:ext cx="1456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АО ВНИИНМ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464" y="3140968"/>
            <a:ext cx="2736304" cy="331236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480" y="3140968"/>
            <a:ext cx="435376" cy="324036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500" b="1" dirty="0"/>
              <a:t>АО ГНЦ НИИАР</a:t>
            </a:r>
          </a:p>
        </p:txBody>
      </p:sp>
    </p:spTree>
    <p:extLst>
      <p:ext uri="{BB962C8B-B14F-4D97-AF65-F5344CB8AC3E}">
        <p14:creationId xmlns:p14="http://schemas.microsoft.com/office/powerpoint/2010/main" val="3412304433"/>
      </p:ext>
    </p:extLst>
  </p:cSld>
  <p:clrMapOvr>
    <a:masterClrMapping/>
  </p:clrMapOvr>
  <p:transition spd="slow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A603E5-06B5-4497-9DC8-EA573BC3F68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197" name="Прямоугольник 1"/>
          <p:cNvSpPr>
            <a:spLocks noChangeArrowheads="1"/>
          </p:cNvSpPr>
          <p:nvPr/>
        </p:nvSpPr>
        <p:spPr bwMode="auto">
          <a:xfrm>
            <a:off x="344487" y="908720"/>
            <a:ext cx="93614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/>
              <a:t>Особенность экспериментов на полномасштабных </a:t>
            </a:r>
            <a:r>
              <a:rPr lang="ru-RU" dirty="0" err="1"/>
              <a:t>твэлах</a:t>
            </a:r>
            <a:r>
              <a:rPr lang="ru-RU" dirty="0"/>
              <a:t>:</a:t>
            </a:r>
          </a:p>
          <a:p>
            <a:pPr marL="108000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/>
              <a:t>отсутствие </a:t>
            </a:r>
            <a:r>
              <a:rPr lang="ru-RU" dirty="0" err="1"/>
              <a:t>рефабрикации</a:t>
            </a:r>
            <a:r>
              <a:rPr lang="ru-RU" dirty="0"/>
              <a:t> </a:t>
            </a:r>
            <a:r>
              <a:rPr lang="ru-RU" dirty="0" err="1"/>
              <a:t>твэлов</a:t>
            </a:r>
            <a:r>
              <a:rPr lang="en-US" dirty="0"/>
              <a:t>;</a:t>
            </a:r>
            <a:r>
              <a:rPr lang="ru-RU" dirty="0"/>
              <a:t> </a:t>
            </a:r>
            <a:endParaRPr lang="en-US" dirty="0"/>
          </a:p>
          <a:p>
            <a:pPr marL="108000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/>
              <a:t>сохранение </a:t>
            </a:r>
            <a:r>
              <a:rPr lang="ru-RU" dirty="0" err="1"/>
              <a:t>внутритвэльной</a:t>
            </a:r>
            <a:r>
              <a:rPr lang="ru-RU" dirty="0"/>
              <a:t> среды;</a:t>
            </a:r>
          </a:p>
          <a:p>
            <a:pPr marL="108000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/>
              <a:t>изменение нагрузки происходит на ограниченном участке </a:t>
            </a:r>
            <a:r>
              <a:rPr lang="ru-RU" dirty="0" err="1"/>
              <a:t>твэла</a:t>
            </a:r>
            <a:r>
              <a:rPr lang="ru-RU" dirty="0"/>
              <a:t>.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920552" y="260648"/>
            <a:ext cx="840938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latin typeface="Arial"/>
              </a:rPr>
              <a:t>Испытания полномасштабных </a:t>
            </a:r>
            <a:r>
              <a:rPr lang="ru-RU" sz="2800" b="1" dirty="0" err="1">
                <a:latin typeface="Arial"/>
              </a:rPr>
              <a:t>твэлов</a:t>
            </a:r>
            <a:endParaRPr lang="ru-RU" sz="2800" b="1" dirty="0">
              <a:latin typeface="Arial"/>
            </a:endParaRPr>
          </a:p>
        </p:txBody>
      </p:sp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463550" y="5719763"/>
            <a:ext cx="3621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i="1" dirty="0"/>
              <a:t>Схема размещения полномасштабного </a:t>
            </a:r>
            <a:r>
              <a:rPr lang="ru-RU" sz="1400" i="1" dirty="0" err="1"/>
              <a:t>твэла</a:t>
            </a:r>
            <a:r>
              <a:rPr lang="ru-RU" sz="1400" i="1" dirty="0"/>
              <a:t> в активной зоне реактора МИР</a:t>
            </a:r>
          </a:p>
        </p:txBody>
      </p:sp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4592960" y="5661248"/>
            <a:ext cx="48971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Линейная нагрузка при эксплуатации на АЭС </a:t>
            </a:r>
            <a:r>
              <a:rPr lang="ru-RU" sz="1400" i="1" dirty="0">
                <a:solidFill>
                  <a:srgbClr val="003399"/>
                </a:solidFill>
              </a:rPr>
              <a:t>( </a:t>
            </a:r>
            <a:r>
              <a:rPr lang="ru-RU" sz="1400" i="1" dirty="0">
                <a:solidFill>
                  <a:srgbClr val="0000FF"/>
                </a:solidFill>
              </a:rPr>
              <a:t>- </a:t>
            </a: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ru-RU" sz="1400" i="1" dirty="0">
                <a:solidFill>
                  <a:srgbClr val="003399"/>
                </a:solidFill>
              </a:rPr>
              <a:t>  </a:t>
            </a:r>
            <a:r>
              <a:rPr lang="ru-RU" sz="1400" i="1" dirty="0"/>
              <a:t>и в эксперименте на скачок мощности </a:t>
            </a:r>
            <a:r>
              <a:rPr lang="ru-RU" sz="1400" i="1" dirty="0">
                <a:solidFill>
                  <a:srgbClr val="003399"/>
                </a:solidFill>
              </a:rPr>
              <a:t>( </a:t>
            </a:r>
            <a:r>
              <a:rPr lang="ru-RU" sz="1400" i="1" dirty="0">
                <a:solidFill>
                  <a:srgbClr val="FF0000"/>
                </a:solidFill>
              </a:rPr>
              <a:t>-</a:t>
            </a:r>
            <a:r>
              <a:rPr lang="ru-RU" sz="1400" i="1" dirty="0">
                <a:solidFill>
                  <a:srgbClr val="003399"/>
                </a:solidFill>
              </a:rPr>
              <a:t> ) </a:t>
            </a:r>
          </a:p>
        </p:txBody>
      </p:sp>
      <p:pic>
        <p:nvPicPr>
          <p:cNvPr id="13349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11" y="2411314"/>
            <a:ext cx="5344751" cy="333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0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8" y="2507305"/>
            <a:ext cx="3836759" cy="314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823171"/>
      </p:ext>
    </p:extLst>
  </p:cSld>
  <p:clrMapOvr>
    <a:masterClrMapping/>
  </p:clrMapOvr>
  <p:transition spd="slow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7C198-A15F-4AD3-937F-18DFE53829E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3315" name="Rectangle 13"/>
          <p:cNvSpPr>
            <a:spLocks noChangeArrowheads="1"/>
          </p:cNvSpPr>
          <p:nvPr/>
        </p:nvSpPr>
        <p:spPr bwMode="auto">
          <a:xfrm>
            <a:off x="6537325" y="3500438"/>
            <a:ext cx="263842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200" b="1" dirty="0">
                <a:solidFill>
                  <a:srgbClr val="040404"/>
                </a:solidFill>
                <a:cs typeface="Times New Roman" pitchFamily="18" charset="0"/>
              </a:rPr>
              <a:t>Макрофотография сечения  твэла №</a:t>
            </a:r>
            <a:r>
              <a:rPr lang="en-US" sz="1200" b="1" dirty="0">
                <a:solidFill>
                  <a:srgbClr val="040404"/>
                </a:solidFill>
                <a:cs typeface="Times New Roman" pitchFamily="18" charset="0"/>
              </a:rPr>
              <a:t>77</a:t>
            </a:r>
            <a:r>
              <a:rPr lang="ru-RU" sz="1200" b="1" dirty="0">
                <a:solidFill>
                  <a:srgbClr val="040404"/>
                </a:solidFill>
                <a:cs typeface="Times New Roman" pitchFamily="18" charset="0"/>
              </a:rPr>
              <a:t> в области максимальной нагрузки</a:t>
            </a:r>
          </a:p>
        </p:txBody>
      </p:sp>
      <p:sp>
        <p:nvSpPr>
          <p:cNvPr id="7" name="AutoShape 7"/>
          <p:cNvSpPr>
            <a:spLocks noChangeAspect="1" noChangeArrowheads="1"/>
          </p:cNvSpPr>
          <p:nvPr/>
        </p:nvSpPr>
        <p:spPr bwMode="auto">
          <a:xfrm>
            <a:off x="2646362" y="5000625"/>
            <a:ext cx="637531" cy="688975"/>
          </a:xfrm>
          <a:prstGeom prst="rightArrow">
            <a:avLst>
              <a:gd name="adj1" fmla="val 50000"/>
              <a:gd name="adj2" fmla="val 19961"/>
            </a:avLst>
          </a:prstGeom>
          <a:gradFill>
            <a:gsLst>
              <a:gs pos="0">
                <a:srgbClr val="002060"/>
              </a:gs>
              <a:gs pos="74000">
                <a:srgbClr val="FFFFFF"/>
              </a:gs>
              <a:gs pos="83000">
                <a:srgbClr val="FFFFCC"/>
              </a:gs>
              <a:gs pos="100000">
                <a:srgbClr val="FFFFFF"/>
              </a:gs>
            </a:gsLst>
            <a:lin ang="5400000" scaled="1"/>
          </a:gradFill>
          <a:ln w="57150">
            <a:solidFill>
              <a:srgbClr val="003399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3600"/>
          </a:p>
        </p:txBody>
      </p:sp>
      <p:sp>
        <p:nvSpPr>
          <p:cNvPr id="8" name="Прямоугольник 7"/>
          <p:cNvSpPr/>
          <p:nvPr/>
        </p:nvSpPr>
        <p:spPr>
          <a:xfrm>
            <a:off x="403224" y="4878388"/>
            <a:ext cx="2245519" cy="83099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40404"/>
                </a:solidFill>
              </a:rPr>
              <a:t>Изменение диаметра оболочки по длине твэла №</a:t>
            </a:r>
            <a:r>
              <a:rPr lang="en-US" sz="1200" b="1" dirty="0">
                <a:solidFill>
                  <a:srgbClr val="040404"/>
                </a:solidFill>
              </a:rPr>
              <a:t>77</a:t>
            </a:r>
            <a:r>
              <a:rPr lang="ru-RU" sz="1200" b="1" dirty="0">
                <a:solidFill>
                  <a:srgbClr val="040404"/>
                </a:solidFill>
              </a:rPr>
              <a:t> до и после испытаний. Скачок </a:t>
            </a:r>
            <a:r>
              <a:rPr lang="en-US" sz="1200" b="1" dirty="0">
                <a:solidFill>
                  <a:srgbClr val="040404"/>
                </a:solidFill>
              </a:rPr>
              <a:t>NGV-1.</a:t>
            </a:r>
            <a:endParaRPr lang="ru-RU" sz="1200" b="1" dirty="0">
              <a:solidFill>
                <a:srgbClr val="040404"/>
              </a:solidFill>
            </a:endParaRPr>
          </a:p>
        </p:txBody>
      </p:sp>
      <p:sp>
        <p:nvSpPr>
          <p:cNvPr id="13318" name="Прямоугольник 1"/>
          <p:cNvSpPr>
            <a:spLocks noChangeArrowheads="1"/>
          </p:cNvSpPr>
          <p:nvPr/>
        </p:nvSpPr>
        <p:spPr bwMode="auto">
          <a:xfrm>
            <a:off x="920750" y="3824288"/>
            <a:ext cx="4319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40404"/>
                </a:solidFill>
              </a:rPr>
              <a:t>Изменение линейной нагрузки на </a:t>
            </a:r>
            <a:r>
              <a:rPr lang="ru-RU" sz="1200" b="1" dirty="0" err="1">
                <a:solidFill>
                  <a:srgbClr val="040404"/>
                </a:solidFill>
              </a:rPr>
              <a:t>твэле</a:t>
            </a:r>
            <a:r>
              <a:rPr lang="ru-RU" sz="1200" b="1" dirty="0">
                <a:solidFill>
                  <a:srgbClr val="040404"/>
                </a:solidFill>
              </a:rPr>
              <a:t> №</a:t>
            </a:r>
            <a:r>
              <a:rPr lang="en-US" sz="1200" b="1" dirty="0">
                <a:solidFill>
                  <a:srgbClr val="040404"/>
                </a:solidFill>
              </a:rPr>
              <a:t>77</a:t>
            </a:r>
            <a:r>
              <a:rPr lang="ru-RU" sz="1200" b="1" dirty="0">
                <a:solidFill>
                  <a:srgbClr val="040404"/>
                </a:solidFill>
              </a:rPr>
              <a:t> в процессе эксперимента NG</a:t>
            </a:r>
            <a:r>
              <a:rPr lang="en-US" sz="1200" b="1" dirty="0">
                <a:solidFill>
                  <a:srgbClr val="040404"/>
                </a:solidFill>
              </a:rPr>
              <a:t>V-1</a:t>
            </a:r>
            <a:endParaRPr lang="ru-RU" sz="1200" b="1" dirty="0">
              <a:solidFill>
                <a:srgbClr val="040404"/>
              </a:solidFill>
            </a:endParaRPr>
          </a:p>
        </p:txBody>
      </p:sp>
      <p:sp>
        <p:nvSpPr>
          <p:cNvPr id="10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128588" y="260350"/>
            <a:ext cx="9648825" cy="504825"/>
          </a:xfrm>
        </p:spPr>
        <p:txBody>
          <a:bodyPr/>
          <a:lstStyle/>
          <a:p>
            <a:pPr algn="ctr">
              <a:defRPr/>
            </a:pPr>
            <a:r>
              <a:rPr lang="ru-RU" sz="2800" cap="none" dirty="0">
                <a:solidFill>
                  <a:schemeClr val="tx1"/>
                </a:solidFill>
                <a:latin typeface="+mn-lt"/>
              </a:rPr>
              <a:t>Эксперимент скачок мощности </a:t>
            </a:r>
            <a:r>
              <a:rPr lang="en-US" sz="2800" cap="none" dirty="0">
                <a:solidFill>
                  <a:schemeClr val="tx1"/>
                </a:solidFill>
                <a:latin typeface="+mn-lt"/>
              </a:rPr>
              <a:t>NGV-1</a:t>
            </a:r>
            <a:endParaRPr lang="ru-RU" sz="28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AutoShape 7"/>
          <p:cNvSpPr>
            <a:spLocks noChangeAspect="1" noChangeArrowheads="1"/>
          </p:cNvSpPr>
          <p:nvPr/>
        </p:nvSpPr>
        <p:spPr bwMode="auto">
          <a:xfrm>
            <a:off x="5240338" y="2159000"/>
            <a:ext cx="765175" cy="688975"/>
          </a:xfrm>
          <a:prstGeom prst="rightArrow">
            <a:avLst>
              <a:gd name="adj1" fmla="val 50000"/>
              <a:gd name="adj2" fmla="val 19961"/>
            </a:avLst>
          </a:prstGeom>
          <a:gradFill>
            <a:gsLst>
              <a:gs pos="0">
                <a:srgbClr val="002060"/>
              </a:gs>
              <a:gs pos="74000">
                <a:srgbClr val="FFFFFF"/>
              </a:gs>
              <a:gs pos="83000">
                <a:srgbClr val="FFFFCC"/>
              </a:gs>
              <a:gs pos="100000">
                <a:srgbClr val="FFFFFF"/>
              </a:gs>
            </a:gsLst>
            <a:lin ang="5400000" scaled="1"/>
          </a:gradFill>
          <a:ln w="57150">
            <a:solidFill>
              <a:srgbClr val="003399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360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3225" y="4837113"/>
            <a:ext cx="2160588" cy="914400"/>
          </a:xfrm>
          <a:prstGeom prst="round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2" name="TextBox 1"/>
          <p:cNvSpPr txBox="1">
            <a:spLocks noChangeArrowheads="1"/>
          </p:cNvSpPr>
          <p:nvPr/>
        </p:nvSpPr>
        <p:spPr bwMode="auto">
          <a:xfrm>
            <a:off x="6765925" y="4622800"/>
            <a:ext cx="2736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>
                <a:solidFill>
                  <a:srgbClr val="040404"/>
                </a:solidFill>
              </a:rPr>
              <a:t>Остаточная деформация оболочки твэла №</a:t>
            </a:r>
            <a:r>
              <a:rPr lang="en-US" sz="1600" dirty="0">
                <a:solidFill>
                  <a:srgbClr val="040404"/>
                </a:solidFill>
              </a:rPr>
              <a:t>77</a:t>
            </a:r>
            <a:r>
              <a:rPr lang="ru-RU" sz="1600" dirty="0">
                <a:solidFill>
                  <a:srgbClr val="040404"/>
                </a:solidFill>
              </a:rPr>
              <a:t> после скачка мощности</a:t>
            </a:r>
            <a:endParaRPr lang="en-US" sz="1600" dirty="0">
              <a:solidFill>
                <a:srgbClr val="040404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040404"/>
                </a:solidFill>
              </a:rPr>
              <a:t>(</a:t>
            </a:r>
            <a:r>
              <a:rPr lang="ru-RU" sz="2400" dirty="0">
                <a:solidFill>
                  <a:srgbClr val="040404"/>
                </a:solidFill>
              </a:rPr>
              <a:t>∆</a:t>
            </a:r>
            <a:r>
              <a:rPr lang="en-US" sz="2400" dirty="0">
                <a:solidFill>
                  <a:srgbClr val="040404"/>
                </a:solidFill>
              </a:rPr>
              <a:t>D/D)</a:t>
            </a:r>
            <a:r>
              <a:rPr lang="en-US" sz="2400" baseline="30000" dirty="0">
                <a:solidFill>
                  <a:srgbClr val="040404"/>
                </a:solidFill>
              </a:rPr>
              <a:t>max </a:t>
            </a:r>
            <a:r>
              <a:rPr lang="en-US" sz="2400" dirty="0">
                <a:solidFill>
                  <a:srgbClr val="040404"/>
                </a:solidFill>
              </a:rPr>
              <a:t>= 0,84% </a:t>
            </a:r>
            <a:endParaRPr lang="ru-RU" sz="2400" dirty="0">
              <a:solidFill>
                <a:srgbClr val="040404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65925" y="4622800"/>
            <a:ext cx="2693988" cy="1254125"/>
          </a:xfrm>
          <a:prstGeom prst="round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9184" y="1124744"/>
            <a:ext cx="244161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4221088"/>
            <a:ext cx="3168352" cy="208823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28" y="1052736"/>
            <a:ext cx="4335435" cy="265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757378"/>
      </p:ext>
    </p:extLst>
  </p:cSld>
  <p:clrMapOvr>
    <a:masterClrMapping/>
  </p:clrMapOvr>
  <p:transition spd="slow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7C198-A15F-4AD3-937F-18DFE53829E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0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128588" y="260350"/>
            <a:ext cx="9648825" cy="504825"/>
          </a:xfrm>
        </p:spPr>
        <p:txBody>
          <a:bodyPr/>
          <a:lstStyle/>
          <a:p>
            <a:pPr algn="ctr">
              <a:defRPr/>
            </a:pPr>
            <a:r>
              <a:rPr lang="ru-RU" sz="2800" cap="none" dirty="0">
                <a:solidFill>
                  <a:schemeClr val="tx1"/>
                </a:solidFill>
                <a:latin typeface="+mn-lt"/>
              </a:rPr>
              <a:t>Эксперимент скачок мощности </a:t>
            </a:r>
            <a:r>
              <a:rPr lang="en-US" sz="2800" cap="none" dirty="0">
                <a:solidFill>
                  <a:schemeClr val="tx1"/>
                </a:solidFill>
                <a:latin typeface="+mn-lt"/>
              </a:rPr>
              <a:t>NGV-1</a:t>
            </a:r>
            <a:endParaRPr lang="ru-RU" sz="28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1052736"/>
            <a:ext cx="7887912" cy="481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44488" y="5877272"/>
            <a:ext cx="9433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Структура топлива </a:t>
            </a:r>
            <a:r>
              <a:rPr lang="en-US" dirty="0"/>
              <a:t>(</a:t>
            </a:r>
            <a:r>
              <a:rPr lang="ru-RU" dirty="0"/>
              <a:t>после травления)</a:t>
            </a:r>
            <a:r>
              <a:rPr lang="en-US" dirty="0"/>
              <a:t> </a:t>
            </a:r>
            <a:r>
              <a:rPr lang="ru-RU" dirty="0"/>
              <a:t>в сечении с максимальной линейной нагрузкой </a:t>
            </a:r>
          </a:p>
        </p:txBody>
      </p:sp>
    </p:spTree>
    <p:extLst>
      <p:ext uri="{BB962C8B-B14F-4D97-AF65-F5344CB8AC3E}">
        <p14:creationId xmlns:p14="http://schemas.microsoft.com/office/powerpoint/2010/main" val="1846757378"/>
      </p:ext>
    </p:extLst>
  </p:cSld>
  <p:clrMapOvr>
    <a:masterClrMapping/>
  </p:clrMapOvr>
  <p:transition spd="slow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A175D-46B0-4B78-A8CA-BE574027F98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8504" y="116632"/>
            <a:ext cx="864357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ru-RU" sz="2800" b="1" dirty="0">
                <a:latin typeface="Arial"/>
              </a:rPr>
              <a:t>Экспериментальное обоснование работоспособности </a:t>
            </a:r>
            <a:r>
              <a:rPr lang="ru-RU" sz="2800" b="1" dirty="0" err="1">
                <a:latin typeface="Arial"/>
              </a:rPr>
              <a:t>твэлов</a:t>
            </a:r>
            <a:endParaRPr lang="ru-RU" sz="2800" b="1" dirty="0">
              <a:latin typeface="Arial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6478590"/>
            <a:ext cx="1295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3" y="2276874"/>
            <a:ext cx="4423156" cy="39649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1813" y="1168039"/>
            <a:ext cx="950199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ru-RU" b="1" dirty="0"/>
              <a:t>Сравнение расчетных значений линейной мощности и скачков линейной мощности твэлов в переходных режимах ННЭ с экспериментальными данными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05" y="2289779"/>
            <a:ext cx="4754801" cy="39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04433"/>
      </p:ext>
    </p:extLst>
  </p:cSld>
  <p:clrMapOvr>
    <a:masterClrMapping/>
  </p:clrMapOvr>
  <p:transition spd="slow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954070" y="6462328"/>
            <a:ext cx="679450" cy="377825"/>
          </a:xfrm>
        </p:spPr>
        <p:txBody>
          <a:bodyPr/>
          <a:lstStyle/>
          <a:p>
            <a:pPr>
              <a:defRPr/>
            </a:pPr>
            <a:fld id="{C820CBDC-D6EE-422D-B577-39F328292F3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5244" y="188640"/>
            <a:ext cx="908422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latin typeface="Arial"/>
              </a:rPr>
              <a:t>Обоснование проектных критериев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478" y="5709482"/>
            <a:ext cx="962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Максимальные значения относительной деформации герметичных </a:t>
            </a:r>
            <a:r>
              <a:rPr lang="ru-RU" i="1" dirty="0" err="1"/>
              <a:t>твэлов</a:t>
            </a:r>
            <a:r>
              <a:rPr lang="ru-RU" i="1" dirty="0"/>
              <a:t> в экспериментах на скачок мощности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052736"/>
            <a:ext cx="73056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521955"/>
      </p:ext>
    </p:extLst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954070" y="6462328"/>
            <a:ext cx="679450" cy="377825"/>
          </a:xfrm>
        </p:spPr>
        <p:txBody>
          <a:bodyPr/>
          <a:lstStyle/>
          <a:p>
            <a:pPr>
              <a:defRPr/>
            </a:pPr>
            <a:fld id="{C820CBDC-D6EE-422D-B577-39F328292F3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09575" y="316149"/>
            <a:ext cx="908422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latin typeface="Arial"/>
              </a:rPr>
              <a:t>Верификация проектного кода СТАРТ-3А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18" y="1783227"/>
            <a:ext cx="453585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454" y="1783227"/>
            <a:ext cx="43896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63958" y="5167603"/>
            <a:ext cx="3827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Изменение диаметра (эксперимент), мкм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8871" y="1984103"/>
            <a:ext cx="400110" cy="318350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b="1" dirty="0"/>
              <a:t>Изменение диаметра (расчет), мкм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68414" y="2071259"/>
            <a:ext cx="400110" cy="2448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b="1" dirty="0"/>
              <a:t>Давление (расчет), МПа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0542" y="5167603"/>
            <a:ext cx="32804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400" b="1" dirty="0"/>
              <a:t>Давление (эксперимент), МПа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448134" y="3079371"/>
            <a:ext cx="2376264" cy="1800200"/>
          </a:xfrm>
          <a:prstGeom prst="line">
            <a:avLst/>
          </a:prstGeom>
          <a:ln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35966" y="1855235"/>
            <a:ext cx="2376264" cy="1800200"/>
          </a:xfrm>
          <a:prstGeom prst="line">
            <a:avLst/>
          </a:prstGeom>
          <a:ln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521955"/>
      </p:ext>
    </p:extLst>
  </p:cSld>
  <p:clrMapOvr>
    <a:masterClrMapping/>
  </p:clrMapOvr>
  <p:transition spd="slow">
    <p:pull dir="rd"/>
  </p:transition>
</p:sld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12314</TotalTime>
  <Words>565</Words>
  <Application>Microsoft Macintosh PowerPoint</Application>
  <PresentationFormat>Лист A4 (210x297 мм)</PresentationFormat>
  <Paragraphs>85</Paragraphs>
  <Slides>14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b-default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 скачок мощности NGV-1</vt:lpstr>
      <vt:lpstr>Эксперимент скачок мощности NGV-1</vt:lpstr>
      <vt:lpstr>Презентация PowerPoint</vt:lpstr>
      <vt:lpstr>Презентация PowerPoint</vt:lpstr>
      <vt:lpstr>Презентация PowerPoint</vt:lpstr>
      <vt:lpstr>Результаты моделирования эксперимента NG1 по кодам ANSYS и СТАРТ-3А</vt:lpstr>
      <vt:lpstr>Программа реакторных испытаний</vt:lpstr>
      <vt:lpstr>Презентация PowerPoint</vt:lpstr>
      <vt:lpstr>Спасибо за внимание!</vt:lpstr>
      <vt:lpstr>ЭКСПЕРИМЕНТ СКАЧОК мощности NG-4</vt:lpstr>
    </vt:vector>
  </TitlesOfParts>
  <Company>Rosatom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</dc:creator>
  <cp:lastModifiedBy>Microsoft Office User</cp:lastModifiedBy>
  <cp:revision>620</cp:revision>
  <cp:lastPrinted>2018-09-03T15:10:12Z</cp:lastPrinted>
  <dcterms:created xsi:type="dcterms:W3CDTF">2011-08-02T09:38:54Z</dcterms:created>
  <dcterms:modified xsi:type="dcterms:W3CDTF">2019-05-28T18:03:01Z</dcterms:modified>
</cp:coreProperties>
</file>