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5"/>
  </p:notesMasterIdLst>
  <p:sldIdLst>
    <p:sldId id="256" r:id="rId2"/>
    <p:sldId id="268" r:id="rId3"/>
    <p:sldId id="271" r:id="rId4"/>
    <p:sldId id="270" r:id="rId5"/>
    <p:sldId id="273" r:id="rId6"/>
    <p:sldId id="274" r:id="rId7"/>
    <p:sldId id="275" r:id="rId8"/>
    <p:sldId id="276" r:id="rId9"/>
    <p:sldId id="277" r:id="rId10"/>
    <p:sldId id="278" r:id="rId11"/>
    <p:sldId id="279" r:id="rId12"/>
    <p:sldId id="280" r:id="rId13"/>
    <p:sldId id="281" r:id="rId14"/>
  </p:sldIdLst>
  <p:sldSz cx="9906000" cy="6858000" type="A4"/>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510C2"/>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Средний стиль 3 - акцент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0E3FDE45-AF77-4B5C-9715-49D594BDF05E}" styleName="Светлый стиль 1 - акцент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2C8C85-51F0-491E-9774-3900AFEF0FD7}" styleName="Светлый стиль 2 - акцент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3" autoAdjust="0"/>
    <p:restoredTop sz="94857" autoAdjust="0"/>
  </p:normalViewPr>
  <p:slideViewPr>
    <p:cSldViewPr>
      <p:cViewPr>
        <p:scale>
          <a:sx n="130" d="100"/>
          <a:sy n="130" d="100"/>
        </p:scale>
        <p:origin x="-990" y="27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ru-RU" dirty="0"/>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ru-RU" dirty="0"/>
          </a:p>
        </p:txBody>
      </p:sp>
      <p:sp>
        <p:nvSpPr>
          <p:cNvPr id="6148" name="Rectangle 4"/>
          <p:cNvSpPr>
            <a:spLocks noGrp="1" noRot="1" noChangeAspect="1" noChangeArrowheads="1" noTextEdit="1"/>
          </p:cNvSpPr>
          <p:nvPr>
            <p:ph type="sldImg" idx="2"/>
          </p:nvPr>
        </p:nvSpPr>
        <p:spPr bwMode="auto">
          <a:xfrm>
            <a:off x="952500" y="685800"/>
            <a:ext cx="4953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ru-RU" dirty="0"/>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6F0ADF5A-4E41-473C-9B9B-1250C28B7D4C}" type="slidenum">
              <a:rPr lang="ru-RU"/>
              <a:pPr>
                <a:defRPr/>
              </a:pPr>
              <a:t>‹#›</a:t>
            </a:fld>
            <a:endParaRPr lang="ru-RU" dirty="0"/>
          </a:p>
        </p:txBody>
      </p:sp>
    </p:spTree>
    <p:extLst>
      <p:ext uri="{BB962C8B-B14F-4D97-AF65-F5344CB8AC3E}">
        <p14:creationId xmlns:p14="http://schemas.microsoft.com/office/powerpoint/2010/main" val="32546073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D93F9DD-E143-49B9-B27F-B51649F32B1B}" type="slidenum">
              <a:rPr lang="ru-RU" smtClean="0"/>
              <a:pPr eaLnBrk="1" hangingPunct="1"/>
              <a:t>1</a:t>
            </a:fld>
            <a:endParaRPr lang="ru-RU" dirty="0" smtClean="0"/>
          </a:p>
        </p:txBody>
      </p:sp>
      <p:sp>
        <p:nvSpPr>
          <p:cNvPr id="7171" name="Rectangle 2"/>
          <p:cNvSpPr>
            <a:spLocks noGrp="1" noRot="1" noChangeAspect="1" noChangeArrowheads="1" noTextEdit="1"/>
          </p:cNvSpPr>
          <p:nvPr>
            <p:ph type="sldImg"/>
          </p:nvPr>
        </p:nvSpPr>
        <p:spPr>
          <a:xfrm>
            <a:off x="317500" y="617538"/>
            <a:ext cx="6543675" cy="4530725"/>
          </a:xfrm>
          <a:ln/>
        </p:spPr>
      </p:sp>
      <p:sp>
        <p:nvSpPr>
          <p:cNvPr id="7172" name="Rectangle 3"/>
          <p:cNvSpPr>
            <a:spLocks noGrp="1" noChangeArrowheads="1"/>
          </p:cNvSpPr>
          <p:nvPr>
            <p:ph type="body" idx="1"/>
          </p:nvPr>
        </p:nvSpPr>
        <p:spPr>
          <a:xfrm>
            <a:off x="606425" y="5327650"/>
            <a:ext cx="5926138" cy="33432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ru-RU"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navigation8" descr="ujkm,"/>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0838" y="293688"/>
            <a:ext cx="1814512" cy="148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37400" y="384175"/>
            <a:ext cx="2622550" cy="89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63840" y="2181226"/>
            <a:ext cx="8970433" cy="1031875"/>
          </a:xfrm>
          <a:ln/>
        </p:spPr>
        <p:txBody>
          <a:bodyPr/>
          <a:lstStyle>
            <a:lvl1pPr>
              <a:lnSpc>
                <a:spcPct val="130000"/>
              </a:lnSpc>
              <a:defRPr sz="1800"/>
            </a:lvl1pPr>
          </a:lstStyle>
          <a:p>
            <a:r>
              <a:rPr lang="ru-RU"/>
              <a:t>Образец заголовка</a:t>
            </a:r>
          </a:p>
        </p:txBody>
      </p:sp>
      <p:sp>
        <p:nvSpPr>
          <p:cNvPr id="3075" name="Rectangle 3"/>
          <p:cNvSpPr>
            <a:spLocks noGrp="1" noChangeArrowheads="1"/>
          </p:cNvSpPr>
          <p:nvPr>
            <p:ph type="subTitle" idx="1"/>
          </p:nvPr>
        </p:nvSpPr>
        <p:spPr>
          <a:xfrm>
            <a:off x="663840" y="3284539"/>
            <a:ext cx="4055269" cy="649287"/>
          </a:xfrm>
          <a:ln/>
        </p:spPr>
        <p:txBody>
          <a:bodyPr anchor="ctr"/>
          <a:lstStyle>
            <a:lvl1pPr marL="0" indent="0">
              <a:buFontTx/>
              <a:buNone/>
              <a:defRPr sz="1400" b="1">
                <a:solidFill>
                  <a:schemeClr val="bg2"/>
                </a:solidFill>
              </a:defRPr>
            </a:lvl1pPr>
          </a:lstStyle>
          <a:p>
            <a:r>
              <a:rPr lang="ru-RU"/>
              <a:t>Образец подзаголовка</a:t>
            </a:r>
          </a:p>
        </p:txBody>
      </p:sp>
    </p:spTree>
    <p:extLst>
      <p:ext uri="{BB962C8B-B14F-4D97-AF65-F5344CB8AC3E}">
        <p14:creationId xmlns:p14="http://schemas.microsoft.com/office/powerpoint/2010/main" val="30890323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595A0B86-A681-443D-B3DE-6AAF83104BE7}" type="slidenum">
              <a:rPr lang="ru-RU"/>
              <a:pPr>
                <a:defRPr/>
              </a:pPr>
              <a:t>‹#›</a:t>
            </a:fld>
            <a:endParaRPr lang="ru-RU" dirty="0"/>
          </a:p>
        </p:txBody>
      </p:sp>
    </p:spTree>
    <p:extLst>
      <p:ext uri="{BB962C8B-B14F-4D97-AF65-F5344CB8AC3E}">
        <p14:creationId xmlns:p14="http://schemas.microsoft.com/office/powerpoint/2010/main" val="170940714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53830" y="0"/>
            <a:ext cx="2280444" cy="62738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7340" y="0"/>
            <a:ext cx="6681390" cy="62738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FC3E0CA7-BA0B-49EE-B0C7-F5CFD237F408}" type="slidenum">
              <a:rPr lang="ru-RU"/>
              <a:pPr>
                <a:defRPr/>
              </a:pPr>
              <a:t>‹#›</a:t>
            </a:fld>
            <a:endParaRPr lang="ru-RU" dirty="0"/>
          </a:p>
        </p:txBody>
      </p:sp>
    </p:spTree>
    <p:extLst>
      <p:ext uri="{BB962C8B-B14F-4D97-AF65-F5344CB8AC3E}">
        <p14:creationId xmlns:p14="http://schemas.microsoft.com/office/powerpoint/2010/main" val="172218044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sldNum" sz="quarter" idx="10"/>
          </p:nvPr>
        </p:nvSpPr>
        <p:spPr>
          <a:ln/>
        </p:spPr>
        <p:txBody>
          <a:bodyPr/>
          <a:lstStyle>
            <a:lvl1pPr>
              <a:defRPr/>
            </a:lvl1pPr>
          </a:lstStyle>
          <a:p>
            <a:pPr>
              <a:defRPr/>
            </a:pPr>
            <a:fld id="{6D79B383-C2B2-4737-B014-2B6672A34A2F}" type="slidenum">
              <a:rPr lang="ru-RU"/>
              <a:pPr>
                <a:defRPr/>
              </a:pPr>
              <a:t>‹#›</a:t>
            </a:fld>
            <a:endParaRPr lang="ru-RU" dirty="0"/>
          </a:p>
        </p:txBody>
      </p:sp>
    </p:spTree>
    <p:extLst>
      <p:ext uri="{BB962C8B-B14F-4D97-AF65-F5344CB8AC3E}">
        <p14:creationId xmlns:p14="http://schemas.microsoft.com/office/powerpoint/2010/main" val="424519707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1"/>
            <a:ext cx="84201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sldNum" sz="quarter" idx="10"/>
          </p:nvPr>
        </p:nvSpPr>
        <p:spPr>
          <a:ln/>
        </p:spPr>
        <p:txBody>
          <a:bodyPr/>
          <a:lstStyle>
            <a:lvl1pPr>
              <a:defRPr/>
            </a:lvl1pPr>
          </a:lstStyle>
          <a:p>
            <a:pPr>
              <a:defRPr/>
            </a:pPr>
            <a:fld id="{0A768E33-9A99-4FD6-88B5-99C4418669F6}" type="slidenum">
              <a:rPr lang="ru-RU"/>
              <a:pPr>
                <a:defRPr/>
              </a:pPr>
              <a:t>‹#›</a:t>
            </a:fld>
            <a:endParaRPr lang="ru-RU" dirty="0"/>
          </a:p>
        </p:txBody>
      </p:sp>
    </p:spTree>
    <p:extLst>
      <p:ext uri="{BB962C8B-B14F-4D97-AF65-F5344CB8AC3E}">
        <p14:creationId xmlns:p14="http://schemas.microsoft.com/office/powerpoint/2010/main" val="93892247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7340" y="1125538"/>
            <a:ext cx="448005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52496" y="1125538"/>
            <a:ext cx="4481777" cy="5148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sldNum" sz="quarter" idx="10"/>
          </p:nvPr>
        </p:nvSpPr>
        <p:spPr>
          <a:ln/>
        </p:spPr>
        <p:txBody>
          <a:bodyPr/>
          <a:lstStyle>
            <a:lvl1pPr>
              <a:defRPr/>
            </a:lvl1pPr>
          </a:lstStyle>
          <a:p>
            <a:pPr>
              <a:defRPr/>
            </a:pPr>
            <a:fld id="{20F14E1C-2D1F-4097-8BF0-AD1D7AC0005F}" type="slidenum">
              <a:rPr lang="ru-RU"/>
              <a:pPr>
                <a:defRPr/>
              </a:pPr>
              <a:t>‹#›</a:t>
            </a:fld>
            <a:endParaRPr lang="ru-RU" dirty="0"/>
          </a:p>
        </p:txBody>
      </p:sp>
    </p:spTree>
    <p:extLst>
      <p:ext uri="{BB962C8B-B14F-4D97-AF65-F5344CB8AC3E}">
        <p14:creationId xmlns:p14="http://schemas.microsoft.com/office/powerpoint/2010/main" val="296613774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sldNum" sz="quarter" idx="10"/>
          </p:nvPr>
        </p:nvSpPr>
        <p:spPr>
          <a:ln/>
        </p:spPr>
        <p:txBody>
          <a:bodyPr/>
          <a:lstStyle>
            <a:lvl1pPr>
              <a:defRPr/>
            </a:lvl1pPr>
          </a:lstStyle>
          <a:p>
            <a:pPr>
              <a:defRPr/>
            </a:pPr>
            <a:fld id="{96B2CB26-3AE6-4245-9811-482AEC1417D4}" type="slidenum">
              <a:rPr lang="ru-RU"/>
              <a:pPr>
                <a:defRPr/>
              </a:pPr>
              <a:t>‹#›</a:t>
            </a:fld>
            <a:endParaRPr lang="ru-RU" dirty="0"/>
          </a:p>
        </p:txBody>
      </p:sp>
    </p:spTree>
    <p:extLst>
      <p:ext uri="{BB962C8B-B14F-4D97-AF65-F5344CB8AC3E}">
        <p14:creationId xmlns:p14="http://schemas.microsoft.com/office/powerpoint/2010/main" val="114720672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sldNum" sz="quarter" idx="10"/>
          </p:nvPr>
        </p:nvSpPr>
        <p:spPr>
          <a:ln/>
        </p:spPr>
        <p:txBody>
          <a:bodyPr/>
          <a:lstStyle>
            <a:lvl1pPr>
              <a:defRPr/>
            </a:lvl1pPr>
          </a:lstStyle>
          <a:p>
            <a:pPr>
              <a:defRPr/>
            </a:pPr>
            <a:fld id="{4E736612-5894-4ED3-B5BB-ED509021FA73}" type="slidenum">
              <a:rPr lang="ru-RU"/>
              <a:pPr>
                <a:defRPr/>
              </a:pPr>
              <a:t>‹#›</a:t>
            </a:fld>
            <a:endParaRPr lang="ru-RU" dirty="0"/>
          </a:p>
        </p:txBody>
      </p:sp>
    </p:spTree>
    <p:extLst>
      <p:ext uri="{BB962C8B-B14F-4D97-AF65-F5344CB8AC3E}">
        <p14:creationId xmlns:p14="http://schemas.microsoft.com/office/powerpoint/2010/main" val="5385728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fld id="{1887C470-52DF-466B-AF12-8574A1285A92}" type="slidenum">
              <a:rPr lang="ru-RU"/>
              <a:pPr>
                <a:defRPr/>
              </a:pPr>
              <a:t>‹#›</a:t>
            </a:fld>
            <a:endParaRPr lang="ru-RU" dirty="0"/>
          </a:p>
        </p:txBody>
      </p:sp>
    </p:spTree>
    <p:extLst>
      <p:ext uri="{BB962C8B-B14F-4D97-AF65-F5344CB8AC3E}">
        <p14:creationId xmlns:p14="http://schemas.microsoft.com/office/powerpoint/2010/main" val="2761316549"/>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06B3E7FC-BDFD-4A3E-AC8A-BC472DBCAB70}" type="slidenum">
              <a:rPr lang="ru-RU"/>
              <a:pPr>
                <a:defRPr/>
              </a:pPr>
              <a:t>‹#›</a:t>
            </a:fld>
            <a:endParaRPr lang="ru-RU" dirty="0"/>
          </a:p>
        </p:txBody>
      </p:sp>
    </p:spTree>
    <p:extLst>
      <p:ext uri="{BB962C8B-B14F-4D97-AF65-F5344CB8AC3E}">
        <p14:creationId xmlns:p14="http://schemas.microsoft.com/office/powerpoint/2010/main" val="298158191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smtClean="0"/>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sldNum" sz="quarter" idx="10"/>
          </p:nvPr>
        </p:nvSpPr>
        <p:spPr>
          <a:ln/>
        </p:spPr>
        <p:txBody>
          <a:bodyPr/>
          <a:lstStyle>
            <a:lvl1pPr>
              <a:defRPr/>
            </a:lvl1pPr>
          </a:lstStyle>
          <a:p>
            <a:pPr>
              <a:defRPr/>
            </a:pPr>
            <a:fld id="{BDE5C856-26F2-4EC8-A720-C2C5FF41EB53}" type="slidenum">
              <a:rPr lang="ru-RU"/>
              <a:pPr>
                <a:defRPr/>
              </a:pPr>
              <a:t>‹#›</a:t>
            </a:fld>
            <a:endParaRPr lang="ru-RU" dirty="0"/>
          </a:p>
        </p:txBody>
      </p:sp>
    </p:spTree>
    <p:extLst>
      <p:ext uri="{BB962C8B-B14F-4D97-AF65-F5344CB8AC3E}">
        <p14:creationId xmlns:p14="http://schemas.microsoft.com/office/powerpoint/2010/main" val="335168194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sldNum" sz="quarter" idx="4"/>
          </p:nvPr>
        </p:nvSpPr>
        <p:spPr bwMode="auto">
          <a:xfrm>
            <a:off x="8948738" y="6448425"/>
            <a:ext cx="679450" cy="377825"/>
          </a:xfrm>
          <a:prstGeom prst="rect">
            <a:avLst/>
          </a:prstGeom>
          <a:noFill/>
          <a:ln w="9525">
            <a:noFill/>
            <a:miter lim="800000"/>
            <a:headEnd/>
            <a:tailEnd/>
          </a:ln>
          <a:effectLst/>
        </p:spPr>
        <p:txBody>
          <a:bodyPr vert="horz" wrap="square" lIns="0" tIns="0" rIns="0" bIns="0" numCol="1" anchor="ctr" anchorCtr="1" compatLnSpc="1">
            <a:prstTxWarp prst="textNoShape">
              <a:avLst/>
            </a:prstTxWarp>
          </a:bodyPr>
          <a:lstStyle>
            <a:lvl1pPr algn="r">
              <a:defRPr sz="2200" b="1">
                <a:solidFill>
                  <a:schemeClr val="hlink"/>
                </a:solidFill>
                <a:latin typeface="Arial" charset="0"/>
                <a:cs typeface="+mn-cs"/>
              </a:defRPr>
            </a:lvl1pPr>
          </a:lstStyle>
          <a:p>
            <a:pPr>
              <a:defRPr/>
            </a:pPr>
            <a:fld id="{AF6B0598-CC54-417E-91AC-D9531FD78813}" type="slidenum">
              <a:rPr lang="ru-RU"/>
              <a:pPr>
                <a:defRPr/>
              </a:pPr>
              <a:t>‹#›</a:t>
            </a:fld>
            <a:endParaRPr lang="ru-RU" dirty="0"/>
          </a:p>
        </p:txBody>
      </p:sp>
      <p:sp>
        <p:nvSpPr>
          <p:cNvPr id="1027" name="Rectangle 3"/>
          <p:cNvSpPr>
            <a:spLocks noGrp="1" noChangeArrowheads="1"/>
          </p:cNvSpPr>
          <p:nvPr>
            <p:ph type="body" idx="1"/>
          </p:nvPr>
        </p:nvSpPr>
        <p:spPr bwMode="auto">
          <a:xfrm>
            <a:off x="508000" y="1125538"/>
            <a:ext cx="9126538" cy="514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ru-RU" smtClean="0"/>
              <a:t>Образец текста</a:t>
            </a:r>
          </a:p>
          <a:p>
            <a:pPr lvl="1"/>
            <a:r>
              <a:rPr lang="ru-RU" smtClean="0"/>
              <a:t>Второй уровень</a:t>
            </a:r>
          </a:p>
        </p:txBody>
      </p:sp>
      <p:sp>
        <p:nvSpPr>
          <p:cNvPr id="1028" name="Rectangle 4"/>
          <p:cNvSpPr>
            <a:spLocks noGrp="1" noChangeArrowheads="1"/>
          </p:cNvSpPr>
          <p:nvPr>
            <p:ph type="title"/>
          </p:nvPr>
        </p:nvSpPr>
        <p:spPr bwMode="auto">
          <a:xfrm>
            <a:off x="508000" y="0"/>
            <a:ext cx="8267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ru-RU" smtClean="0"/>
              <a:t>Образец заголовка</a:t>
            </a:r>
          </a:p>
        </p:txBody>
      </p:sp>
      <p:pic>
        <p:nvPicPr>
          <p:cNvPr id="1029" name="navigation8" descr="ujkm,"/>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8672513" y="106363"/>
            <a:ext cx="962025" cy="785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00038" y="6446838"/>
            <a:ext cx="1114425"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2"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ransition/>
  <p:timing>
    <p:tnLst>
      <p:par>
        <p:cTn id="1" dur="indefinite" restart="never" nodeType="tmRoot"/>
      </p:par>
    </p:tnLst>
  </p:timing>
  <p:txStyles>
    <p:title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p:titleStyle>
    <p:bodyStyle>
      <a:lvl1pPr marL="180975" indent="-180975" algn="l" rtl="0" eaLnBrk="0" fontAlgn="base" hangingPunct="0">
        <a:lnSpc>
          <a:spcPct val="110000"/>
        </a:lnSpc>
        <a:spcBef>
          <a:spcPct val="40000"/>
        </a:spcBef>
        <a:spcAft>
          <a:spcPct val="20000"/>
        </a:spcAft>
        <a:buBlip>
          <a:blip r:embed="rId16"/>
        </a:buBlip>
        <a:defRPr sz="1600">
          <a:solidFill>
            <a:schemeClr val="tx1"/>
          </a:solidFill>
          <a:latin typeface="+mn-lt"/>
          <a:ea typeface="+mn-ea"/>
          <a:cs typeface="+mn-cs"/>
        </a:defRPr>
      </a:lvl1pPr>
      <a:lvl2pPr marL="360363" indent="-177800" algn="l" rtl="0" eaLnBrk="0" fontAlgn="base" hangingPunct="0">
        <a:lnSpc>
          <a:spcPct val="110000"/>
        </a:lnSpc>
        <a:spcBef>
          <a:spcPct val="0"/>
        </a:spcBef>
        <a:spcAft>
          <a:spcPct val="20000"/>
        </a:spcAft>
        <a:buBlip>
          <a:blip r:embed="rId17"/>
        </a:buBlip>
        <a:defRPr sz="1400">
          <a:solidFill>
            <a:schemeClr val="tx1"/>
          </a:solidFill>
          <a:latin typeface="+mn-lt"/>
          <a:cs typeface="+mn-cs"/>
        </a:defRPr>
      </a:lvl2pPr>
      <a:lvl3pPr marL="1162050" indent="-268288" algn="l" rtl="0" eaLnBrk="0" fontAlgn="base" hangingPunct="0">
        <a:spcBef>
          <a:spcPct val="0"/>
        </a:spcBef>
        <a:spcAft>
          <a:spcPct val="30000"/>
        </a:spcAft>
        <a:buBlip>
          <a:blip r:embed="rId17"/>
        </a:buBlip>
        <a:defRPr sz="2200">
          <a:solidFill>
            <a:schemeClr val="tx1"/>
          </a:solidFill>
          <a:latin typeface="+mn-lt"/>
          <a:cs typeface="+mn-cs"/>
        </a:defRPr>
      </a:lvl3pPr>
      <a:lvl4pPr marL="1665288" indent="-228600" algn="l" rtl="0" eaLnBrk="0" fontAlgn="base" hangingPunct="0">
        <a:spcBef>
          <a:spcPct val="20000"/>
        </a:spcBef>
        <a:spcAft>
          <a:spcPct val="0"/>
        </a:spcAft>
        <a:buChar char="–"/>
        <a:defRPr sz="2000">
          <a:solidFill>
            <a:schemeClr val="tx1"/>
          </a:solidFill>
          <a:latin typeface="+mn-lt"/>
          <a:cs typeface="+mn-cs"/>
        </a:defRPr>
      </a:lvl4pPr>
      <a:lvl5pPr marL="2073275" indent="-228600" algn="l" rtl="0" eaLnBrk="0" fontAlgn="base" hangingPunct="0">
        <a:spcBef>
          <a:spcPct val="20000"/>
        </a:spcBef>
        <a:spcAft>
          <a:spcPct val="0"/>
        </a:spcAft>
        <a:buChar char="»"/>
        <a:defRPr sz="2000">
          <a:solidFill>
            <a:schemeClr val="tx1"/>
          </a:solidFill>
          <a:latin typeface="+mn-lt"/>
          <a:cs typeface="+mn-cs"/>
        </a:defRPr>
      </a:lvl5pPr>
      <a:lvl6pPr marL="2530475" indent="-228600" algn="l" rtl="0" fontAlgn="base">
        <a:spcBef>
          <a:spcPct val="20000"/>
        </a:spcBef>
        <a:spcAft>
          <a:spcPct val="0"/>
        </a:spcAft>
        <a:buChar char="»"/>
        <a:defRPr sz="2000">
          <a:solidFill>
            <a:schemeClr val="tx1"/>
          </a:solidFill>
          <a:latin typeface="+mn-lt"/>
          <a:cs typeface="+mn-cs"/>
        </a:defRPr>
      </a:lvl6pPr>
      <a:lvl7pPr marL="2987675" indent="-228600" algn="l" rtl="0" fontAlgn="base">
        <a:spcBef>
          <a:spcPct val="20000"/>
        </a:spcBef>
        <a:spcAft>
          <a:spcPct val="0"/>
        </a:spcAft>
        <a:buChar char="»"/>
        <a:defRPr sz="2000">
          <a:solidFill>
            <a:schemeClr val="tx1"/>
          </a:solidFill>
          <a:latin typeface="+mn-lt"/>
          <a:cs typeface="+mn-cs"/>
        </a:defRPr>
      </a:lvl7pPr>
      <a:lvl8pPr marL="3444875" indent="-228600" algn="l" rtl="0" fontAlgn="base">
        <a:spcBef>
          <a:spcPct val="20000"/>
        </a:spcBef>
        <a:spcAft>
          <a:spcPct val="0"/>
        </a:spcAft>
        <a:buChar char="»"/>
        <a:defRPr sz="2000">
          <a:solidFill>
            <a:schemeClr val="tx1"/>
          </a:solidFill>
          <a:latin typeface="+mn-lt"/>
          <a:cs typeface="+mn-cs"/>
        </a:defRPr>
      </a:lvl8pPr>
      <a:lvl9pPr marL="3902075"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2520" y="2029966"/>
            <a:ext cx="9145016"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p>
            <a:pPr algn="ctr">
              <a:lnSpc>
                <a:spcPct val="130000"/>
              </a:lnSpc>
            </a:pPr>
            <a:r>
              <a:rPr lang="ru-RU" sz="2400" b="1" i="1" cap="small" dirty="0">
                <a:solidFill>
                  <a:schemeClr val="tx2"/>
                </a:solidFill>
                <a:latin typeface="+mj-lt"/>
                <a:cs typeface="Times New Roman" pitchFamily="18" charset="0"/>
              </a:rPr>
              <a:t>РЕАКТОРНЫЕ ИСПЫТАНИЯ ОБОЛОЧЕК ТВЭЛОВ ИЗ СПЛАВА Э110М В ВОДООХЛАЖДАЕМЫХ РЕАКТОРАХ И РЕЗУЛЬТАТЫ ПОСЛЕРЕАКТОРНЫХ ИССЛЕДОВАНИЙ</a:t>
            </a:r>
            <a:endParaRPr lang="ru-RU" sz="2400" b="1" i="1" cap="small" dirty="0" smtClean="0">
              <a:solidFill>
                <a:schemeClr val="tx2"/>
              </a:solidFill>
              <a:latin typeface="+mj-lt"/>
              <a:cs typeface="Times New Roman" pitchFamily="18" charset="0"/>
            </a:endParaRPr>
          </a:p>
        </p:txBody>
      </p:sp>
      <p:sp>
        <p:nvSpPr>
          <p:cNvPr id="3076" name="b--sw3tSuYwFh9d4syvsTVb" hidden="1"/>
          <p:cNvSpPr>
            <a:spLocks noChangeArrowheads="1"/>
          </p:cNvSpPr>
          <p:nvPr/>
        </p:nvSpPr>
        <p:spPr bwMode="auto">
          <a:xfrm>
            <a:off x="68263" y="6731000"/>
            <a:ext cx="69850" cy="63500"/>
          </a:xfrm>
          <a:prstGeom prst="ellipse">
            <a:avLst/>
          </a:prstGeom>
          <a:solidFill>
            <a:srgbClr val="FF0000"/>
          </a:solidFill>
          <a:ln w="19050">
            <a:solidFill>
              <a:srgbClr val="0000FF"/>
            </a:solidFill>
            <a:round/>
            <a:headEnd/>
            <a:tailEnd/>
          </a:ln>
        </p:spPr>
        <p:txBody>
          <a:bodyPr wrap="none" anchor="ctr"/>
          <a:lstStyle/>
          <a:p>
            <a:endParaRPr lang="ru-RU" dirty="0"/>
          </a:p>
        </p:txBody>
      </p:sp>
      <p:sp>
        <p:nvSpPr>
          <p:cNvPr id="3077" name="Rectangle 3"/>
          <p:cNvSpPr txBox="1">
            <a:spLocks noChangeArrowheads="1"/>
          </p:cNvSpPr>
          <p:nvPr/>
        </p:nvSpPr>
        <p:spPr bwMode="auto">
          <a:xfrm>
            <a:off x="2432050" y="525463"/>
            <a:ext cx="4625975" cy="64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0" tIns="0" rIns="0" bIns="0"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spcAft>
                <a:spcPct val="20000"/>
              </a:spcAft>
            </a:pPr>
            <a:r>
              <a:rPr lang="ru-RU" sz="1400" i="1" dirty="0" smtClean="0">
                <a:solidFill>
                  <a:schemeClr val="tx2"/>
                </a:solidFill>
              </a:rPr>
              <a:t>ВЫСОКОТЕХНОЛОГИЧЕСКИЙ НАУЧНО-ИССЛЕДОВАТЕЛЬСКИЙ ИНСТИТУТ НЕОРГАНИЧЕСКИХ МАТЕРИАЛОВ ИМЕНИ АКАДЕМИКА А.А. БОЧВАРА (АО «ВНИИНМ»)</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6" y="6229350"/>
            <a:ext cx="1990725" cy="628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920552" y="3721224"/>
            <a:ext cx="8856984" cy="738664"/>
          </a:xfrm>
          <a:prstGeom prst="rect">
            <a:avLst/>
          </a:prstGeom>
        </p:spPr>
        <p:txBody>
          <a:bodyPr wrap="square">
            <a:spAutoFit/>
          </a:bodyPr>
          <a:lstStyle/>
          <a:p>
            <a:r>
              <a:rPr lang="ru-RU" sz="1400" b="1" u="sng" cap="small" dirty="0">
                <a:solidFill>
                  <a:schemeClr val="tx2"/>
                </a:solidFill>
                <a:latin typeface="Arial" pitchFamily="34" charset="0"/>
                <a:cs typeface="Arial" pitchFamily="34" charset="0"/>
              </a:rPr>
              <a:t>А.Ю. </a:t>
            </a:r>
            <a:r>
              <a:rPr lang="ru-RU" sz="1400" b="1" u="sng" cap="small" dirty="0" smtClean="0">
                <a:solidFill>
                  <a:schemeClr val="tx2"/>
                </a:solidFill>
                <a:latin typeface="Arial" pitchFamily="34" charset="0"/>
                <a:cs typeface="Arial" pitchFamily="34" charset="0"/>
              </a:rPr>
              <a:t>Шевяков</a:t>
            </a:r>
            <a:r>
              <a:rPr lang="ru-RU" sz="1400" b="1" cap="small" dirty="0" smtClean="0">
                <a:solidFill>
                  <a:schemeClr val="tx2"/>
                </a:solidFill>
                <a:latin typeface="Arial" pitchFamily="34" charset="0"/>
                <a:cs typeface="Arial" pitchFamily="34" charset="0"/>
              </a:rPr>
              <a:t>, </a:t>
            </a:r>
            <a:r>
              <a:rPr lang="ru-RU" sz="1400" b="1" cap="small" dirty="0">
                <a:solidFill>
                  <a:schemeClr val="tx2"/>
                </a:solidFill>
                <a:latin typeface="Arial" pitchFamily="34" charset="0"/>
                <a:cs typeface="Arial" pitchFamily="34" charset="0"/>
              </a:rPr>
              <a:t>В.А. Маркелов, В.В. Новиков, Н.С. Сабуров, А.Ю. Гусев, В.Ф. Коньков, М.М. </a:t>
            </a:r>
            <a:r>
              <a:rPr lang="ru-RU" sz="1400" b="1" cap="small" dirty="0" smtClean="0">
                <a:solidFill>
                  <a:schemeClr val="tx2"/>
                </a:solidFill>
                <a:latin typeface="Arial" pitchFamily="34" charset="0"/>
                <a:cs typeface="Arial" pitchFamily="34" charset="0"/>
              </a:rPr>
              <a:t>Перегуд</a:t>
            </a:r>
          </a:p>
          <a:p>
            <a:r>
              <a:rPr lang="ru-RU" sz="1400" b="1" cap="small" dirty="0" smtClean="0">
                <a:solidFill>
                  <a:schemeClr val="tx2"/>
                </a:solidFill>
                <a:latin typeface="Arial" pitchFamily="34" charset="0"/>
                <a:cs typeface="Arial" pitchFamily="34" charset="0"/>
              </a:rPr>
              <a:t> </a:t>
            </a:r>
            <a:r>
              <a:rPr lang="ru-RU" sz="1400" b="1" cap="small" dirty="0">
                <a:solidFill>
                  <a:schemeClr val="tx2"/>
                </a:solidFill>
                <a:latin typeface="Arial" pitchFamily="34" charset="0"/>
                <a:cs typeface="Arial" pitchFamily="34" charset="0"/>
              </a:rPr>
              <a:t/>
            </a:r>
            <a:br>
              <a:rPr lang="ru-RU" sz="1400" b="1" cap="small" dirty="0">
                <a:solidFill>
                  <a:schemeClr val="tx2"/>
                </a:solidFill>
                <a:latin typeface="Arial" pitchFamily="34" charset="0"/>
                <a:cs typeface="Arial" pitchFamily="34" charset="0"/>
              </a:rPr>
            </a:br>
            <a:r>
              <a:rPr lang="ru-RU" sz="1400" b="1" cap="small" dirty="0" smtClean="0">
                <a:solidFill>
                  <a:schemeClr val="tx2"/>
                </a:solidFill>
                <a:latin typeface="Arial" pitchFamily="34" charset="0"/>
                <a:cs typeface="Arial" pitchFamily="34" charset="0"/>
              </a:rPr>
              <a:t>АО </a:t>
            </a:r>
            <a:r>
              <a:rPr lang="ru-RU" sz="1400" b="1" cap="small" dirty="0">
                <a:solidFill>
                  <a:schemeClr val="tx2"/>
                </a:solidFill>
                <a:latin typeface="Arial" pitchFamily="34" charset="0"/>
                <a:cs typeface="Arial" pitchFamily="34" charset="0"/>
              </a:rPr>
              <a:t>«ВНИИНМ», г. Москва, Россия</a:t>
            </a:r>
          </a:p>
        </p:txBody>
      </p:sp>
      <p:sp>
        <p:nvSpPr>
          <p:cNvPr id="4" name="Прямоугольник 3"/>
          <p:cNvSpPr/>
          <p:nvPr/>
        </p:nvSpPr>
        <p:spPr>
          <a:xfrm>
            <a:off x="56456" y="4888512"/>
            <a:ext cx="3600399" cy="1323439"/>
          </a:xfrm>
          <a:prstGeom prst="rect">
            <a:avLst/>
          </a:prstGeom>
        </p:spPr>
        <p:txBody>
          <a:bodyPr wrap="square">
            <a:spAutoFit/>
          </a:bodyPr>
          <a:lstStyle/>
          <a:p>
            <a:pPr algn="just"/>
            <a:r>
              <a:rPr lang="ru-RU" sz="1400" b="1" dirty="0">
                <a:solidFill>
                  <a:schemeClr val="bg2">
                    <a:lumMod val="75000"/>
                  </a:schemeClr>
                </a:solidFill>
                <a:latin typeface="Bookman Old Style" pitchFamily="18" charset="0"/>
              </a:rPr>
              <a:t>Х</a:t>
            </a:r>
            <a:r>
              <a:rPr lang="en-US" sz="1400" b="1" dirty="0">
                <a:solidFill>
                  <a:schemeClr val="bg2">
                    <a:lumMod val="75000"/>
                  </a:schemeClr>
                </a:solidFill>
                <a:latin typeface="Bookman Old Style" pitchFamily="18" charset="0"/>
              </a:rPr>
              <a:t>I </a:t>
            </a:r>
            <a:r>
              <a:rPr lang="ru-RU" sz="1400" b="1" dirty="0">
                <a:solidFill>
                  <a:schemeClr val="bg2">
                    <a:lumMod val="75000"/>
                  </a:schemeClr>
                </a:solidFill>
                <a:latin typeface="Bookman Old Style" pitchFamily="18" charset="0"/>
              </a:rPr>
              <a:t>конференция по реакторному материаловедению, посвящённая 55-летию отделения реакторного материаловедения НИИАР</a:t>
            </a:r>
          </a:p>
          <a:p>
            <a:pPr algn="just"/>
            <a:r>
              <a:rPr lang="ru-RU" sz="1200" dirty="0">
                <a:solidFill>
                  <a:schemeClr val="bg2">
                    <a:lumMod val="75000"/>
                  </a:schemeClr>
                </a:solidFill>
                <a:latin typeface="Bookman Old Style" pitchFamily="18" charset="0"/>
              </a:rPr>
              <a:t>г. Димитровград, АО «ГНЦ НИИАР», 27-31 мая 2019 года </a:t>
            </a:r>
            <a:endParaRPr lang="ru-RU" sz="1200" dirty="0">
              <a:solidFill>
                <a:schemeClr val="bg2">
                  <a:lumMod val="75000"/>
                </a:schemeClr>
              </a:solidFill>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Радиационное формоизменение</a:t>
            </a:r>
            <a:endParaRPr lang="ru-RU" dirty="0"/>
          </a:p>
        </p:txBody>
      </p:sp>
      <p:sp>
        <p:nvSpPr>
          <p:cNvPr id="4" name="Номер слайда 3"/>
          <p:cNvSpPr>
            <a:spLocks noGrp="1"/>
          </p:cNvSpPr>
          <p:nvPr>
            <p:ph type="sldNum" sz="quarter" idx="10"/>
          </p:nvPr>
        </p:nvSpPr>
        <p:spPr>
          <a:xfrm>
            <a:off x="8948738" y="6448425"/>
            <a:ext cx="679450" cy="377825"/>
          </a:xfrm>
        </p:spPr>
        <p:txBody>
          <a:bodyPr/>
          <a:lstStyle/>
          <a:p>
            <a:fld id="{971CEA92-1A21-4142-91ED-C03EE55854AC}" type="slidenum">
              <a:rPr lang="ru-RU" smtClean="0"/>
              <a:pPr/>
              <a:t>10</a:t>
            </a:fld>
            <a:endParaRPr lang="ru-RU"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891" t="2539" r="2401" b="3279"/>
          <a:stretch/>
        </p:blipFill>
        <p:spPr bwMode="auto">
          <a:xfrm>
            <a:off x="992560" y="4012364"/>
            <a:ext cx="3582000" cy="23280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5295" t="22534" r="48636" b="38937"/>
          <a:stretch/>
        </p:blipFill>
        <p:spPr bwMode="auto">
          <a:xfrm>
            <a:off x="926188" y="1642813"/>
            <a:ext cx="3594764"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 name="Прямоугольник 30"/>
          <p:cNvSpPr/>
          <p:nvPr/>
        </p:nvSpPr>
        <p:spPr>
          <a:xfrm>
            <a:off x="344488" y="981931"/>
            <a:ext cx="9289032" cy="584775"/>
          </a:xfrm>
          <a:prstGeom prst="rect">
            <a:avLst/>
          </a:prstGeom>
        </p:spPr>
        <p:txBody>
          <a:bodyPr wrap="square">
            <a:spAutoFit/>
          </a:bodyPr>
          <a:lstStyle/>
          <a:p>
            <a:pPr algn="ctr"/>
            <a:r>
              <a:rPr lang="ru-RU" sz="1600" b="1" i="1" dirty="0" smtClean="0">
                <a:solidFill>
                  <a:srgbClr val="002060"/>
                </a:solidFill>
              </a:rPr>
              <a:t>Измерения геометрических размеров оболочек твэлов после эксплуатации:</a:t>
            </a:r>
          </a:p>
          <a:p>
            <a:pPr algn="ctr"/>
            <a:r>
              <a:rPr lang="ru-RU" sz="1600" b="1" i="1" dirty="0" smtClean="0">
                <a:solidFill>
                  <a:srgbClr val="002060"/>
                </a:solidFill>
              </a:rPr>
              <a:t>удлинение и изменение диаметра</a:t>
            </a:r>
            <a:endParaRPr lang="ru-RU" sz="1600" dirty="0"/>
          </a:p>
        </p:txBody>
      </p:sp>
      <p:pic>
        <p:nvPicPr>
          <p:cNvPr id="1026"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857" t="20317" r="12857" b="12169"/>
          <a:stretch/>
        </p:blipFill>
        <p:spPr bwMode="auto">
          <a:xfrm>
            <a:off x="5321387" y="1642813"/>
            <a:ext cx="3808077" cy="26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Овал 16"/>
          <p:cNvSpPr/>
          <p:nvPr/>
        </p:nvSpPr>
        <p:spPr>
          <a:xfrm rot="16200000">
            <a:off x="1536286" y="4275345"/>
            <a:ext cx="1132271" cy="972000"/>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rot="16200000">
            <a:off x="3064843" y="4034185"/>
            <a:ext cx="1132271" cy="1152129"/>
          </a:xfrm>
          <a:prstGeom prst="ellipse">
            <a:avLst/>
          </a:prstGeom>
          <a:noFill/>
          <a:ln w="127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856656" y="4563876"/>
            <a:ext cx="494046" cy="307777"/>
          </a:xfrm>
          <a:prstGeom prst="rect">
            <a:avLst/>
          </a:prstGeom>
        </p:spPr>
        <p:txBody>
          <a:bodyPr wrap="none">
            <a:spAutoFit/>
          </a:bodyPr>
          <a:lstStyle/>
          <a:p>
            <a:r>
              <a:rPr lang="en-US" sz="1400" b="1" i="1" dirty="0" smtClean="0">
                <a:solidFill>
                  <a:srgbClr val="002060"/>
                </a:solidFill>
              </a:rPr>
              <a:t>UCl</a:t>
            </a:r>
            <a:endParaRPr lang="ru-RU" sz="1400" dirty="0"/>
          </a:p>
        </p:txBody>
      </p:sp>
      <p:sp>
        <p:nvSpPr>
          <p:cNvPr id="20" name="Прямоугольник 19"/>
          <p:cNvSpPr/>
          <p:nvPr/>
        </p:nvSpPr>
        <p:spPr>
          <a:xfrm>
            <a:off x="3446131" y="4181268"/>
            <a:ext cx="473206" cy="307777"/>
          </a:xfrm>
          <a:prstGeom prst="rect">
            <a:avLst/>
          </a:prstGeom>
        </p:spPr>
        <p:txBody>
          <a:bodyPr wrap="none">
            <a:spAutoFit/>
          </a:bodyPr>
          <a:lstStyle/>
          <a:p>
            <a:r>
              <a:rPr lang="en-US" sz="1400" b="1" i="1" dirty="0" smtClean="0">
                <a:solidFill>
                  <a:srgbClr val="002060"/>
                </a:solidFill>
              </a:rPr>
              <a:t>LCl</a:t>
            </a:r>
            <a:endParaRPr lang="ru-RU" sz="1400" dirty="0"/>
          </a:p>
        </p:txBody>
      </p:sp>
      <p:cxnSp>
        <p:nvCxnSpPr>
          <p:cNvPr id="22" name="Прямая со стрелкой 21"/>
          <p:cNvCxnSpPr>
            <a:stCxn id="17" idx="6"/>
            <a:endCxn id="3076" idx="2"/>
          </p:cNvCxnSpPr>
          <p:nvPr/>
        </p:nvCxnSpPr>
        <p:spPr>
          <a:xfrm flipV="1">
            <a:off x="2102422" y="3802813"/>
            <a:ext cx="621148" cy="39239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5180973" y="4415889"/>
            <a:ext cx="4380539" cy="1815882"/>
          </a:xfrm>
          <a:prstGeom prst="rect">
            <a:avLst/>
          </a:prstGeom>
        </p:spPr>
        <p:txBody>
          <a:bodyPr wrap="square">
            <a:spAutoFit/>
          </a:bodyPr>
          <a:lstStyle/>
          <a:p>
            <a:pPr marL="285750" lvl="0" indent="-285750">
              <a:buFont typeface="Wingdings" pitchFamily="2" charset="2"/>
              <a:buChar char="v"/>
            </a:pPr>
            <a:r>
              <a:rPr lang="ru-RU" sz="1400" b="1" i="1" dirty="0" smtClean="0">
                <a:solidFill>
                  <a:srgbClr val="002060"/>
                </a:solidFill>
              </a:rPr>
              <a:t>Деформация радиационно-термической ползучести оболочек </a:t>
            </a:r>
            <a:r>
              <a:rPr lang="ru-RU" sz="1400" b="1" i="1" dirty="0">
                <a:solidFill>
                  <a:srgbClr val="002060"/>
                </a:solidFill>
              </a:rPr>
              <a:t>под влиянием </a:t>
            </a:r>
            <a:r>
              <a:rPr lang="ru-RU" sz="1400" b="1" i="1" dirty="0" smtClean="0">
                <a:solidFill>
                  <a:srgbClr val="002060"/>
                </a:solidFill>
              </a:rPr>
              <a:t>термогидравлических условий</a:t>
            </a:r>
          </a:p>
          <a:p>
            <a:pPr lvl="0"/>
            <a:endParaRPr lang="ru-RU" sz="1400" b="1" i="1" dirty="0">
              <a:solidFill>
                <a:srgbClr val="002060"/>
              </a:solidFill>
            </a:endParaRPr>
          </a:p>
          <a:p>
            <a:pPr marL="285750" lvl="0" indent="-285750">
              <a:buFont typeface="Wingdings" pitchFamily="2" charset="2"/>
              <a:buChar char="v"/>
            </a:pPr>
            <a:r>
              <a:rPr lang="ru-RU" sz="1400" b="1" i="1" dirty="0" smtClean="0">
                <a:solidFill>
                  <a:srgbClr val="002060"/>
                </a:solidFill>
              </a:rPr>
              <a:t>Деформация радиационного роста</a:t>
            </a:r>
          </a:p>
          <a:p>
            <a:pPr lvl="0"/>
            <a:endParaRPr lang="ru-RU" sz="1400" b="1" i="1" dirty="0" smtClean="0">
              <a:solidFill>
                <a:srgbClr val="002060"/>
              </a:solidFill>
            </a:endParaRPr>
          </a:p>
          <a:p>
            <a:pPr marL="285750" lvl="0" indent="-285750">
              <a:buFont typeface="Wingdings" pitchFamily="2" charset="2"/>
              <a:buChar char="v"/>
            </a:pPr>
            <a:r>
              <a:rPr lang="ru-RU" sz="1400" b="1" i="1" dirty="0" smtClean="0">
                <a:solidFill>
                  <a:srgbClr val="002060"/>
                </a:solidFill>
              </a:rPr>
              <a:t>Деформация </a:t>
            </a:r>
            <a:r>
              <a:rPr lang="ru-RU" sz="1400" b="1" i="1" dirty="0">
                <a:solidFill>
                  <a:srgbClr val="002060"/>
                </a:solidFill>
              </a:rPr>
              <a:t>ползучести после контакта оболочки твэла с </a:t>
            </a:r>
            <a:r>
              <a:rPr lang="ru-RU" sz="1400" b="1" i="1" dirty="0" smtClean="0">
                <a:solidFill>
                  <a:srgbClr val="002060"/>
                </a:solidFill>
              </a:rPr>
              <a:t>топливом</a:t>
            </a:r>
            <a:endParaRPr lang="ru-RU" sz="1400" b="1" i="1" dirty="0">
              <a:solidFill>
                <a:srgbClr val="002060"/>
              </a:solidFill>
            </a:endParaRPr>
          </a:p>
        </p:txBody>
      </p:sp>
      <p:sp>
        <p:nvSpPr>
          <p:cNvPr id="25" name="Прямоугольник 24"/>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296485757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измерения ползучести под внутренним давлением</a:t>
            </a:r>
          </a:p>
        </p:txBody>
      </p:sp>
      <p:sp>
        <p:nvSpPr>
          <p:cNvPr id="4" name="Номер слайда 3"/>
          <p:cNvSpPr>
            <a:spLocks noGrp="1"/>
          </p:cNvSpPr>
          <p:nvPr>
            <p:ph type="sldNum" sz="quarter" idx="10"/>
          </p:nvPr>
        </p:nvSpPr>
        <p:spPr>
          <a:xfrm>
            <a:off x="8948738" y="6448425"/>
            <a:ext cx="679450" cy="377825"/>
          </a:xfrm>
        </p:spPr>
        <p:txBody>
          <a:bodyPr/>
          <a:lstStyle/>
          <a:p>
            <a:fld id="{971CEA92-1A21-4142-91ED-C03EE55854AC}" type="slidenum">
              <a:rPr lang="ru-RU" smtClean="0"/>
              <a:pPr/>
              <a:t>11</a:t>
            </a:fld>
            <a:endParaRPr lang="ru-RU"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ÐÐ°ÑÑÐ¸Ð½ÐºÐ¸ Ð¿Ð¾ Ð·Ð°Ð¿ÑÐ¾ÑÑ Ð½Ð¸Ð¸Ð°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3163" y="1343130"/>
            <a:ext cx="3992963" cy="2340000"/>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807027" y="1024161"/>
            <a:ext cx="3425233" cy="307777"/>
          </a:xfrm>
          <a:prstGeom prst="rect">
            <a:avLst/>
          </a:prstGeom>
        </p:spPr>
        <p:txBody>
          <a:bodyPr wrap="none">
            <a:spAutoFit/>
          </a:bodyPr>
          <a:lstStyle/>
          <a:p>
            <a:r>
              <a:rPr lang="ru-RU" sz="1400" b="1" dirty="0" smtClean="0">
                <a:solidFill>
                  <a:srgbClr val="002060"/>
                </a:solidFill>
              </a:rPr>
              <a:t>Исследовательский реактор БОР-60</a:t>
            </a:r>
            <a:endParaRPr lang="ru-RU" sz="1400" b="1" dirty="0">
              <a:solidFill>
                <a:srgbClr val="002060"/>
              </a:solidFill>
            </a:endParaRPr>
          </a:p>
        </p:txBody>
      </p:sp>
      <p:grpSp>
        <p:nvGrpSpPr>
          <p:cNvPr id="3" name="Группа 2"/>
          <p:cNvGrpSpPr>
            <a:grpSpLocks noChangeAspect="1"/>
          </p:cNvGrpSpPr>
          <p:nvPr/>
        </p:nvGrpSpPr>
        <p:grpSpPr>
          <a:xfrm>
            <a:off x="5308199" y="1233048"/>
            <a:ext cx="4109297" cy="2700000"/>
            <a:chOff x="5057741" y="1343130"/>
            <a:chExt cx="3999715" cy="2628000"/>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53" t="1799" r="1918" b="2786"/>
            <a:stretch/>
          </p:blipFill>
          <p:spPr bwMode="auto">
            <a:xfrm>
              <a:off x="5057741" y="1343130"/>
              <a:ext cx="3999715" cy="262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Рисунок 9"/>
            <p:cNvPicPr>
              <a:picLocks noChangeAspect="1"/>
            </p:cNvPicPr>
            <p:nvPr/>
          </p:nvPicPr>
          <p:blipFill rotWithShape="1">
            <a:blip r:embed="rId5" cstate="print"/>
            <a:srcRect t="8202" b="8643"/>
            <a:stretch/>
          </p:blipFill>
          <p:spPr>
            <a:xfrm>
              <a:off x="5523438" y="1472293"/>
              <a:ext cx="2164368" cy="239486"/>
            </a:xfrm>
            <a:prstGeom prst="rect">
              <a:avLst/>
            </a:prstGeom>
          </p:spPr>
        </p:pic>
      </p:grpSp>
      <p:sp>
        <p:nvSpPr>
          <p:cNvPr id="8" name="Прямоугольник 7"/>
          <p:cNvSpPr/>
          <p:nvPr/>
        </p:nvSpPr>
        <p:spPr>
          <a:xfrm>
            <a:off x="311757" y="3789040"/>
            <a:ext cx="4569235" cy="2554545"/>
          </a:xfrm>
          <a:prstGeom prst="rect">
            <a:avLst/>
          </a:prstGeom>
        </p:spPr>
        <p:txBody>
          <a:bodyPr wrap="square">
            <a:spAutoFit/>
          </a:bodyPr>
          <a:lstStyle/>
          <a:p>
            <a:pPr marL="285750" indent="-285750">
              <a:buFont typeface="Courier New" pitchFamily="49" charset="0"/>
              <a:buChar char="o"/>
            </a:pPr>
            <a:r>
              <a:rPr lang="ru-RU" sz="1600" b="1" i="1" dirty="0">
                <a:solidFill>
                  <a:srgbClr val="002060"/>
                </a:solidFill>
              </a:rPr>
              <a:t>Диаметральные напряжения ползучести образцов под внутренним </a:t>
            </a:r>
            <a:r>
              <a:rPr lang="ru-RU" sz="1600" b="1" i="1" dirty="0" smtClean="0">
                <a:solidFill>
                  <a:srgbClr val="002060"/>
                </a:solidFill>
              </a:rPr>
              <a:t>давлением: 100 МПа</a:t>
            </a:r>
          </a:p>
          <a:p>
            <a:endParaRPr lang="ru-RU" sz="1600" b="1" i="1" dirty="0" smtClean="0">
              <a:solidFill>
                <a:srgbClr val="002060"/>
              </a:solidFill>
            </a:endParaRPr>
          </a:p>
          <a:p>
            <a:pPr marL="285750" indent="-285750">
              <a:buFont typeface="Courier New" pitchFamily="49" charset="0"/>
              <a:buChar char="o"/>
            </a:pPr>
            <a:r>
              <a:rPr lang="ru-RU" sz="1600" b="1" i="1" dirty="0" smtClean="0">
                <a:solidFill>
                  <a:srgbClr val="002060"/>
                </a:solidFill>
              </a:rPr>
              <a:t>Температура облучения </a:t>
            </a:r>
            <a:r>
              <a:rPr lang="ru-RU" sz="1600" b="1" i="1" dirty="0">
                <a:solidFill>
                  <a:srgbClr val="002060"/>
                </a:solidFill>
              </a:rPr>
              <a:t>в исследовательском реакторе </a:t>
            </a:r>
            <a:r>
              <a:rPr lang="ru-RU" sz="1600" b="1" i="1" dirty="0" smtClean="0">
                <a:solidFill>
                  <a:srgbClr val="002060"/>
                </a:solidFill>
              </a:rPr>
              <a:t>БОР-60: (315 ÷ 325)</a:t>
            </a:r>
            <a:r>
              <a:rPr lang="ru-RU" sz="1600" b="1" i="1" dirty="0">
                <a:solidFill>
                  <a:srgbClr val="002060"/>
                </a:solidFill>
              </a:rPr>
              <a:t> °</a:t>
            </a:r>
            <a:r>
              <a:rPr lang="ru-RU" sz="1600" b="1" i="1" dirty="0" smtClean="0">
                <a:solidFill>
                  <a:srgbClr val="002060"/>
                </a:solidFill>
              </a:rPr>
              <a:t>C</a:t>
            </a:r>
          </a:p>
          <a:p>
            <a:endParaRPr lang="ru-RU" sz="1600" b="1" i="1" dirty="0" smtClean="0">
              <a:solidFill>
                <a:srgbClr val="002060"/>
              </a:solidFill>
            </a:endParaRPr>
          </a:p>
          <a:p>
            <a:pPr marL="285750" indent="-285750">
              <a:buFont typeface="Courier New" pitchFamily="49" charset="0"/>
              <a:buChar char="o"/>
            </a:pPr>
            <a:r>
              <a:rPr lang="ru-RU" sz="1600" b="1" i="1" dirty="0" smtClean="0">
                <a:solidFill>
                  <a:srgbClr val="002060"/>
                </a:solidFill>
              </a:rPr>
              <a:t>Флюенс нейтронов:</a:t>
            </a:r>
            <a:br>
              <a:rPr lang="ru-RU" sz="1600" b="1" i="1" dirty="0" smtClean="0">
                <a:solidFill>
                  <a:srgbClr val="002060"/>
                </a:solidFill>
              </a:rPr>
            </a:br>
            <a:r>
              <a:rPr lang="ru-RU" sz="1600" b="1" i="1" dirty="0" smtClean="0">
                <a:solidFill>
                  <a:srgbClr val="002060"/>
                </a:solidFill>
              </a:rPr>
              <a:t>5,4×10</a:t>
            </a:r>
            <a:r>
              <a:rPr lang="ru-RU" sz="1600" b="1" i="1" baseline="30000" dirty="0" smtClean="0">
                <a:solidFill>
                  <a:srgbClr val="002060"/>
                </a:solidFill>
              </a:rPr>
              <a:t>22</a:t>
            </a:r>
            <a:r>
              <a:rPr lang="ru-RU" sz="1600" b="1" i="1" dirty="0" smtClean="0">
                <a:solidFill>
                  <a:srgbClr val="002060"/>
                </a:solidFill>
              </a:rPr>
              <a:t> см</a:t>
            </a:r>
            <a:r>
              <a:rPr lang="ru-RU" sz="1600" b="1" i="1" baseline="30000" dirty="0" smtClean="0">
                <a:solidFill>
                  <a:srgbClr val="002060"/>
                </a:solidFill>
              </a:rPr>
              <a:t>-2</a:t>
            </a:r>
            <a:r>
              <a:rPr lang="ru-RU" sz="1600" b="1" i="1" dirty="0" smtClean="0">
                <a:solidFill>
                  <a:srgbClr val="002060"/>
                </a:solidFill>
              </a:rPr>
              <a:t> (</a:t>
            </a:r>
            <a:r>
              <a:rPr lang="en-US" sz="1600" b="1" i="1" dirty="0" smtClean="0">
                <a:solidFill>
                  <a:srgbClr val="002060"/>
                </a:solidFill>
              </a:rPr>
              <a:t>E </a:t>
            </a:r>
            <a:r>
              <a:rPr lang="en-US" sz="1600" b="1" i="1" dirty="0" smtClean="0">
                <a:solidFill>
                  <a:srgbClr val="002060"/>
                </a:solidFill>
                <a:latin typeface="Arial"/>
                <a:cs typeface="Arial"/>
              </a:rPr>
              <a:t>≥ 0,1 </a:t>
            </a:r>
            <a:r>
              <a:rPr lang="ru-RU" sz="1600" b="1" i="1" dirty="0" smtClean="0">
                <a:solidFill>
                  <a:srgbClr val="002060"/>
                </a:solidFill>
                <a:latin typeface="Arial"/>
                <a:cs typeface="Arial"/>
              </a:rPr>
              <a:t>МэВ</a:t>
            </a:r>
            <a:r>
              <a:rPr lang="ru-RU" sz="1600" b="1" i="1" dirty="0" smtClean="0">
                <a:solidFill>
                  <a:srgbClr val="002060"/>
                </a:solidFill>
              </a:rPr>
              <a:t>)</a:t>
            </a:r>
            <a:endParaRPr lang="ru-RU" sz="1600" baseline="30000" dirty="0"/>
          </a:p>
        </p:txBody>
      </p:sp>
      <p:sp>
        <p:nvSpPr>
          <p:cNvPr id="11" name="Прямоугольник 10"/>
          <p:cNvSpPr/>
          <p:nvPr/>
        </p:nvSpPr>
        <p:spPr>
          <a:xfrm>
            <a:off x="4864596" y="3930828"/>
            <a:ext cx="4953000" cy="2385268"/>
          </a:xfrm>
          <a:prstGeom prst="rect">
            <a:avLst/>
          </a:prstGeom>
        </p:spPr>
        <p:txBody>
          <a:bodyPr>
            <a:spAutoFit/>
          </a:bodyPr>
          <a:lstStyle/>
          <a:p>
            <a:pPr marL="171450" indent="-171450" algn="just">
              <a:spcAft>
                <a:spcPts val="600"/>
              </a:spcAft>
              <a:buFont typeface="Wingdings" pitchFamily="2" charset="2"/>
              <a:buChar char="Ø"/>
            </a:pPr>
            <a:r>
              <a:rPr lang="ru-RU" sz="1600" b="1" i="1" dirty="0" smtClean="0">
                <a:solidFill>
                  <a:srgbClr val="002060"/>
                </a:solidFill>
              </a:rPr>
              <a:t>Зависимость </a:t>
            </a:r>
            <a:r>
              <a:rPr lang="ru-RU" sz="1600" b="1" i="1" dirty="0">
                <a:solidFill>
                  <a:srgbClr val="002060"/>
                </a:solidFill>
              </a:rPr>
              <a:t>тангенциальной деформации газонаполненных образцов от времени облучения аппроксимируется линейным законом.</a:t>
            </a:r>
          </a:p>
          <a:p>
            <a:pPr marL="171450" indent="-171450" algn="just">
              <a:buFont typeface="Wingdings" pitchFamily="2" charset="2"/>
              <a:buChar char="Ø"/>
            </a:pPr>
            <a:r>
              <a:rPr lang="ru-RU" sz="1600" b="1" i="1" dirty="0" smtClean="0">
                <a:solidFill>
                  <a:srgbClr val="002060"/>
                </a:solidFill>
              </a:rPr>
              <a:t>Скорость </a:t>
            </a:r>
            <a:r>
              <a:rPr lang="ru-RU" sz="1600" b="1" i="1" dirty="0">
                <a:solidFill>
                  <a:srgbClr val="002060"/>
                </a:solidFill>
              </a:rPr>
              <a:t>ползучести </a:t>
            </a:r>
            <a:r>
              <a:rPr lang="ru-RU" sz="1600" b="1" i="1" dirty="0" smtClean="0">
                <a:solidFill>
                  <a:srgbClr val="002060"/>
                </a:solidFill>
              </a:rPr>
              <a:t>оболочек:</a:t>
            </a:r>
          </a:p>
          <a:p>
            <a:pPr marL="285750" indent="-19050" algn="just">
              <a:buFont typeface="Arial" pitchFamily="34" charset="0"/>
              <a:buChar char="•"/>
            </a:pPr>
            <a:r>
              <a:rPr lang="ru-RU" sz="1600" b="1" i="1" dirty="0" smtClean="0">
                <a:solidFill>
                  <a:srgbClr val="002060"/>
                </a:solidFill>
              </a:rPr>
              <a:t>Э110М ~ 1,2×10</a:t>
            </a:r>
            <a:r>
              <a:rPr lang="ru-RU" sz="1600" b="1" i="1" baseline="30000" dirty="0" smtClean="0">
                <a:solidFill>
                  <a:srgbClr val="002060"/>
                </a:solidFill>
              </a:rPr>
              <a:t>-4</a:t>
            </a:r>
            <a:r>
              <a:rPr lang="ru-RU" sz="1600" b="1" i="1" dirty="0" smtClean="0">
                <a:solidFill>
                  <a:srgbClr val="002060"/>
                </a:solidFill>
              </a:rPr>
              <a:t> </a:t>
            </a:r>
            <a:r>
              <a:rPr lang="ru-RU" sz="1600" b="1" i="1" dirty="0">
                <a:solidFill>
                  <a:srgbClr val="002060"/>
                </a:solidFill>
              </a:rPr>
              <a:t>%/</a:t>
            </a:r>
            <a:r>
              <a:rPr lang="ru-RU" sz="1600" b="1" i="1" dirty="0" smtClean="0">
                <a:solidFill>
                  <a:srgbClr val="002060"/>
                </a:solidFill>
              </a:rPr>
              <a:t>ч</a:t>
            </a:r>
          </a:p>
          <a:p>
            <a:pPr marL="285750" indent="-19050" algn="just">
              <a:buFont typeface="Arial" pitchFamily="34" charset="0"/>
              <a:buChar char="•"/>
            </a:pPr>
            <a:r>
              <a:rPr lang="ru-RU" sz="1600" b="1" i="1" dirty="0" smtClean="0">
                <a:solidFill>
                  <a:srgbClr val="002060"/>
                </a:solidFill>
              </a:rPr>
              <a:t>Э110опт </a:t>
            </a:r>
            <a:r>
              <a:rPr lang="ru-RU" sz="1600" b="1" i="1" dirty="0">
                <a:solidFill>
                  <a:srgbClr val="002060"/>
                </a:solidFill>
              </a:rPr>
              <a:t>~ </a:t>
            </a:r>
            <a:r>
              <a:rPr lang="ru-RU" sz="1600" b="1" i="1" dirty="0" smtClean="0">
                <a:solidFill>
                  <a:srgbClr val="002060"/>
                </a:solidFill>
              </a:rPr>
              <a:t>1,5×10</a:t>
            </a:r>
            <a:r>
              <a:rPr lang="ru-RU" sz="1600" b="1" i="1" baseline="30000" dirty="0" smtClean="0">
                <a:solidFill>
                  <a:srgbClr val="002060"/>
                </a:solidFill>
              </a:rPr>
              <a:t>-4</a:t>
            </a:r>
            <a:r>
              <a:rPr lang="ru-RU" sz="1600" b="1" i="1" dirty="0" smtClean="0">
                <a:solidFill>
                  <a:srgbClr val="002060"/>
                </a:solidFill>
              </a:rPr>
              <a:t> </a:t>
            </a:r>
            <a:r>
              <a:rPr lang="ru-RU" sz="1600" b="1" i="1" dirty="0">
                <a:solidFill>
                  <a:srgbClr val="002060"/>
                </a:solidFill>
              </a:rPr>
              <a:t>%/</a:t>
            </a:r>
            <a:r>
              <a:rPr lang="ru-RU" sz="1600" b="1" i="1" dirty="0" smtClean="0">
                <a:solidFill>
                  <a:srgbClr val="002060"/>
                </a:solidFill>
              </a:rPr>
              <a:t>ч</a:t>
            </a:r>
          </a:p>
          <a:p>
            <a:pPr marL="285750" indent="-19050" algn="just">
              <a:buFont typeface="Arial" pitchFamily="34" charset="0"/>
              <a:buChar char="•"/>
            </a:pPr>
            <a:r>
              <a:rPr lang="ru-RU" sz="1600" b="1" i="1" dirty="0" smtClean="0">
                <a:solidFill>
                  <a:srgbClr val="002060"/>
                </a:solidFill>
              </a:rPr>
              <a:t>Э125 ~ 1,8</a:t>
            </a:r>
            <a:r>
              <a:rPr lang="ru-RU" sz="1600" b="1" i="1" dirty="0">
                <a:solidFill>
                  <a:srgbClr val="002060"/>
                </a:solidFill>
              </a:rPr>
              <a:t>×</a:t>
            </a:r>
            <a:r>
              <a:rPr lang="ru-RU" sz="1600" b="1" i="1" dirty="0" smtClean="0">
                <a:solidFill>
                  <a:srgbClr val="002060"/>
                </a:solidFill>
              </a:rPr>
              <a:t>10</a:t>
            </a:r>
            <a:r>
              <a:rPr lang="ru-RU" sz="1600" b="1" i="1" baseline="30000" dirty="0" smtClean="0">
                <a:solidFill>
                  <a:srgbClr val="002060"/>
                </a:solidFill>
              </a:rPr>
              <a:t>-4</a:t>
            </a:r>
            <a:r>
              <a:rPr lang="ru-RU" sz="1600" b="1" i="1" dirty="0" smtClean="0">
                <a:solidFill>
                  <a:srgbClr val="002060"/>
                </a:solidFill>
              </a:rPr>
              <a:t> </a:t>
            </a:r>
            <a:r>
              <a:rPr lang="ru-RU" sz="1600" b="1" i="1" dirty="0">
                <a:solidFill>
                  <a:srgbClr val="002060"/>
                </a:solidFill>
              </a:rPr>
              <a:t>%/</a:t>
            </a:r>
            <a:r>
              <a:rPr lang="ru-RU" sz="1600" b="1" i="1" dirty="0" smtClean="0">
                <a:solidFill>
                  <a:srgbClr val="002060"/>
                </a:solidFill>
              </a:rPr>
              <a:t>ч</a:t>
            </a:r>
          </a:p>
          <a:p>
            <a:pPr marL="285750" indent="-19050" algn="just">
              <a:buFont typeface="Arial" pitchFamily="34" charset="0"/>
              <a:buChar char="•"/>
            </a:pPr>
            <a:r>
              <a:rPr lang="ru-RU" sz="1600" b="1" i="1" dirty="0" smtClean="0">
                <a:solidFill>
                  <a:srgbClr val="002060"/>
                </a:solidFill>
              </a:rPr>
              <a:t>Э635М </a:t>
            </a:r>
            <a:r>
              <a:rPr lang="ru-RU" sz="1600" b="1" i="1" dirty="0">
                <a:solidFill>
                  <a:srgbClr val="002060"/>
                </a:solidFill>
              </a:rPr>
              <a:t>~ </a:t>
            </a:r>
            <a:r>
              <a:rPr lang="ru-RU" sz="1600" b="1" i="1" dirty="0" smtClean="0">
                <a:solidFill>
                  <a:srgbClr val="002060"/>
                </a:solidFill>
              </a:rPr>
              <a:t>0,5</a:t>
            </a:r>
            <a:r>
              <a:rPr lang="ru-RU" sz="1600" b="1" i="1" dirty="0">
                <a:solidFill>
                  <a:srgbClr val="002060"/>
                </a:solidFill>
              </a:rPr>
              <a:t>×</a:t>
            </a:r>
            <a:r>
              <a:rPr lang="ru-RU" sz="1600" b="1" i="1" dirty="0" smtClean="0">
                <a:solidFill>
                  <a:srgbClr val="002060"/>
                </a:solidFill>
              </a:rPr>
              <a:t>10</a:t>
            </a:r>
            <a:r>
              <a:rPr lang="ru-RU" sz="1600" b="1" i="1" baseline="30000" dirty="0" smtClean="0">
                <a:solidFill>
                  <a:srgbClr val="002060"/>
                </a:solidFill>
              </a:rPr>
              <a:t>-4</a:t>
            </a:r>
            <a:r>
              <a:rPr lang="ru-RU" sz="1600" b="1" i="1" dirty="0" smtClean="0">
                <a:solidFill>
                  <a:srgbClr val="002060"/>
                </a:solidFill>
              </a:rPr>
              <a:t> </a:t>
            </a:r>
            <a:r>
              <a:rPr lang="ru-RU" sz="1600" b="1" i="1" dirty="0">
                <a:solidFill>
                  <a:srgbClr val="002060"/>
                </a:solidFill>
              </a:rPr>
              <a:t>%/</a:t>
            </a:r>
            <a:r>
              <a:rPr lang="ru-RU" sz="1600" b="1" i="1" dirty="0" smtClean="0">
                <a:solidFill>
                  <a:srgbClr val="002060"/>
                </a:solidFill>
              </a:rPr>
              <a:t>ч</a:t>
            </a:r>
            <a:endParaRPr lang="ru-RU" sz="1600" b="1" i="1" dirty="0">
              <a:solidFill>
                <a:srgbClr val="002060"/>
              </a:solidFill>
            </a:endParaRPr>
          </a:p>
        </p:txBody>
      </p:sp>
      <p:sp>
        <p:nvSpPr>
          <p:cNvPr id="13" name="Прямоугольник 12"/>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324715999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chemeClr val="tx2"/>
                </a:solidFill>
              </a:rPr>
              <a:t>Заключение</a:t>
            </a:r>
            <a:endParaRPr lang="ru-RU" dirty="0"/>
          </a:p>
        </p:txBody>
      </p:sp>
      <p:sp>
        <p:nvSpPr>
          <p:cNvPr id="4" name="Номер слайда 3"/>
          <p:cNvSpPr>
            <a:spLocks noGrp="1"/>
          </p:cNvSpPr>
          <p:nvPr>
            <p:ph type="sldNum" sz="quarter" idx="10"/>
          </p:nvPr>
        </p:nvSpPr>
        <p:spPr>
          <a:xfrm>
            <a:off x="8948738" y="6448425"/>
            <a:ext cx="679450" cy="377825"/>
          </a:xfrm>
        </p:spPr>
        <p:txBody>
          <a:bodyPr/>
          <a:lstStyle/>
          <a:p>
            <a:fld id="{971CEA92-1A21-4142-91ED-C03EE55854AC}" type="slidenum">
              <a:rPr lang="ru-RU" smtClean="0"/>
              <a:pPr/>
              <a:t>12</a:t>
            </a:fld>
            <a:endParaRPr lang="ru-RU"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272480" y="982692"/>
            <a:ext cx="9361040" cy="5442516"/>
          </a:xfrm>
          <a:prstGeom prst="rect">
            <a:avLst/>
          </a:prstGeom>
        </p:spPr>
        <p:txBody>
          <a:bodyPr wrap="square">
            <a:spAutoFit/>
          </a:bodyPr>
          <a:lstStyle/>
          <a:p>
            <a:pPr algn="just">
              <a:lnSpc>
                <a:spcPct val="150000"/>
              </a:lnSpc>
            </a:pPr>
            <a:r>
              <a:rPr lang="ru-RU" b="1" dirty="0">
                <a:solidFill>
                  <a:srgbClr val="002060"/>
                </a:solidFill>
              </a:rPr>
              <a:t>Результаты реакторных испытаний в </a:t>
            </a:r>
            <a:r>
              <a:rPr lang="ru-RU" b="1" dirty="0" smtClean="0">
                <a:solidFill>
                  <a:srgbClr val="002060"/>
                </a:solidFill>
              </a:rPr>
              <a:t>литиевом </a:t>
            </a:r>
            <a:r>
              <a:rPr lang="ru-RU" b="1" dirty="0">
                <a:solidFill>
                  <a:srgbClr val="002060"/>
                </a:solidFill>
              </a:rPr>
              <a:t>(до 10 </a:t>
            </a:r>
            <a:r>
              <a:rPr lang="en-US" b="1" dirty="0">
                <a:solidFill>
                  <a:srgbClr val="002060"/>
                </a:solidFill>
              </a:rPr>
              <a:t>ppm Li</a:t>
            </a:r>
            <a:r>
              <a:rPr lang="ru-RU" b="1" dirty="0">
                <a:solidFill>
                  <a:srgbClr val="002060"/>
                </a:solidFill>
              </a:rPr>
              <a:t>) водно-химическом режиме </a:t>
            </a:r>
            <a:r>
              <a:rPr lang="en-US" b="1" dirty="0">
                <a:solidFill>
                  <a:srgbClr val="002060"/>
                </a:solidFill>
              </a:rPr>
              <a:t>PWR</a:t>
            </a:r>
            <a:r>
              <a:rPr lang="ru-RU" b="1" dirty="0">
                <a:solidFill>
                  <a:srgbClr val="002060"/>
                </a:solidFill>
              </a:rPr>
              <a:t> </a:t>
            </a:r>
            <a:r>
              <a:rPr lang="ru-RU" b="1" dirty="0" smtClean="0">
                <a:solidFill>
                  <a:srgbClr val="002060"/>
                </a:solidFill>
              </a:rPr>
              <a:t>Халден-реактора </a:t>
            </a:r>
            <a:r>
              <a:rPr lang="ru-RU" b="1" dirty="0">
                <a:solidFill>
                  <a:srgbClr val="002060"/>
                </a:solidFill>
              </a:rPr>
              <a:t>и послереакторных исследований показали:</a:t>
            </a:r>
          </a:p>
          <a:p>
            <a:pPr marL="285750" lvl="0" indent="-285750" algn="just">
              <a:lnSpc>
                <a:spcPct val="150000"/>
              </a:lnSpc>
              <a:buFont typeface="Wingdings" pitchFamily="2" charset="2"/>
              <a:buChar char="ü"/>
            </a:pPr>
            <a:r>
              <a:rPr lang="ru-RU" b="1" dirty="0"/>
              <a:t>Наиболее высокую коррозионную стойкость под облучением, но наименьшее сопротивление формоизменению продемонстрировали оболочки твэлов из сплава Э125. Наименьшей коррозионной стойкостью под облучением при наиболее высоком сопротивлении формоизменению обладают оболочки твэлов из сплава </a:t>
            </a:r>
            <a:r>
              <a:rPr lang="ru-RU" b="1" dirty="0" smtClean="0"/>
              <a:t>Э635М;</a:t>
            </a:r>
          </a:p>
          <a:p>
            <a:pPr marL="285750" lvl="0" indent="-285750" algn="just">
              <a:lnSpc>
                <a:spcPct val="150000"/>
              </a:lnSpc>
              <a:buFont typeface="Wingdings" pitchFamily="2" charset="2"/>
              <a:buChar char="ü"/>
            </a:pPr>
            <a:r>
              <a:rPr lang="ru-RU" b="1" dirty="0" smtClean="0"/>
              <a:t>Оптимальное </a:t>
            </a:r>
            <a:r>
              <a:rPr lang="ru-RU" b="1" dirty="0"/>
              <a:t>для оболочек твэлов сочетание свойств по стойкости к коррозии и формоизменению в реакторе продемонстрировали сплавы Э110опт и Э110М. При этом сплав Э110М имеет заметное преимущество над Э110опт по сопротивлению радиационному формоизменению оболочки, при практически  одинаковой с ним коррозионной стойкости.</a:t>
            </a:r>
          </a:p>
        </p:txBody>
      </p:sp>
      <p:sp>
        <p:nvSpPr>
          <p:cNvPr id="7" name="Прямоугольник 6"/>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341708997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2015530" y="2780928"/>
            <a:ext cx="5881098" cy="809261"/>
          </a:xfrm>
          <a:prstGeom prst="rect">
            <a:avLst/>
          </a:prstGeom>
          <a:noFill/>
          <a:ln w="9525">
            <a:noFill/>
            <a:miter lim="800000"/>
            <a:headEnd/>
            <a:tailEnd/>
          </a:ln>
          <a:effectLst/>
        </p:spPr>
        <p:txBody>
          <a:bodyPr wrap="none">
            <a:spAutoFit/>
          </a:bodyPr>
          <a:lstStyle/>
          <a:p>
            <a:pPr algn="ctr">
              <a:lnSpc>
                <a:spcPct val="130000"/>
              </a:lnSpc>
            </a:pPr>
            <a:r>
              <a:rPr lang="ru-RU" sz="4000" b="1" dirty="0" smtClean="0">
                <a:solidFill>
                  <a:schemeClr val="tx2"/>
                </a:solidFill>
              </a:rPr>
              <a:t>Спасибо за внимание!</a:t>
            </a:r>
            <a:endParaRPr lang="ru-RU" sz="4000" b="1" dirty="0">
              <a:solidFill>
                <a:schemeClr val="tx2"/>
              </a:solidFill>
            </a:endParaRPr>
          </a:p>
        </p:txBody>
      </p:sp>
      <p:sp>
        <p:nvSpPr>
          <p:cNvPr id="5" name="Номер слайда 3"/>
          <p:cNvSpPr>
            <a:spLocks noGrp="1"/>
          </p:cNvSpPr>
          <p:nvPr>
            <p:ph type="sldNum" sz="quarter" idx="10"/>
          </p:nvPr>
        </p:nvSpPr>
        <p:spPr>
          <a:xfrm>
            <a:off x="8948738" y="6448425"/>
            <a:ext cx="679450" cy="377825"/>
          </a:xfrm>
        </p:spPr>
        <p:txBody>
          <a:bodyPr/>
          <a:lstStyle/>
          <a:p>
            <a:fld id="{971CEA92-1A21-4142-91ED-C03EE55854AC}" type="slidenum">
              <a:rPr lang="ru-RU" smtClean="0"/>
              <a:pPr/>
              <a:t>13</a:t>
            </a:fld>
            <a:endParaRPr lang="ru-RU" dirty="0" smtClean="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2640"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128545093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 </a:t>
            </a:r>
            <a:endParaRPr lang="ru-RU" dirty="0"/>
          </a:p>
        </p:txBody>
      </p:sp>
      <p:sp>
        <p:nvSpPr>
          <p:cNvPr id="20"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2</a:t>
            </a:fld>
            <a:endParaRPr lang="ru-RU" dirty="0" smtClean="0"/>
          </a:p>
        </p:txBody>
      </p:sp>
      <p:pic>
        <p:nvPicPr>
          <p:cNvPr id="1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ChangeArrowheads="1"/>
          </p:cNvSpPr>
          <p:nvPr/>
        </p:nvSpPr>
        <p:spPr bwMode="auto">
          <a:xfrm>
            <a:off x="0" y="0"/>
            <a:ext cx="9906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sp>
        <p:nvSpPr>
          <p:cNvPr id="18" name="Заголовок 1"/>
          <p:cNvSpPr txBox="1">
            <a:spLocks/>
          </p:cNvSpPr>
          <p:nvPr/>
        </p:nvSpPr>
        <p:spPr bwMode="auto">
          <a:xfrm>
            <a:off x="272480" y="0"/>
            <a:ext cx="82677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pPr marL="180975" lvl="1" eaLnBrk="1" hangingPunct="1"/>
            <a:r>
              <a:rPr lang="ru-RU" dirty="0">
                <a:solidFill>
                  <a:schemeClr val="tx2"/>
                </a:solidFill>
              </a:rPr>
              <a:t>Введение</a:t>
            </a:r>
            <a:endParaRPr lang="ru-RU" dirty="0" smtClean="0">
              <a:solidFill>
                <a:schemeClr val="tx2"/>
              </a:solidFill>
            </a:endParaRPr>
          </a:p>
        </p:txBody>
      </p:sp>
      <p:sp>
        <p:nvSpPr>
          <p:cNvPr id="11" name="Прямоугольник 10"/>
          <p:cNvSpPr/>
          <p:nvPr/>
        </p:nvSpPr>
        <p:spPr>
          <a:xfrm>
            <a:off x="199812" y="981565"/>
            <a:ext cx="4971836" cy="2800767"/>
          </a:xfrm>
          <a:prstGeom prst="rect">
            <a:avLst/>
          </a:prstGeom>
        </p:spPr>
        <p:txBody>
          <a:bodyPr wrap="square">
            <a:spAutoFit/>
          </a:bodyPr>
          <a:lstStyle/>
          <a:p>
            <a:pPr algn="just"/>
            <a:r>
              <a:rPr lang="ru-RU" sz="1600" b="1" dirty="0" smtClean="0"/>
              <a:t>Разработка и модернизация сплавов на основе Zr для оболочек твэлов продолжает привлекать внимание ведущих поставщиков топлива. Основная цель данной работы – повысить коррозионную стойкость и сопротивление ползучести циркониевых оболочек</a:t>
            </a:r>
            <a:r>
              <a:rPr lang="en-US" sz="1600" b="1" dirty="0" smtClean="0"/>
              <a:t>.</a:t>
            </a:r>
            <a:endParaRPr lang="en-US" sz="1600" b="1" dirty="0"/>
          </a:p>
          <a:p>
            <a:pPr algn="just"/>
            <a:r>
              <a:rPr lang="ru-RU" sz="1600" b="1" dirty="0" smtClean="0"/>
              <a:t>Петля LWR Халден реактора (HR) широко используется в международной практике для оценки коррозионных характеристик сплавов на основе Zr.</a:t>
            </a:r>
            <a:endParaRPr lang="en-US" sz="1600" b="1" dirty="0"/>
          </a:p>
        </p:txBody>
      </p:sp>
      <p:pic>
        <p:nvPicPr>
          <p:cNvPr id="12" name="Picture 2" descr="ÐÐ°ÑÑÐ¸Ð½ÐºÐ¸ Ð¿Ð¾ Ð·Ð°Ð¿ÑÐ¾ÑÑ institute for energy technolog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7373" y="1073335"/>
            <a:ext cx="4370815" cy="245858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99813" y="3928988"/>
            <a:ext cx="9428376" cy="2308324"/>
          </a:xfrm>
          <a:prstGeom prst="rect">
            <a:avLst/>
          </a:prstGeom>
          <a:noFill/>
        </p:spPr>
        <p:txBody>
          <a:bodyPr wrap="square" rtlCol="0">
            <a:spAutoFit/>
          </a:bodyPr>
          <a:lstStyle/>
          <a:p>
            <a:pPr algn="just"/>
            <a:r>
              <a:rPr lang="ru-RU" sz="1600" b="1" dirty="0" smtClean="0"/>
              <a:t>В настоящей работе представлены результаты двустороннего проекта, выполненного в Халдене, где экспериментальная топливная сборка IFA-728 с экспериментальными топливными оболочками из российских сплавов (Э110опт, </a:t>
            </a:r>
            <a:r>
              <a:rPr lang="ru-RU" sz="1600" b="1" dirty="0" smtClean="0">
                <a:solidFill>
                  <a:srgbClr val="FF0000"/>
                </a:solidFill>
              </a:rPr>
              <a:t>Э110M</a:t>
            </a:r>
            <a:r>
              <a:rPr lang="ru-RU" sz="1600" b="1" dirty="0" smtClean="0"/>
              <a:t>, Э125 и Э635M) была испытана в водно-химическом режиме PWR с повышенным содержанием Li для прямого сравнения коррозионной стойкости, гидрирования </a:t>
            </a:r>
            <a:r>
              <a:rPr lang="ru-RU" sz="1600" b="1" dirty="0"/>
              <a:t>и стойкости к радиационному формоизменению</a:t>
            </a:r>
            <a:r>
              <a:rPr lang="ru-RU" sz="1600" b="1" dirty="0" smtClean="0"/>
              <a:t> при облучении.</a:t>
            </a:r>
            <a:endParaRPr lang="en-US" sz="1600" b="1" dirty="0"/>
          </a:p>
          <a:p>
            <a:pPr algn="just"/>
            <a:r>
              <a:rPr lang="ru-RU" sz="1600" b="1" dirty="0" smtClean="0"/>
              <a:t>Кроме того, представлены некоторые результаты испытаний на ползучесть </a:t>
            </a:r>
            <a:r>
              <a:rPr lang="ru-RU" sz="1600" b="1" dirty="0"/>
              <a:t>под внутренним </a:t>
            </a:r>
            <a:r>
              <a:rPr lang="ru-RU" sz="1600" b="1" dirty="0" smtClean="0"/>
              <a:t>давлением аналогичных образцов оболочек твэлов </a:t>
            </a:r>
            <a:r>
              <a:rPr lang="ru-RU" sz="1600" b="1" dirty="0"/>
              <a:t>из этих </a:t>
            </a:r>
            <a:r>
              <a:rPr lang="ru-RU" sz="1600" b="1" dirty="0" smtClean="0"/>
              <a:t>сплавов при облучении в реакторе БОР-60.</a:t>
            </a:r>
            <a:endParaRPr lang="ru-RU" sz="1600" b="1" dirty="0"/>
          </a:p>
        </p:txBody>
      </p:sp>
      <p:sp>
        <p:nvSpPr>
          <p:cNvPr id="14" name="TextBox 13"/>
          <p:cNvSpPr txBox="1"/>
          <p:nvPr/>
        </p:nvSpPr>
        <p:spPr>
          <a:xfrm>
            <a:off x="6410325" y="3551563"/>
            <a:ext cx="1580113" cy="307777"/>
          </a:xfrm>
          <a:prstGeom prst="rect">
            <a:avLst/>
          </a:prstGeom>
          <a:noFill/>
        </p:spPr>
        <p:txBody>
          <a:bodyPr wrap="none" rtlCol="0">
            <a:spAutoFit/>
          </a:bodyPr>
          <a:lstStyle/>
          <a:p>
            <a:r>
              <a:rPr lang="ru-RU" sz="1400" i="1" dirty="0" smtClean="0">
                <a:solidFill>
                  <a:srgbClr val="002060"/>
                </a:solidFill>
              </a:rPr>
              <a:t>Халден реактор</a:t>
            </a:r>
            <a:endParaRPr lang="ru-RU" sz="1400" i="1" dirty="0">
              <a:solidFill>
                <a:srgbClr val="002060"/>
              </a:solidFill>
            </a:endParaRPr>
          </a:p>
        </p:txBody>
      </p:sp>
      <p:sp>
        <p:nvSpPr>
          <p:cNvPr id="3" name="Прямоугольник 2"/>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3360437905"/>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117" y="0"/>
            <a:ext cx="8267700" cy="962025"/>
          </a:xfrm>
        </p:spPr>
        <p:txBody>
          <a:bodyPr/>
          <a:lstStyle/>
          <a:p>
            <a:r>
              <a:rPr lang="ru-RU" dirty="0"/>
              <a:t>Материалы для </a:t>
            </a:r>
            <a:r>
              <a:rPr lang="ru-RU" dirty="0" smtClean="0"/>
              <a:t>исследований</a:t>
            </a:r>
            <a:endParaRPr lang="ru-RU" dirty="0"/>
          </a:p>
        </p:txBody>
      </p:sp>
      <p:sp>
        <p:nvSpPr>
          <p:cNvPr id="36"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3</a:t>
            </a:fld>
            <a:endParaRPr lang="ru-RU" dirty="0" smtClean="0"/>
          </a:p>
        </p:txBody>
      </p:sp>
      <p:pic>
        <p:nvPicPr>
          <p:cNvPr id="3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Прямоугольник 11"/>
          <p:cNvSpPr/>
          <p:nvPr/>
        </p:nvSpPr>
        <p:spPr>
          <a:xfrm>
            <a:off x="272480" y="974452"/>
            <a:ext cx="9361040" cy="923330"/>
          </a:xfrm>
          <a:prstGeom prst="rect">
            <a:avLst/>
          </a:prstGeom>
        </p:spPr>
        <p:txBody>
          <a:bodyPr wrap="square">
            <a:spAutoFit/>
          </a:bodyPr>
          <a:lstStyle/>
          <a:p>
            <a:pPr algn="ctr"/>
            <a:r>
              <a:rPr lang="ru-RU" b="1" i="1" dirty="0"/>
              <a:t>Материалом для исследования послужили оболочки экспериментальных твэлов с внешним диаметром 9,5 мм и толщиной стенки 0,57 мм из сплавов Э110опт, Э110М, Э125 и Э635М</a:t>
            </a:r>
          </a:p>
        </p:txBody>
      </p:sp>
      <p:sp>
        <p:nvSpPr>
          <p:cNvPr id="13" name="Прямоугольник 12"/>
          <p:cNvSpPr/>
          <p:nvPr/>
        </p:nvSpPr>
        <p:spPr>
          <a:xfrm>
            <a:off x="272480" y="4383582"/>
            <a:ext cx="9361040" cy="646331"/>
          </a:xfrm>
          <a:prstGeom prst="rect">
            <a:avLst/>
          </a:prstGeom>
        </p:spPr>
        <p:txBody>
          <a:bodyPr wrap="square">
            <a:spAutoFit/>
          </a:bodyPr>
          <a:lstStyle/>
          <a:p>
            <a:pPr algn="ctr"/>
            <a:r>
              <a:rPr lang="ru-RU" b="1" i="1" dirty="0" smtClean="0"/>
              <a:t>Экспериментальные твэлы с длинной топливного столба равной 200 мм были испытаны в петле Халден реактора</a:t>
            </a:r>
            <a:endParaRPr lang="ru-RU" b="1" i="1" dirty="0"/>
          </a:p>
        </p:txBody>
      </p:sp>
      <p:graphicFrame>
        <p:nvGraphicFramePr>
          <p:cNvPr id="14" name="Таблица 13"/>
          <p:cNvGraphicFramePr>
            <a:graphicFrameLocks noGrp="1"/>
          </p:cNvGraphicFramePr>
          <p:nvPr>
            <p:extLst>
              <p:ext uri="{D42A27DB-BD31-4B8C-83A1-F6EECF244321}">
                <p14:modId xmlns:p14="http://schemas.microsoft.com/office/powerpoint/2010/main" val="2199738377"/>
              </p:ext>
            </p:extLst>
          </p:nvPr>
        </p:nvGraphicFramePr>
        <p:xfrm>
          <a:off x="2033294" y="1953791"/>
          <a:ext cx="5820361" cy="2340000"/>
        </p:xfrm>
        <a:graphic>
          <a:graphicData uri="http://schemas.openxmlformats.org/drawingml/2006/table">
            <a:tbl>
              <a:tblPr firstRow="1" firstCol="1" lastRow="1" lastCol="1" bandRow="1" bandCol="1">
                <a:tableStyleId>{08FB837D-C827-4EFA-A057-4D05807E0F7C}</a:tableStyleId>
              </a:tblPr>
              <a:tblGrid>
                <a:gridCol w="1426425">
                  <a:extLst>
                    <a:ext uri="{9D8B030D-6E8A-4147-A177-3AD203B41FA5}">
                      <a16:colId xmlns:a16="http://schemas.microsoft.com/office/drawing/2014/main" xmlns="" val="20000"/>
                    </a:ext>
                  </a:extLst>
                </a:gridCol>
                <a:gridCol w="1098484">
                  <a:extLst>
                    <a:ext uri="{9D8B030D-6E8A-4147-A177-3AD203B41FA5}">
                      <a16:colId xmlns:a16="http://schemas.microsoft.com/office/drawing/2014/main" xmlns="" val="20001"/>
                    </a:ext>
                  </a:extLst>
                </a:gridCol>
                <a:gridCol w="1098484">
                  <a:extLst>
                    <a:ext uri="{9D8B030D-6E8A-4147-A177-3AD203B41FA5}">
                      <a16:colId xmlns:a16="http://schemas.microsoft.com/office/drawing/2014/main" xmlns="" val="20002"/>
                    </a:ext>
                  </a:extLst>
                </a:gridCol>
                <a:gridCol w="1098484">
                  <a:extLst>
                    <a:ext uri="{9D8B030D-6E8A-4147-A177-3AD203B41FA5}">
                      <a16:colId xmlns:a16="http://schemas.microsoft.com/office/drawing/2014/main" xmlns="" val="20003"/>
                    </a:ext>
                  </a:extLst>
                </a:gridCol>
                <a:gridCol w="1098484">
                  <a:extLst>
                    <a:ext uri="{9D8B030D-6E8A-4147-A177-3AD203B41FA5}">
                      <a16:colId xmlns:a16="http://schemas.microsoft.com/office/drawing/2014/main" xmlns="" val="20004"/>
                    </a:ext>
                  </a:extLst>
                </a:gridCol>
              </a:tblGrid>
              <a:tr h="468000">
                <a:tc>
                  <a:txBody>
                    <a:bodyPr/>
                    <a:lstStyle/>
                    <a:p>
                      <a:pPr algn="ctr">
                        <a:lnSpc>
                          <a:spcPct val="150000"/>
                        </a:lnSpc>
                        <a:spcAft>
                          <a:spcPts val="0"/>
                        </a:spcAft>
                      </a:pPr>
                      <a:r>
                        <a:rPr lang="ru-RU" sz="1800" dirty="0" smtClean="0">
                          <a:effectLst/>
                        </a:rPr>
                        <a:t>Сплав</a:t>
                      </a:r>
                      <a:endParaRPr lang="ru-RU" sz="18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800" dirty="0">
                          <a:effectLst/>
                        </a:rPr>
                        <a:t>Nb, %</a:t>
                      </a:r>
                      <a:endParaRPr lang="ru-RU" sz="18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800" dirty="0">
                          <a:effectLst/>
                        </a:rPr>
                        <a:t>Sn, %</a:t>
                      </a:r>
                      <a:endParaRPr lang="ru-RU" sz="18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800" dirty="0">
                          <a:effectLst/>
                        </a:rPr>
                        <a:t>Fe, %</a:t>
                      </a:r>
                      <a:endParaRPr lang="ru-RU" sz="18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800" dirty="0">
                          <a:effectLst/>
                        </a:rPr>
                        <a:t>O, %</a:t>
                      </a:r>
                      <a:endParaRPr lang="ru-RU" sz="1800" b="1" dirty="0">
                        <a:effectLst/>
                        <a:latin typeface="Calibri"/>
                        <a:ea typeface="Times New Roman"/>
                        <a:cs typeface="Times New Roman"/>
                      </a:endParaRPr>
                    </a:p>
                  </a:txBody>
                  <a:tcPr marL="68580" marR="68580" marT="0" marB="0" anchor="ctr"/>
                </a:tc>
                <a:extLst>
                  <a:ext uri="{0D108BD9-81ED-4DB2-BD59-A6C34878D82A}">
                    <a16:rowId xmlns:a16="http://schemas.microsoft.com/office/drawing/2014/main" xmlns="" val="10000"/>
                  </a:ext>
                </a:extLst>
              </a:tr>
              <a:tr h="468000">
                <a:tc>
                  <a:txBody>
                    <a:bodyPr/>
                    <a:lstStyle/>
                    <a:p>
                      <a:pPr algn="ctr">
                        <a:lnSpc>
                          <a:spcPct val="150000"/>
                        </a:lnSpc>
                        <a:spcAft>
                          <a:spcPts val="1000"/>
                        </a:spcAft>
                      </a:pPr>
                      <a:r>
                        <a:rPr lang="ru-RU" sz="1800" dirty="0" smtClean="0">
                          <a:effectLst/>
                        </a:rPr>
                        <a:t>Э</a:t>
                      </a:r>
                      <a:r>
                        <a:rPr lang="en-US" sz="1800" dirty="0" smtClean="0">
                          <a:effectLst/>
                        </a:rPr>
                        <a:t>110</a:t>
                      </a:r>
                      <a:r>
                        <a:rPr lang="ru-RU" sz="1800" dirty="0" smtClean="0">
                          <a:effectLst/>
                        </a:rPr>
                        <a:t>опт</a:t>
                      </a:r>
                      <a:endParaRPr lang="ru-RU" sz="1800" b="1" dirty="0">
                        <a:effectLst/>
                        <a:latin typeface="Calibri"/>
                        <a:ea typeface="Times New Roman"/>
                        <a:cs typeface="Times New Roman"/>
                      </a:endParaRPr>
                    </a:p>
                  </a:txBody>
                  <a:tcPr marL="68580" marR="68580" marT="0" marB="0" anchor="ctr">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1.05</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0.055</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b="0" dirty="0">
                          <a:effectLst/>
                        </a:rPr>
                        <a:t>0.085</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10001"/>
                  </a:ext>
                </a:extLst>
              </a:tr>
              <a:tr h="468000">
                <a:tc>
                  <a:txBody>
                    <a:bodyPr/>
                    <a:lstStyle/>
                    <a:p>
                      <a:pPr algn="ctr">
                        <a:lnSpc>
                          <a:spcPct val="150000"/>
                        </a:lnSpc>
                        <a:spcAft>
                          <a:spcPts val="1000"/>
                        </a:spcAft>
                      </a:pPr>
                      <a:r>
                        <a:rPr lang="ru-RU" sz="1800" dirty="0" smtClean="0">
                          <a:effectLst/>
                        </a:rPr>
                        <a:t>Э</a:t>
                      </a:r>
                      <a:r>
                        <a:rPr lang="en-US" sz="1800" dirty="0" smtClean="0">
                          <a:effectLst/>
                        </a:rPr>
                        <a:t>110M</a:t>
                      </a:r>
                      <a:endParaRPr lang="ru-RU" sz="1800" b="1" dirty="0">
                        <a:effectLst/>
                        <a:latin typeface="Calibri"/>
                        <a:ea typeface="Times New Roman"/>
                        <a:cs typeface="Times New Roman"/>
                      </a:endParaRPr>
                    </a:p>
                  </a:txBody>
                  <a:tcPr marL="68580" marR="68580" marT="0" marB="0" anchor="ctr">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dirty="0">
                          <a:effectLst/>
                        </a:rPr>
                        <a:t>1.02</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dirty="0">
                          <a:effectLst/>
                        </a:rPr>
                        <a:t>-</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dirty="0">
                          <a:effectLst/>
                        </a:rPr>
                        <a:t>0.095</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b="0" dirty="0">
                          <a:effectLst/>
                        </a:rPr>
                        <a:t>0.120</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2"/>
                  </a:ext>
                </a:extLst>
              </a:tr>
              <a:tr h="468000">
                <a:tc>
                  <a:txBody>
                    <a:bodyPr/>
                    <a:lstStyle/>
                    <a:p>
                      <a:pPr algn="ctr">
                        <a:lnSpc>
                          <a:spcPct val="150000"/>
                        </a:lnSpc>
                        <a:spcAft>
                          <a:spcPts val="1000"/>
                        </a:spcAft>
                      </a:pPr>
                      <a:r>
                        <a:rPr lang="ru-RU" sz="1800" dirty="0" smtClean="0">
                          <a:effectLst/>
                        </a:rPr>
                        <a:t>Э</a:t>
                      </a:r>
                      <a:r>
                        <a:rPr lang="en-US" sz="1800" dirty="0" smtClean="0">
                          <a:effectLst/>
                        </a:rPr>
                        <a:t>125</a:t>
                      </a:r>
                      <a:endParaRPr lang="ru-RU" sz="1800" b="1" dirty="0">
                        <a:effectLst/>
                        <a:latin typeface="Calibri"/>
                        <a:ea typeface="Times New Roman"/>
                        <a:cs typeface="Times New Roman"/>
                      </a:endParaRPr>
                    </a:p>
                  </a:txBody>
                  <a:tcPr marL="68580" marR="68580" marT="0" marB="0" anchor="ctr">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2.45</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dirty="0">
                          <a:effectLst/>
                        </a:rPr>
                        <a:t>0.035</a:t>
                      </a:r>
                      <a:endParaRPr lang="ru-RU" sz="1800" b="1"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tcPr>
                </a:tc>
                <a:tc>
                  <a:txBody>
                    <a:bodyPr/>
                    <a:lstStyle/>
                    <a:p>
                      <a:pPr algn="ctr">
                        <a:lnSpc>
                          <a:spcPct val="150000"/>
                        </a:lnSpc>
                        <a:spcAft>
                          <a:spcPts val="1000"/>
                        </a:spcAft>
                      </a:pPr>
                      <a:r>
                        <a:rPr lang="en-US" sz="1800" b="0" dirty="0">
                          <a:effectLst/>
                        </a:rPr>
                        <a:t>0.069</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tcPr>
                </a:tc>
                <a:extLst>
                  <a:ext uri="{0D108BD9-81ED-4DB2-BD59-A6C34878D82A}">
                    <a16:rowId xmlns:a16="http://schemas.microsoft.com/office/drawing/2014/main" xmlns="" val="10003"/>
                  </a:ext>
                </a:extLst>
              </a:tr>
              <a:tr h="468000">
                <a:tc>
                  <a:txBody>
                    <a:bodyPr/>
                    <a:lstStyle/>
                    <a:p>
                      <a:pPr algn="ctr">
                        <a:lnSpc>
                          <a:spcPct val="150000"/>
                        </a:lnSpc>
                        <a:spcAft>
                          <a:spcPts val="1000"/>
                        </a:spcAft>
                      </a:pPr>
                      <a:r>
                        <a:rPr lang="ru-RU" sz="1800" dirty="0" smtClean="0">
                          <a:effectLst/>
                        </a:rPr>
                        <a:t>Э</a:t>
                      </a:r>
                      <a:r>
                        <a:rPr lang="en-US" sz="1800" dirty="0" smtClean="0">
                          <a:effectLst/>
                        </a:rPr>
                        <a:t>635M</a:t>
                      </a:r>
                      <a:endParaRPr lang="ru-RU" sz="1800" b="1" dirty="0">
                        <a:effectLst/>
                        <a:latin typeface="Calibri"/>
                        <a:ea typeface="Times New Roman"/>
                        <a:cs typeface="Times New Roman"/>
                      </a:endParaRPr>
                    </a:p>
                  </a:txBody>
                  <a:tcPr marL="68580" marR="68580" marT="0" marB="0" anchor="ctr">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b="0" dirty="0">
                          <a:effectLst/>
                        </a:rPr>
                        <a:t>0.79</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b="0" dirty="0">
                          <a:effectLst/>
                        </a:rPr>
                        <a:t>0.81</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b="0" dirty="0">
                          <a:effectLst/>
                        </a:rPr>
                        <a:t>0.335</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lnR w="12700" cap="flat" cmpd="sng" algn="ctr">
                      <a:solidFill>
                        <a:schemeClr val="accent2"/>
                      </a:solidFill>
                      <a:prstDash val="solid"/>
                      <a:round/>
                      <a:headEnd type="none" w="med" len="med"/>
                      <a:tailEnd type="none" w="med" len="med"/>
                    </a:lnR>
                    <a:solidFill>
                      <a:schemeClr val="accent6">
                        <a:lumMod val="40000"/>
                        <a:lumOff val="60000"/>
                      </a:schemeClr>
                    </a:solidFill>
                  </a:tcPr>
                </a:tc>
                <a:tc>
                  <a:txBody>
                    <a:bodyPr/>
                    <a:lstStyle/>
                    <a:p>
                      <a:pPr algn="ctr">
                        <a:lnSpc>
                          <a:spcPct val="150000"/>
                        </a:lnSpc>
                        <a:spcAft>
                          <a:spcPts val="1000"/>
                        </a:spcAft>
                      </a:pPr>
                      <a:r>
                        <a:rPr lang="en-US" sz="1800" b="0" dirty="0">
                          <a:effectLst/>
                        </a:rPr>
                        <a:t>0.075</a:t>
                      </a:r>
                      <a:endParaRPr lang="ru-RU" sz="1800" b="0" dirty="0">
                        <a:solidFill>
                          <a:srgbClr val="0000FF"/>
                        </a:solidFill>
                        <a:effectLst/>
                        <a:latin typeface="Calibri"/>
                        <a:ea typeface="Times New Roman"/>
                        <a:cs typeface="Times New Roman"/>
                      </a:endParaRPr>
                    </a:p>
                  </a:txBody>
                  <a:tcPr marL="68580" marR="68580" marT="0" marB="0" anchor="ctr">
                    <a:lnL w="12700" cap="flat" cmpd="sng" algn="ctr">
                      <a:solidFill>
                        <a:schemeClr val="accent2"/>
                      </a:solidFill>
                      <a:prstDash val="solid"/>
                      <a:round/>
                      <a:headEnd type="none" w="med" len="med"/>
                      <a:tailEnd type="none" w="med" len="med"/>
                    </a:lnL>
                    <a:solidFill>
                      <a:schemeClr val="accent6">
                        <a:lumMod val="40000"/>
                        <a:lumOff val="60000"/>
                      </a:schemeClr>
                    </a:solidFill>
                  </a:tcPr>
                </a:tc>
                <a:extLst>
                  <a:ext uri="{0D108BD9-81ED-4DB2-BD59-A6C34878D82A}">
                    <a16:rowId xmlns:a16="http://schemas.microsoft.com/office/drawing/2014/main" xmlns="" val="10004"/>
                  </a:ext>
                </a:extLst>
              </a:tr>
            </a:tbl>
          </a:graphicData>
        </a:graphic>
      </p:graphicFrame>
      <p:sp>
        <p:nvSpPr>
          <p:cNvPr id="15" name="TextBox 14"/>
          <p:cNvSpPr txBox="1"/>
          <p:nvPr/>
        </p:nvSpPr>
        <p:spPr>
          <a:xfrm>
            <a:off x="4541679" y="5096589"/>
            <a:ext cx="848309" cy="307777"/>
          </a:xfrm>
          <a:prstGeom prst="rect">
            <a:avLst/>
          </a:prstGeom>
          <a:noFill/>
        </p:spPr>
        <p:txBody>
          <a:bodyPr wrap="none" rtlCol="0">
            <a:spAutoFit/>
          </a:bodyPr>
          <a:lstStyle/>
          <a:p>
            <a:r>
              <a:rPr lang="en-US" sz="1400" b="1" i="1" dirty="0" smtClean="0">
                <a:solidFill>
                  <a:srgbClr val="002060"/>
                </a:solidFill>
              </a:rPr>
              <a:t>200 </a:t>
            </a:r>
            <a:r>
              <a:rPr lang="ru-RU" sz="1400" b="1" i="1" dirty="0" smtClean="0">
                <a:solidFill>
                  <a:srgbClr val="002060"/>
                </a:solidFill>
              </a:rPr>
              <a:t> мм</a:t>
            </a:r>
            <a:endParaRPr lang="ru-RU" sz="1400" b="1" i="1" dirty="0">
              <a:solidFill>
                <a:srgbClr val="002060"/>
              </a:solidFill>
            </a:endParaRPr>
          </a:p>
        </p:txBody>
      </p:sp>
      <p:cxnSp>
        <p:nvCxnSpPr>
          <p:cNvPr id="16" name="Прямая со стрелкой 15"/>
          <p:cNvCxnSpPr/>
          <p:nvPr/>
        </p:nvCxnSpPr>
        <p:spPr>
          <a:xfrm>
            <a:off x="1620098" y="5404366"/>
            <a:ext cx="6372000" cy="0"/>
          </a:xfrm>
          <a:prstGeom prst="straightConnector1">
            <a:avLst/>
          </a:prstGeom>
          <a:ln>
            <a:headEnd type="triangle" w="med" len="med"/>
            <a:tailEnd type="triangle" w="med" len="med"/>
          </a:ln>
        </p:spPr>
        <p:style>
          <a:lnRef idx="1">
            <a:schemeClr val="accent4"/>
          </a:lnRef>
          <a:fillRef idx="0">
            <a:schemeClr val="accent4"/>
          </a:fillRef>
          <a:effectRef idx="0">
            <a:schemeClr val="accent4"/>
          </a:effectRef>
          <a:fontRef idx="minor">
            <a:schemeClr val="tx1"/>
          </a:fontRef>
        </p:style>
      </p:cxnSp>
      <p:pic>
        <p:nvPicPr>
          <p:cNvPr id="17" name="Рисунок 16"/>
          <p:cNvPicPr>
            <a:picLocks noChangeAspect="1"/>
          </p:cNvPicPr>
          <p:nvPr/>
        </p:nvPicPr>
        <p:blipFill>
          <a:blip r:embed="rId3" cstate="print"/>
          <a:stretch>
            <a:fillRect/>
          </a:stretch>
        </p:blipFill>
        <p:spPr>
          <a:xfrm>
            <a:off x="224855" y="5481080"/>
            <a:ext cx="9469121" cy="684000"/>
          </a:xfrm>
          <a:prstGeom prst="rect">
            <a:avLst/>
          </a:prstGeom>
        </p:spPr>
      </p:pic>
      <p:sp>
        <p:nvSpPr>
          <p:cNvPr id="11" name="Прямоугольник 10"/>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144006630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4</a:t>
            </a:fld>
            <a:endParaRPr lang="ru-RU" dirty="0" smtClean="0"/>
          </a:p>
        </p:txBody>
      </p:sp>
      <p:pic>
        <p:nvPicPr>
          <p:cNvPr id="3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Заголовок 1"/>
          <p:cNvSpPr txBox="1">
            <a:spLocks/>
          </p:cNvSpPr>
          <p:nvPr/>
        </p:nvSpPr>
        <p:spPr bwMode="auto">
          <a:xfrm>
            <a:off x="272480" y="-1"/>
            <a:ext cx="828092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rtl="0" eaLnBrk="0" fontAlgn="base" hangingPunct="0">
              <a:spcBef>
                <a:spcPct val="0"/>
              </a:spcBef>
              <a:spcAft>
                <a:spcPct val="0"/>
              </a:spcAft>
              <a:defRPr sz="2000" b="1">
                <a:solidFill>
                  <a:schemeClr val="hlink"/>
                </a:solidFill>
                <a:latin typeface="+mj-lt"/>
                <a:ea typeface="+mj-ea"/>
                <a:cs typeface="+mj-cs"/>
              </a:defRPr>
            </a:lvl1pPr>
            <a:lvl2pPr algn="l" rtl="0" eaLnBrk="0" fontAlgn="base" hangingPunct="0">
              <a:spcBef>
                <a:spcPct val="0"/>
              </a:spcBef>
              <a:spcAft>
                <a:spcPct val="0"/>
              </a:spcAft>
              <a:defRPr sz="2000" b="1">
                <a:solidFill>
                  <a:schemeClr val="hlink"/>
                </a:solidFill>
                <a:latin typeface="Arial" charset="0"/>
                <a:cs typeface="Arial" charset="0"/>
              </a:defRPr>
            </a:lvl2pPr>
            <a:lvl3pPr algn="l" rtl="0" eaLnBrk="0" fontAlgn="base" hangingPunct="0">
              <a:spcBef>
                <a:spcPct val="0"/>
              </a:spcBef>
              <a:spcAft>
                <a:spcPct val="0"/>
              </a:spcAft>
              <a:defRPr sz="2000" b="1">
                <a:solidFill>
                  <a:schemeClr val="hlink"/>
                </a:solidFill>
                <a:latin typeface="Arial" charset="0"/>
                <a:cs typeface="Arial" charset="0"/>
              </a:defRPr>
            </a:lvl3pPr>
            <a:lvl4pPr algn="l" rtl="0" eaLnBrk="0" fontAlgn="base" hangingPunct="0">
              <a:spcBef>
                <a:spcPct val="0"/>
              </a:spcBef>
              <a:spcAft>
                <a:spcPct val="0"/>
              </a:spcAft>
              <a:defRPr sz="2000" b="1">
                <a:solidFill>
                  <a:schemeClr val="hlink"/>
                </a:solidFill>
                <a:latin typeface="Arial" charset="0"/>
                <a:cs typeface="Arial" charset="0"/>
              </a:defRPr>
            </a:lvl4pPr>
            <a:lvl5pPr algn="l" rtl="0" eaLnBrk="0" fontAlgn="base" hangingPunct="0">
              <a:spcBef>
                <a:spcPct val="0"/>
              </a:spcBef>
              <a:spcAft>
                <a:spcPct val="0"/>
              </a:spcAft>
              <a:defRPr sz="2000" b="1">
                <a:solidFill>
                  <a:schemeClr val="hlink"/>
                </a:solidFill>
                <a:latin typeface="Arial" charset="0"/>
                <a:cs typeface="Arial" charset="0"/>
              </a:defRPr>
            </a:lvl5pPr>
            <a:lvl6pPr marL="457200" algn="l" rtl="0" fontAlgn="base">
              <a:spcBef>
                <a:spcPct val="0"/>
              </a:spcBef>
              <a:spcAft>
                <a:spcPct val="0"/>
              </a:spcAft>
              <a:defRPr sz="2000" b="1">
                <a:solidFill>
                  <a:schemeClr val="hlink"/>
                </a:solidFill>
                <a:latin typeface="Arial" charset="0"/>
                <a:cs typeface="Arial" charset="0"/>
              </a:defRPr>
            </a:lvl6pPr>
            <a:lvl7pPr marL="914400" algn="l" rtl="0" fontAlgn="base">
              <a:spcBef>
                <a:spcPct val="0"/>
              </a:spcBef>
              <a:spcAft>
                <a:spcPct val="0"/>
              </a:spcAft>
              <a:defRPr sz="2000" b="1">
                <a:solidFill>
                  <a:schemeClr val="hlink"/>
                </a:solidFill>
                <a:latin typeface="Arial" charset="0"/>
                <a:cs typeface="Arial" charset="0"/>
              </a:defRPr>
            </a:lvl7pPr>
            <a:lvl8pPr marL="1371600" algn="l" rtl="0" fontAlgn="base">
              <a:spcBef>
                <a:spcPct val="0"/>
              </a:spcBef>
              <a:spcAft>
                <a:spcPct val="0"/>
              </a:spcAft>
              <a:defRPr sz="2000" b="1">
                <a:solidFill>
                  <a:schemeClr val="hlink"/>
                </a:solidFill>
                <a:latin typeface="Arial" charset="0"/>
                <a:cs typeface="Arial" charset="0"/>
              </a:defRPr>
            </a:lvl8pPr>
            <a:lvl9pPr marL="1828800" algn="l" rtl="0" fontAlgn="base">
              <a:spcBef>
                <a:spcPct val="0"/>
              </a:spcBef>
              <a:spcAft>
                <a:spcPct val="0"/>
              </a:spcAft>
              <a:defRPr sz="2000" b="1">
                <a:solidFill>
                  <a:schemeClr val="hlink"/>
                </a:solidFill>
                <a:latin typeface="Arial" charset="0"/>
                <a:cs typeface="Arial" charset="0"/>
              </a:defRPr>
            </a:lvl9pPr>
          </a:lstStyle>
          <a:p>
            <a:r>
              <a:rPr lang="ru-RU" dirty="0"/>
              <a:t>Условия облучения в Халден реакторе</a:t>
            </a:r>
          </a:p>
        </p:txBody>
      </p:sp>
      <p:pic>
        <p:nvPicPr>
          <p:cNvPr id="15" name="Рисунок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48544" y="1005111"/>
            <a:ext cx="3854166" cy="2700000"/>
          </a:xfrm>
          <a:prstGeom prst="rect">
            <a:avLst/>
          </a:prstGeom>
          <a:noFill/>
        </p:spPr>
      </p:pic>
      <p:sp>
        <p:nvSpPr>
          <p:cNvPr id="3" name="Прямоугольник 2"/>
          <p:cNvSpPr/>
          <p:nvPr/>
        </p:nvSpPr>
        <p:spPr>
          <a:xfrm>
            <a:off x="309984" y="3688154"/>
            <a:ext cx="2168316" cy="1092607"/>
          </a:xfrm>
          <a:prstGeom prst="rect">
            <a:avLst/>
          </a:prstGeom>
        </p:spPr>
        <p:txBody>
          <a:bodyPr wrap="square">
            <a:spAutoFit/>
          </a:bodyPr>
          <a:lstStyle/>
          <a:p>
            <a:r>
              <a:rPr lang="ru-RU" sz="1300" b="1" dirty="0" smtClean="0"/>
              <a:t>Верхний кластер (</a:t>
            </a:r>
            <a:r>
              <a:rPr lang="en-US" sz="1300" b="1" dirty="0" smtClean="0"/>
              <a:t>UCl</a:t>
            </a:r>
            <a:r>
              <a:rPr lang="ru-RU" sz="1300" b="1" dirty="0" smtClean="0"/>
              <a:t>)</a:t>
            </a:r>
          </a:p>
          <a:p>
            <a:pPr marL="285750" indent="-285750">
              <a:buFont typeface="Wingdings" pitchFamily="2" charset="2"/>
              <a:buChar char="Ø"/>
            </a:pPr>
            <a:r>
              <a:rPr lang="ru-RU" sz="1300" b="1" dirty="0">
                <a:solidFill>
                  <a:srgbClr val="002060"/>
                </a:solidFill>
              </a:rPr>
              <a:t>5</a:t>
            </a:r>
            <a:r>
              <a:rPr lang="ru-RU" sz="1300" b="1" dirty="0" smtClean="0">
                <a:solidFill>
                  <a:srgbClr val="002060"/>
                </a:solidFill>
              </a:rPr>
              <a:t> – Э</a:t>
            </a:r>
            <a:r>
              <a:rPr lang="en-US" sz="1300" b="1" dirty="0" smtClean="0">
                <a:solidFill>
                  <a:srgbClr val="002060"/>
                </a:solidFill>
              </a:rPr>
              <a:t>110M</a:t>
            </a:r>
            <a:endParaRPr lang="ru-RU" sz="1300" b="1" dirty="0" smtClean="0">
              <a:solidFill>
                <a:srgbClr val="002060"/>
              </a:solidFill>
            </a:endParaRPr>
          </a:p>
          <a:p>
            <a:pPr marL="285750" indent="-285750">
              <a:buFont typeface="Wingdings" pitchFamily="2" charset="2"/>
              <a:buChar char="Ø"/>
            </a:pPr>
            <a:r>
              <a:rPr lang="ru-RU" sz="1300" b="1" dirty="0" smtClean="0">
                <a:solidFill>
                  <a:srgbClr val="002060"/>
                </a:solidFill>
              </a:rPr>
              <a:t>6 </a:t>
            </a:r>
            <a:r>
              <a:rPr lang="ru-RU" sz="1300" b="1" dirty="0">
                <a:solidFill>
                  <a:srgbClr val="002060"/>
                </a:solidFill>
              </a:rPr>
              <a:t>– </a:t>
            </a:r>
            <a:r>
              <a:rPr lang="ru-RU" sz="1300" b="1" dirty="0" smtClean="0">
                <a:solidFill>
                  <a:srgbClr val="002060"/>
                </a:solidFill>
              </a:rPr>
              <a:t>Э</a:t>
            </a:r>
            <a:r>
              <a:rPr lang="en-US" sz="1300" b="1" dirty="0" smtClean="0">
                <a:solidFill>
                  <a:srgbClr val="002060"/>
                </a:solidFill>
              </a:rPr>
              <a:t>125</a:t>
            </a:r>
            <a:endParaRPr lang="ru-RU" sz="1300" b="1" dirty="0" smtClean="0">
              <a:solidFill>
                <a:srgbClr val="002060"/>
              </a:solidFill>
            </a:endParaRPr>
          </a:p>
          <a:p>
            <a:pPr marL="285750" indent="-285750">
              <a:buFont typeface="Wingdings" pitchFamily="2" charset="2"/>
              <a:buChar char="Ø"/>
            </a:pPr>
            <a:r>
              <a:rPr lang="ru-RU" sz="1300" b="1" dirty="0" smtClean="0">
                <a:solidFill>
                  <a:srgbClr val="002060"/>
                </a:solidFill>
              </a:rPr>
              <a:t>7 </a:t>
            </a:r>
            <a:r>
              <a:rPr lang="ru-RU" sz="1300" b="1" dirty="0">
                <a:solidFill>
                  <a:srgbClr val="002060"/>
                </a:solidFill>
              </a:rPr>
              <a:t>– </a:t>
            </a:r>
            <a:r>
              <a:rPr lang="ru-RU" sz="1300" b="1" dirty="0" smtClean="0">
                <a:solidFill>
                  <a:srgbClr val="002060"/>
                </a:solidFill>
              </a:rPr>
              <a:t>Э</a:t>
            </a:r>
            <a:r>
              <a:rPr lang="en-US" sz="1300" b="1" dirty="0" smtClean="0">
                <a:solidFill>
                  <a:srgbClr val="002060"/>
                </a:solidFill>
              </a:rPr>
              <a:t>635</a:t>
            </a:r>
            <a:r>
              <a:rPr lang="ru-RU" sz="1300" b="1" dirty="0" smtClean="0">
                <a:solidFill>
                  <a:srgbClr val="002060"/>
                </a:solidFill>
              </a:rPr>
              <a:t>М</a:t>
            </a:r>
          </a:p>
          <a:p>
            <a:pPr marL="285750" indent="-285750">
              <a:buFont typeface="Wingdings" pitchFamily="2" charset="2"/>
              <a:buChar char="Ø"/>
            </a:pPr>
            <a:r>
              <a:rPr lang="ru-RU" sz="1300" b="1" dirty="0" smtClean="0">
                <a:solidFill>
                  <a:srgbClr val="002060"/>
                </a:solidFill>
              </a:rPr>
              <a:t>8 </a:t>
            </a:r>
            <a:r>
              <a:rPr lang="ru-RU" sz="1300" b="1" dirty="0">
                <a:solidFill>
                  <a:srgbClr val="002060"/>
                </a:solidFill>
              </a:rPr>
              <a:t>– </a:t>
            </a:r>
            <a:r>
              <a:rPr lang="ru-RU" sz="1300" b="1" dirty="0" smtClean="0">
                <a:solidFill>
                  <a:srgbClr val="002060"/>
                </a:solidFill>
              </a:rPr>
              <a:t>Э</a:t>
            </a:r>
            <a:r>
              <a:rPr lang="en-US" sz="1300" b="1" dirty="0">
                <a:solidFill>
                  <a:srgbClr val="002060"/>
                </a:solidFill>
              </a:rPr>
              <a:t>110</a:t>
            </a:r>
            <a:r>
              <a:rPr lang="ru-RU" sz="1300" b="1" dirty="0" smtClean="0">
                <a:solidFill>
                  <a:srgbClr val="002060"/>
                </a:solidFill>
              </a:rPr>
              <a:t>опт</a:t>
            </a:r>
            <a:endParaRPr lang="ru-RU" sz="1300" b="1" dirty="0">
              <a:solidFill>
                <a:srgbClr val="002060"/>
              </a:solidFill>
            </a:endParaRPr>
          </a:p>
        </p:txBody>
      </p:sp>
      <p:sp>
        <p:nvSpPr>
          <p:cNvPr id="22" name="Прямоугольник 21"/>
          <p:cNvSpPr/>
          <p:nvPr/>
        </p:nvSpPr>
        <p:spPr>
          <a:xfrm>
            <a:off x="2614240" y="3688153"/>
            <a:ext cx="2168316" cy="1092607"/>
          </a:xfrm>
          <a:prstGeom prst="rect">
            <a:avLst/>
          </a:prstGeom>
        </p:spPr>
        <p:txBody>
          <a:bodyPr wrap="square">
            <a:spAutoFit/>
          </a:bodyPr>
          <a:lstStyle/>
          <a:p>
            <a:r>
              <a:rPr lang="ru-RU" sz="1300" b="1" dirty="0" smtClean="0"/>
              <a:t>Нижний кластер (</a:t>
            </a:r>
            <a:r>
              <a:rPr lang="en-US" sz="1300" b="1" dirty="0" smtClean="0"/>
              <a:t>LCl</a:t>
            </a:r>
            <a:r>
              <a:rPr lang="ru-RU" sz="1300" b="1" dirty="0" smtClean="0"/>
              <a:t>)</a:t>
            </a:r>
          </a:p>
          <a:p>
            <a:pPr marL="285750" indent="-285750">
              <a:buFont typeface="Wingdings" pitchFamily="2" charset="2"/>
              <a:buChar char="Ø"/>
            </a:pPr>
            <a:r>
              <a:rPr lang="ru-RU" sz="1300" b="1" dirty="0" smtClean="0">
                <a:solidFill>
                  <a:srgbClr val="002060"/>
                </a:solidFill>
              </a:rPr>
              <a:t>1 </a:t>
            </a:r>
            <a:r>
              <a:rPr lang="ru-RU" sz="1300" b="1" dirty="0">
                <a:solidFill>
                  <a:srgbClr val="002060"/>
                </a:solidFill>
              </a:rPr>
              <a:t>– </a:t>
            </a:r>
            <a:r>
              <a:rPr lang="ru-RU" sz="1300" b="1" dirty="0" smtClean="0">
                <a:solidFill>
                  <a:srgbClr val="002060"/>
                </a:solidFill>
              </a:rPr>
              <a:t>Э</a:t>
            </a:r>
            <a:r>
              <a:rPr lang="en-US" sz="1300" b="1" dirty="0" smtClean="0">
                <a:solidFill>
                  <a:srgbClr val="002060"/>
                </a:solidFill>
              </a:rPr>
              <a:t>110M</a:t>
            </a:r>
            <a:endParaRPr lang="ru-RU" sz="1300" b="1" dirty="0" smtClean="0">
              <a:solidFill>
                <a:srgbClr val="002060"/>
              </a:solidFill>
            </a:endParaRPr>
          </a:p>
          <a:p>
            <a:pPr marL="285750" indent="-285750">
              <a:buFont typeface="Wingdings" pitchFamily="2" charset="2"/>
              <a:buChar char="Ø"/>
            </a:pPr>
            <a:r>
              <a:rPr lang="ru-RU" sz="1300" b="1" dirty="0" smtClean="0">
                <a:solidFill>
                  <a:srgbClr val="002060"/>
                </a:solidFill>
              </a:rPr>
              <a:t>2 </a:t>
            </a:r>
            <a:r>
              <a:rPr lang="ru-RU" sz="1300" b="1" dirty="0">
                <a:solidFill>
                  <a:srgbClr val="002060"/>
                </a:solidFill>
              </a:rPr>
              <a:t>– </a:t>
            </a:r>
            <a:r>
              <a:rPr lang="ru-RU" sz="1300" b="1" dirty="0" smtClean="0">
                <a:solidFill>
                  <a:srgbClr val="002060"/>
                </a:solidFill>
              </a:rPr>
              <a:t>Э</a:t>
            </a:r>
            <a:r>
              <a:rPr lang="en-US" sz="1300" b="1" dirty="0" smtClean="0">
                <a:solidFill>
                  <a:srgbClr val="002060"/>
                </a:solidFill>
              </a:rPr>
              <a:t>125</a:t>
            </a:r>
            <a:endParaRPr lang="ru-RU" sz="1300" b="1" dirty="0" smtClean="0">
              <a:solidFill>
                <a:srgbClr val="002060"/>
              </a:solidFill>
            </a:endParaRPr>
          </a:p>
          <a:p>
            <a:pPr marL="285750" indent="-285750">
              <a:buFont typeface="Wingdings" pitchFamily="2" charset="2"/>
              <a:buChar char="Ø"/>
            </a:pPr>
            <a:r>
              <a:rPr lang="ru-RU" sz="1300" b="1" dirty="0" smtClean="0">
                <a:solidFill>
                  <a:srgbClr val="002060"/>
                </a:solidFill>
              </a:rPr>
              <a:t>3 </a:t>
            </a:r>
            <a:r>
              <a:rPr lang="ru-RU" sz="1300" b="1" dirty="0">
                <a:solidFill>
                  <a:srgbClr val="002060"/>
                </a:solidFill>
              </a:rPr>
              <a:t>– </a:t>
            </a:r>
            <a:r>
              <a:rPr lang="ru-RU" sz="1300" b="1" dirty="0" smtClean="0">
                <a:solidFill>
                  <a:srgbClr val="002060"/>
                </a:solidFill>
              </a:rPr>
              <a:t>Э</a:t>
            </a:r>
            <a:r>
              <a:rPr lang="en-US" sz="1300" b="1" dirty="0" smtClean="0">
                <a:solidFill>
                  <a:srgbClr val="002060"/>
                </a:solidFill>
              </a:rPr>
              <a:t>635</a:t>
            </a:r>
            <a:r>
              <a:rPr lang="ru-RU" sz="1300" b="1" dirty="0">
                <a:solidFill>
                  <a:srgbClr val="002060"/>
                </a:solidFill>
              </a:rPr>
              <a:t>М</a:t>
            </a:r>
            <a:endParaRPr lang="ru-RU" sz="1300" b="1" dirty="0" smtClean="0">
              <a:solidFill>
                <a:srgbClr val="002060"/>
              </a:solidFill>
            </a:endParaRPr>
          </a:p>
          <a:p>
            <a:pPr marL="285750" indent="-285750">
              <a:buFont typeface="Wingdings" pitchFamily="2" charset="2"/>
              <a:buChar char="Ø"/>
            </a:pPr>
            <a:r>
              <a:rPr lang="ru-RU" sz="1300" b="1" dirty="0" smtClean="0">
                <a:solidFill>
                  <a:srgbClr val="002060"/>
                </a:solidFill>
              </a:rPr>
              <a:t>4 </a:t>
            </a:r>
            <a:r>
              <a:rPr lang="ru-RU" sz="1300" b="1" dirty="0">
                <a:solidFill>
                  <a:srgbClr val="002060"/>
                </a:solidFill>
              </a:rPr>
              <a:t>– </a:t>
            </a:r>
            <a:r>
              <a:rPr lang="ru-RU" sz="1300" b="1" dirty="0" smtClean="0">
                <a:solidFill>
                  <a:srgbClr val="002060"/>
                </a:solidFill>
              </a:rPr>
              <a:t>Э</a:t>
            </a:r>
            <a:r>
              <a:rPr lang="en-US" sz="1300" b="1" dirty="0">
                <a:solidFill>
                  <a:srgbClr val="002060"/>
                </a:solidFill>
              </a:rPr>
              <a:t>110</a:t>
            </a:r>
            <a:r>
              <a:rPr lang="ru-RU" sz="1300" b="1" dirty="0" smtClean="0">
                <a:solidFill>
                  <a:srgbClr val="002060"/>
                </a:solidFill>
              </a:rPr>
              <a:t>опт</a:t>
            </a:r>
            <a:endParaRPr lang="ru-RU" sz="1300" b="1" dirty="0">
              <a:solidFill>
                <a:srgbClr val="002060"/>
              </a:solidFill>
            </a:endParaRPr>
          </a:p>
        </p:txBody>
      </p:sp>
      <p:cxnSp>
        <p:nvCxnSpPr>
          <p:cNvPr id="23" name="Прямая соединительная линия 22"/>
          <p:cNvCxnSpPr/>
          <p:nvPr/>
        </p:nvCxnSpPr>
        <p:spPr>
          <a:xfrm>
            <a:off x="272480" y="4857705"/>
            <a:ext cx="5040000" cy="0"/>
          </a:xfrm>
          <a:prstGeom prst="line">
            <a:avLst/>
          </a:prstGeom>
          <a:ln w="38100" cmpd="tri">
            <a:solidFill>
              <a:srgbClr val="002060"/>
            </a:solidFill>
            <a:prstDash val="dash"/>
          </a:ln>
        </p:spPr>
        <p:style>
          <a:lnRef idx="1">
            <a:schemeClr val="accent1"/>
          </a:lnRef>
          <a:fillRef idx="0">
            <a:schemeClr val="accent1"/>
          </a:fillRef>
          <a:effectRef idx="0">
            <a:schemeClr val="accent1"/>
          </a:effectRef>
          <a:fontRef idx="minor">
            <a:schemeClr val="tx1"/>
          </a:fontRef>
        </p:style>
      </p:cxnSp>
      <p:grpSp>
        <p:nvGrpSpPr>
          <p:cNvPr id="20" name="Группа 19"/>
          <p:cNvGrpSpPr/>
          <p:nvPr/>
        </p:nvGrpSpPr>
        <p:grpSpPr>
          <a:xfrm>
            <a:off x="5732751" y="3717599"/>
            <a:ext cx="3972777" cy="2700000"/>
            <a:chOff x="5634865" y="3717599"/>
            <a:chExt cx="3972777" cy="2700000"/>
          </a:xfrm>
        </p:grpSpPr>
        <p:pic>
          <p:nvPicPr>
            <p:cNvPr id="17" name="Picture 453"/>
            <p:cNvPicPr>
              <a:picLocks noChangeAspect="1"/>
            </p:cNvPicPr>
            <p:nvPr/>
          </p:nvPicPr>
          <p:blipFill rotWithShape="1">
            <a:blip r:embed="rId4" cstate="print">
              <a:extLst>
                <a:ext uri="{28A0092B-C50C-407E-A947-70E740481C1C}">
                  <a14:useLocalDpi xmlns:a14="http://schemas.microsoft.com/office/drawing/2010/main" val="0"/>
                </a:ext>
              </a:extLst>
            </a:blip>
            <a:srcRect l="931" t="1564" r="7475" b="5268"/>
            <a:stretch/>
          </p:blipFill>
          <p:spPr>
            <a:xfrm rot="5400000">
              <a:off x="6266373" y="3086091"/>
              <a:ext cx="2700000" cy="3963016"/>
            </a:xfrm>
            <a:prstGeom prst="rect">
              <a:avLst/>
            </a:prstGeom>
          </p:spPr>
        </p:pic>
        <p:sp>
          <p:nvSpPr>
            <p:cNvPr id="13" name="Прямоугольник 12"/>
            <p:cNvSpPr/>
            <p:nvPr/>
          </p:nvSpPr>
          <p:spPr>
            <a:xfrm>
              <a:off x="8769424" y="3717599"/>
              <a:ext cx="838218" cy="191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grpSp>
        <p:nvGrpSpPr>
          <p:cNvPr id="18" name="Группа 17"/>
          <p:cNvGrpSpPr/>
          <p:nvPr/>
        </p:nvGrpSpPr>
        <p:grpSpPr>
          <a:xfrm>
            <a:off x="5722990" y="1002778"/>
            <a:ext cx="3982538" cy="2702333"/>
            <a:chOff x="5625104" y="1002778"/>
            <a:chExt cx="3982538" cy="2702333"/>
          </a:xfrm>
        </p:grpSpPr>
        <p:pic>
          <p:nvPicPr>
            <p:cNvPr id="16" name="Рисунок 15"/>
            <p:cNvPicPr>
              <a:picLocks noChangeAspect="1"/>
            </p:cNvPicPr>
            <p:nvPr/>
          </p:nvPicPr>
          <p:blipFill rotWithShape="1">
            <a:blip r:embed="rId5"/>
            <a:srcRect l="5279" t="824" r="917" b="7370"/>
            <a:stretch/>
          </p:blipFill>
          <p:spPr>
            <a:xfrm>
              <a:off x="5625104" y="1005111"/>
              <a:ext cx="3982538" cy="2700000"/>
            </a:xfrm>
            <a:prstGeom prst="rect">
              <a:avLst/>
            </a:prstGeom>
          </p:spPr>
        </p:pic>
        <p:sp>
          <p:nvSpPr>
            <p:cNvPr id="25" name="Прямоугольник 24"/>
            <p:cNvSpPr/>
            <p:nvPr/>
          </p:nvSpPr>
          <p:spPr>
            <a:xfrm>
              <a:off x="8740225" y="1002778"/>
              <a:ext cx="838218" cy="1916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grpSp>
      <p:sp>
        <p:nvSpPr>
          <p:cNvPr id="28" name="Прямоугольник 27"/>
          <p:cNvSpPr/>
          <p:nvPr/>
        </p:nvSpPr>
        <p:spPr>
          <a:xfrm>
            <a:off x="309984" y="4943965"/>
            <a:ext cx="3463414" cy="1400383"/>
          </a:xfrm>
          <a:prstGeom prst="rect">
            <a:avLst/>
          </a:prstGeom>
        </p:spPr>
        <p:txBody>
          <a:bodyPr wrap="square">
            <a:spAutoFit/>
          </a:bodyPr>
          <a:lstStyle/>
          <a:p>
            <a:pPr>
              <a:spcAft>
                <a:spcPts val="600"/>
              </a:spcAft>
            </a:pPr>
            <a:r>
              <a:rPr lang="ru-RU" sz="1300" b="1" u="sng" dirty="0" smtClean="0"/>
              <a:t>Параметры ВХР</a:t>
            </a:r>
            <a:r>
              <a:rPr lang="ru-RU" sz="1300" b="1" dirty="0" smtClean="0"/>
              <a:t>:</a:t>
            </a:r>
          </a:p>
          <a:p>
            <a:pPr marL="285750" indent="-285750">
              <a:spcAft>
                <a:spcPts val="600"/>
              </a:spcAft>
              <a:buFont typeface="Wingdings" pitchFamily="2" charset="2"/>
              <a:buChar char="Ø"/>
            </a:pPr>
            <a:r>
              <a:rPr lang="ru-RU" sz="1300" b="1" dirty="0" smtClean="0">
                <a:solidFill>
                  <a:srgbClr val="002060"/>
                </a:solidFill>
              </a:rPr>
              <a:t>литий: </a:t>
            </a:r>
            <a:r>
              <a:rPr lang="en-US" sz="1300" b="1" dirty="0">
                <a:solidFill>
                  <a:srgbClr val="002060"/>
                </a:solidFill>
              </a:rPr>
              <a:t>9,2 – 10,6 </a:t>
            </a:r>
            <a:r>
              <a:rPr lang="en-US" sz="1300" b="1" dirty="0" smtClean="0">
                <a:solidFill>
                  <a:srgbClr val="002060"/>
                </a:solidFill>
              </a:rPr>
              <a:t>ppm</a:t>
            </a:r>
            <a:endParaRPr lang="ru-RU" sz="1300" b="1" dirty="0" smtClean="0">
              <a:solidFill>
                <a:srgbClr val="002060"/>
              </a:solidFill>
            </a:endParaRPr>
          </a:p>
          <a:p>
            <a:pPr marL="285750" indent="-285750">
              <a:spcAft>
                <a:spcPts val="600"/>
              </a:spcAft>
              <a:buFont typeface="Wingdings" pitchFamily="2" charset="2"/>
              <a:buChar char="Ø"/>
            </a:pPr>
            <a:r>
              <a:rPr lang="ru-RU" sz="1300" b="1" dirty="0" smtClean="0">
                <a:solidFill>
                  <a:srgbClr val="002060"/>
                </a:solidFill>
              </a:rPr>
              <a:t>бор: 1524 </a:t>
            </a:r>
            <a:r>
              <a:rPr lang="ru-RU" sz="1300" b="1" dirty="0">
                <a:solidFill>
                  <a:srgbClr val="002060"/>
                </a:solidFill>
              </a:rPr>
              <a:t>– 1702 </a:t>
            </a:r>
            <a:r>
              <a:rPr lang="en-US" sz="1300" b="1" dirty="0" smtClean="0">
                <a:solidFill>
                  <a:srgbClr val="002060"/>
                </a:solidFill>
              </a:rPr>
              <a:t>ppm</a:t>
            </a:r>
            <a:endParaRPr lang="ru-RU" sz="1300" b="1" dirty="0" smtClean="0">
              <a:solidFill>
                <a:srgbClr val="002060"/>
              </a:solidFill>
            </a:endParaRPr>
          </a:p>
          <a:p>
            <a:pPr marL="285750" indent="-285750">
              <a:spcAft>
                <a:spcPts val="600"/>
              </a:spcAft>
              <a:buFont typeface="Wingdings" pitchFamily="2" charset="2"/>
              <a:buChar char="Ø"/>
            </a:pPr>
            <a:r>
              <a:rPr lang="ru-RU" sz="1300" b="1" dirty="0" smtClean="0">
                <a:solidFill>
                  <a:srgbClr val="002060"/>
                </a:solidFill>
              </a:rPr>
              <a:t>водород: </a:t>
            </a:r>
            <a:r>
              <a:rPr lang="en-US" sz="1300" b="1" dirty="0" smtClean="0">
                <a:solidFill>
                  <a:srgbClr val="002060"/>
                </a:solidFill>
              </a:rPr>
              <a:t>2</a:t>
            </a:r>
            <a:r>
              <a:rPr lang="ru-RU" sz="1300" b="1" dirty="0" smtClean="0">
                <a:solidFill>
                  <a:srgbClr val="002060"/>
                </a:solidFill>
              </a:rPr>
              <a:t> – </a:t>
            </a:r>
            <a:r>
              <a:rPr lang="en-US" sz="1300" b="1" dirty="0" smtClean="0">
                <a:solidFill>
                  <a:srgbClr val="002060"/>
                </a:solidFill>
              </a:rPr>
              <a:t>3,5 ppm</a:t>
            </a:r>
            <a:endParaRPr lang="ru-RU" sz="1300" b="1" dirty="0" smtClean="0">
              <a:solidFill>
                <a:srgbClr val="002060"/>
              </a:solidFill>
            </a:endParaRPr>
          </a:p>
          <a:p>
            <a:pPr marL="285750" indent="-285750">
              <a:spcAft>
                <a:spcPts val="600"/>
              </a:spcAft>
              <a:buFont typeface="Wingdings" pitchFamily="2" charset="2"/>
              <a:buChar char="Ø"/>
            </a:pPr>
            <a:r>
              <a:rPr lang="ru-RU" sz="1300" b="1" dirty="0">
                <a:solidFill>
                  <a:srgbClr val="002060"/>
                </a:solidFill>
              </a:rPr>
              <a:t>рН</a:t>
            </a:r>
            <a:r>
              <a:rPr lang="ru-RU" sz="1300" b="1" baseline="-25000" dirty="0">
                <a:solidFill>
                  <a:srgbClr val="002060"/>
                </a:solidFill>
              </a:rPr>
              <a:t>300</a:t>
            </a:r>
            <a:r>
              <a:rPr lang="ru-RU" sz="1300" b="1" dirty="0">
                <a:solidFill>
                  <a:srgbClr val="002060"/>
                </a:solidFill>
              </a:rPr>
              <a:t> – </a:t>
            </a:r>
            <a:r>
              <a:rPr lang="ru-RU" sz="1300" b="1" dirty="0" smtClean="0">
                <a:solidFill>
                  <a:srgbClr val="002060"/>
                </a:solidFill>
              </a:rPr>
              <a:t>7,4</a:t>
            </a:r>
          </a:p>
        </p:txBody>
      </p:sp>
      <p:sp>
        <p:nvSpPr>
          <p:cNvPr id="29" name="Прямоугольник 28"/>
          <p:cNvSpPr/>
          <p:nvPr/>
        </p:nvSpPr>
        <p:spPr>
          <a:xfrm>
            <a:off x="2614240" y="4943965"/>
            <a:ext cx="3816424" cy="1123384"/>
          </a:xfrm>
          <a:prstGeom prst="rect">
            <a:avLst/>
          </a:prstGeom>
        </p:spPr>
        <p:txBody>
          <a:bodyPr wrap="square">
            <a:spAutoFit/>
          </a:bodyPr>
          <a:lstStyle/>
          <a:p>
            <a:pPr>
              <a:spcAft>
                <a:spcPts val="600"/>
              </a:spcAft>
            </a:pPr>
            <a:r>
              <a:rPr lang="ru-RU" sz="1300" b="1" u="sng" dirty="0" smtClean="0"/>
              <a:t>Условия испытаний</a:t>
            </a:r>
            <a:r>
              <a:rPr lang="ru-RU" sz="1300" b="1" dirty="0" smtClean="0"/>
              <a:t>:</a:t>
            </a:r>
          </a:p>
          <a:p>
            <a:pPr marL="285750" indent="-285750">
              <a:spcAft>
                <a:spcPts val="600"/>
              </a:spcAft>
              <a:buFont typeface="Wingdings" pitchFamily="2" charset="2"/>
              <a:buChar char="Ø"/>
            </a:pPr>
            <a:r>
              <a:rPr lang="ru-RU" sz="1300" b="1" dirty="0" smtClean="0">
                <a:solidFill>
                  <a:srgbClr val="002060"/>
                </a:solidFill>
              </a:rPr>
              <a:t>Время: 907 эфф. сут.</a:t>
            </a:r>
          </a:p>
          <a:p>
            <a:pPr marL="285750" indent="-285750">
              <a:spcAft>
                <a:spcPts val="600"/>
              </a:spcAft>
              <a:buFont typeface="Wingdings" pitchFamily="2" charset="2"/>
              <a:buChar char="Ø"/>
            </a:pPr>
            <a:r>
              <a:rPr lang="ru-RU" sz="1300" b="1" dirty="0" smtClean="0">
                <a:solidFill>
                  <a:srgbClr val="002060"/>
                </a:solidFill>
              </a:rPr>
              <a:t>Выгорание: </a:t>
            </a:r>
            <a:r>
              <a:rPr lang="ru-RU" sz="1300" b="1" dirty="0">
                <a:solidFill>
                  <a:srgbClr val="002060"/>
                </a:solidFill>
              </a:rPr>
              <a:t>~ 60 МВт∙</a:t>
            </a:r>
            <a:r>
              <a:rPr lang="ru-RU" sz="1300" b="1" dirty="0" smtClean="0">
                <a:solidFill>
                  <a:srgbClr val="002060"/>
                </a:solidFill>
              </a:rPr>
              <a:t>сут/кгU</a:t>
            </a:r>
          </a:p>
          <a:p>
            <a:pPr marL="285750" indent="-285750">
              <a:spcAft>
                <a:spcPts val="600"/>
              </a:spcAft>
              <a:buFont typeface="Wingdings" pitchFamily="2" charset="2"/>
              <a:buChar char="Ø"/>
            </a:pPr>
            <a:r>
              <a:rPr lang="ru-RU" sz="1300" b="1" dirty="0" smtClean="0">
                <a:solidFill>
                  <a:srgbClr val="002060"/>
                </a:solidFill>
              </a:rPr>
              <a:t>Температура оболочки</a:t>
            </a:r>
            <a:r>
              <a:rPr lang="ru-RU" sz="1300" b="1" dirty="0">
                <a:solidFill>
                  <a:srgbClr val="002060"/>
                </a:solidFill>
              </a:rPr>
              <a:t>: </a:t>
            </a:r>
            <a:r>
              <a:rPr lang="ru-RU" sz="1300" b="1" dirty="0" smtClean="0">
                <a:solidFill>
                  <a:srgbClr val="002060"/>
                </a:solidFill>
              </a:rPr>
              <a:t>351°С</a:t>
            </a:r>
          </a:p>
        </p:txBody>
      </p:sp>
      <p:sp>
        <p:nvSpPr>
          <p:cNvPr id="19" name="Прямоугольник 18"/>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297445626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Реакторные и послереакторные методы исследования</a:t>
            </a:r>
          </a:p>
        </p:txBody>
      </p:sp>
      <p:sp>
        <p:nvSpPr>
          <p:cNvPr id="4"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5</a:t>
            </a:fld>
            <a:endParaRPr lang="ru-RU" dirty="0" smtClean="0"/>
          </a:p>
        </p:txBody>
      </p:sp>
      <p:sp>
        <p:nvSpPr>
          <p:cNvPr id="14" name="Прямоугольник 13"/>
          <p:cNvSpPr/>
          <p:nvPr/>
        </p:nvSpPr>
        <p:spPr>
          <a:xfrm>
            <a:off x="349533" y="951850"/>
            <a:ext cx="9349781" cy="5542543"/>
          </a:xfrm>
          <a:prstGeom prst="rect">
            <a:avLst/>
          </a:prstGeom>
        </p:spPr>
        <p:txBody>
          <a:bodyPr wrap="square">
            <a:spAutoFit/>
          </a:bodyPr>
          <a:lstStyle/>
          <a:p>
            <a:pPr algn="just">
              <a:lnSpc>
                <a:spcPts val="2500"/>
              </a:lnSpc>
            </a:pPr>
            <a:r>
              <a:rPr lang="ru-RU" sz="1600" b="1" i="1" dirty="0" smtClean="0">
                <a:solidFill>
                  <a:srgbClr val="002060"/>
                </a:solidFill>
              </a:rPr>
              <a:t>	При облучении проводились промежуточные вихретоковые измерения толщины оксидной пленки по четырем диаметральным ориентациям экспериментальных оболочек твэлов, размещенных в верхнем кластере.</a:t>
            </a:r>
            <a:endParaRPr lang="ru-RU" sz="1600" b="1" i="1" dirty="0">
              <a:solidFill>
                <a:srgbClr val="002060"/>
              </a:solidFill>
            </a:endParaRPr>
          </a:p>
          <a:p>
            <a:pPr algn="just">
              <a:lnSpc>
                <a:spcPts val="2500"/>
              </a:lnSpc>
            </a:pPr>
            <a:r>
              <a:rPr lang="ru-RU" sz="1600" b="1" i="1" dirty="0" smtClean="0">
                <a:solidFill>
                  <a:srgbClr val="002060"/>
                </a:solidFill>
              </a:rPr>
              <a:t>	После окончания облучения была проведена инспекция и разрушающие исследования, включавшие</a:t>
            </a:r>
            <a:r>
              <a:rPr lang="en-US" sz="1600" b="1" i="1" dirty="0" smtClean="0">
                <a:solidFill>
                  <a:srgbClr val="002060"/>
                </a:solidFill>
              </a:rPr>
              <a:t>:</a:t>
            </a:r>
            <a:endParaRPr lang="ru-RU" sz="1600" b="1" i="1" dirty="0">
              <a:solidFill>
                <a:srgbClr val="002060"/>
              </a:solidFill>
            </a:endParaRPr>
          </a:p>
          <a:p>
            <a:pPr marL="285750" indent="-285750" algn="just">
              <a:lnSpc>
                <a:spcPts val="2500"/>
              </a:lnSpc>
              <a:buFont typeface="Wingdings" pitchFamily="2" charset="2"/>
              <a:buChar char="ü"/>
            </a:pPr>
            <a:r>
              <a:rPr lang="ru-RU" sz="1600" b="1" i="1" dirty="0"/>
              <a:t>визуальную оценку и фотографирование снаряженных образцов оболочек, находящихся в верхнем и нижнем кластерах сборки;</a:t>
            </a:r>
          </a:p>
          <a:p>
            <a:pPr marL="285750" indent="-285750" algn="just">
              <a:lnSpc>
                <a:spcPts val="2500"/>
              </a:lnSpc>
              <a:buFont typeface="Wingdings" pitchFamily="2" charset="2"/>
              <a:buChar char="ü"/>
            </a:pPr>
            <a:r>
              <a:rPr lang="ru-RU" sz="1600" b="1" i="1" dirty="0" smtClean="0"/>
              <a:t>вихретоковые </a:t>
            </a:r>
            <a:r>
              <a:rPr lang="ru-RU" sz="1600" b="1" i="1" dirty="0"/>
              <a:t>измерения толщины оксидного слоя по четырем диаметральным ориентациям снаряженных образцов оболочек, находящихся в верхнем и нижнем кластерах;</a:t>
            </a:r>
          </a:p>
          <a:p>
            <a:pPr marL="285750" indent="-285750" algn="just">
              <a:lnSpc>
                <a:spcPts val="2500"/>
              </a:lnSpc>
              <a:buFont typeface="Wingdings" pitchFamily="2" charset="2"/>
              <a:buChar char="ü"/>
            </a:pPr>
            <a:r>
              <a:rPr lang="ru-RU" sz="1600" b="1" i="1" dirty="0" smtClean="0"/>
              <a:t>измерения </a:t>
            </a:r>
            <a:r>
              <a:rPr lang="ru-RU" sz="1600" b="1" i="1" dirty="0"/>
              <a:t>диаметра </a:t>
            </a:r>
            <a:r>
              <a:rPr lang="ru-RU" sz="1600" b="1" i="1" dirty="0" smtClean="0"/>
              <a:t>по трем ориентациям </a:t>
            </a:r>
            <a:r>
              <a:rPr lang="ru-RU" sz="1600" b="1" i="1" dirty="0"/>
              <a:t>исследуемых твэлов с использованием трехконтактного </a:t>
            </a:r>
            <a:r>
              <a:rPr lang="ru-RU" sz="1600" b="1" i="1" dirty="0" smtClean="0"/>
              <a:t>датчика</a:t>
            </a:r>
            <a:r>
              <a:rPr lang="ru-RU" sz="1600" b="1" i="1" dirty="0"/>
              <a:t>;</a:t>
            </a:r>
          </a:p>
          <a:p>
            <a:pPr marL="285750" indent="-285750" algn="just">
              <a:lnSpc>
                <a:spcPts val="2500"/>
              </a:lnSpc>
              <a:buFont typeface="Wingdings" pitchFamily="2" charset="2"/>
              <a:buChar char="ü"/>
            </a:pPr>
            <a:r>
              <a:rPr lang="ru-RU" sz="1600" b="1" i="1" dirty="0" smtClean="0"/>
              <a:t>измерение </a:t>
            </a:r>
            <a:r>
              <a:rPr lang="ru-RU" sz="1600" b="1" i="1" dirty="0"/>
              <a:t>удлинения по расстоянию между предварительно нанесенными индикаторами на нижнюю и верхнюю заглушку твэлов;</a:t>
            </a:r>
          </a:p>
          <a:p>
            <a:pPr marL="285750" indent="-285750" algn="just">
              <a:lnSpc>
                <a:spcPts val="2500"/>
              </a:lnSpc>
              <a:buFont typeface="Wingdings" pitchFamily="2" charset="2"/>
              <a:buChar char="ü"/>
            </a:pPr>
            <a:r>
              <a:rPr lang="ru-RU" sz="1600" b="1" i="1" dirty="0" smtClean="0"/>
              <a:t>металлографический анализ </a:t>
            </a:r>
            <a:r>
              <a:rPr lang="ru-RU" sz="1600" b="1" i="1" dirty="0"/>
              <a:t>структуры и толщины оксидной пленки, распределения и ориентации гидридов;</a:t>
            </a:r>
          </a:p>
          <a:p>
            <a:pPr marL="285750" indent="-285750" algn="just">
              <a:lnSpc>
                <a:spcPts val="2500"/>
              </a:lnSpc>
              <a:buFont typeface="Wingdings" pitchFamily="2" charset="2"/>
              <a:buChar char="ü"/>
            </a:pPr>
            <a:r>
              <a:rPr lang="ru-RU" sz="1600" b="1" i="1" dirty="0" smtClean="0"/>
              <a:t>определение </a:t>
            </a:r>
            <a:r>
              <a:rPr lang="ru-RU" sz="1600" b="1" i="1" dirty="0"/>
              <a:t>содержания водорода методом высокотемпературной экстракции.</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Прямоугольник 6"/>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1862598450"/>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Автоклавные испытания</a:t>
            </a:r>
          </a:p>
        </p:txBody>
      </p:sp>
      <p:sp>
        <p:nvSpPr>
          <p:cNvPr id="4"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6</a:t>
            </a:fld>
            <a:endParaRPr lang="ru-RU"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472" y="1052736"/>
            <a:ext cx="2889250" cy="496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3224808" y="1052736"/>
            <a:ext cx="6408712" cy="4260141"/>
          </a:xfrm>
          <a:prstGeom prst="rect">
            <a:avLst/>
          </a:prstGeom>
        </p:spPr>
        <p:txBody>
          <a:bodyPr wrap="square">
            <a:spAutoFit/>
          </a:bodyPr>
          <a:lstStyle/>
          <a:p>
            <a:pPr algn="just">
              <a:lnSpc>
                <a:spcPts val="2500"/>
              </a:lnSpc>
            </a:pPr>
            <a:r>
              <a:rPr lang="ru-RU" b="1" i="1" dirty="0" smtClean="0"/>
              <a:t>Ряд образцов в исходном (необлученном) состоянии </a:t>
            </a:r>
            <a:r>
              <a:rPr lang="ru-RU" b="1" i="1" dirty="0"/>
              <a:t>из тех же сплавов был испытан в автоклаве при аналогичных сборке </a:t>
            </a:r>
            <a:r>
              <a:rPr lang="en-US" b="1" i="1" dirty="0"/>
              <a:t>IFA-728 </a:t>
            </a:r>
            <a:r>
              <a:rPr lang="ru-RU" b="1" i="1" dirty="0"/>
              <a:t>ВХР и </a:t>
            </a:r>
            <a:r>
              <a:rPr lang="ru-RU" b="1" i="1" dirty="0" smtClean="0"/>
              <a:t>температуре:</a:t>
            </a:r>
          </a:p>
          <a:p>
            <a:pPr marL="285750" indent="-285750" algn="just">
              <a:lnSpc>
                <a:spcPts val="2500"/>
              </a:lnSpc>
              <a:buFont typeface="Wingdings" pitchFamily="2" charset="2"/>
              <a:buChar char="§"/>
            </a:pPr>
            <a:r>
              <a:rPr lang="ru-RU" b="1" i="1" dirty="0" smtClean="0"/>
              <a:t>9 – 12 </a:t>
            </a:r>
            <a:r>
              <a:rPr lang="en-US" b="1" i="1" dirty="0"/>
              <a:t>ppm </a:t>
            </a:r>
            <a:r>
              <a:rPr lang="en-US" b="1" i="1" dirty="0" smtClean="0"/>
              <a:t>Li</a:t>
            </a:r>
            <a:endParaRPr lang="ru-RU" b="1" i="1" dirty="0" smtClean="0"/>
          </a:p>
          <a:p>
            <a:pPr marL="285750" indent="-285750" algn="just">
              <a:lnSpc>
                <a:spcPts val="2500"/>
              </a:lnSpc>
              <a:buFont typeface="Wingdings" pitchFamily="2" charset="2"/>
              <a:buChar char="§"/>
            </a:pPr>
            <a:r>
              <a:rPr lang="en-US" b="1" i="1" dirty="0" smtClean="0"/>
              <a:t>1800 </a:t>
            </a:r>
            <a:r>
              <a:rPr lang="en-US" b="1" i="1" dirty="0"/>
              <a:t>ppm </a:t>
            </a:r>
            <a:r>
              <a:rPr lang="en-US" b="1" i="1" dirty="0" smtClean="0"/>
              <a:t>B</a:t>
            </a:r>
            <a:endParaRPr lang="ru-RU" b="1" i="1" dirty="0" smtClean="0"/>
          </a:p>
          <a:p>
            <a:pPr marL="285750" indent="-285750" algn="just">
              <a:lnSpc>
                <a:spcPts val="2500"/>
              </a:lnSpc>
              <a:buFont typeface="Wingdings" pitchFamily="2" charset="2"/>
              <a:buChar char="§"/>
            </a:pPr>
            <a:r>
              <a:rPr lang="en-US" b="1" i="1" dirty="0" smtClean="0"/>
              <a:t>350 ºC</a:t>
            </a:r>
            <a:endParaRPr lang="ru-RU" b="1" i="1" dirty="0" smtClean="0"/>
          </a:p>
          <a:p>
            <a:pPr marL="285750" indent="-285750" algn="just">
              <a:lnSpc>
                <a:spcPts val="2500"/>
              </a:lnSpc>
              <a:buFont typeface="Wingdings" pitchFamily="2" charset="2"/>
              <a:buChar char="§"/>
            </a:pPr>
            <a:r>
              <a:rPr lang="ru-RU" b="1" i="1" dirty="0"/>
              <a:t>18,6 </a:t>
            </a:r>
            <a:r>
              <a:rPr lang="ru-RU" b="1" i="1" dirty="0" smtClean="0"/>
              <a:t>МПа</a:t>
            </a:r>
          </a:p>
          <a:p>
            <a:pPr algn="just">
              <a:lnSpc>
                <a:spcPts val="2500"/>
              </a:lnSpc>
            </a:pPr>
            <a:endParaRPr lang="ru-RU" b="1" i="1" dirty="0" smtClean="0"/>
          </a:p>
          <a:p>
            <a:pPr algn="just">
              <a:lnSpc>
                <a:spcPts val="2500"/>
              </a:lnSpc>
            </a:pPr>
            <a:r>
              <a:rPr lang="ru-RU" b="1" i="1" dirty="0" smtClean="0"/>
              <a:t>Продолжительность </a:t>
            </a:r>
            <a:r>
              <a:rPr lang="ru-RU" b="1" i="1" dirty="0"/>
              <a:t>автоклавных испытаний составила 930 суток. Полученные результаты были сопоставлены с результатами испытаний сборки </a:t>
            </a:r>
            <a:r>
              <a:rPr lang="en-US" b="1" i="1" dirty="0"/>
              <a:t>IFA-728 </a:t>
            </a:r>
            <a:r>
              <a:rPr lang="ru-RU" b="1" i="1" dirty="0"/>
              <a:t>в Халдене с целью изучения влияния облучения на </a:t>
            </a:r>
            <a:r>
              <a:rPr lang="ru-RU" b="1" i="1" dirty="0" smtClean="0"/>
              <a:t>коррозию.</a:t>
            </a:r>
            <a:endParaRPr lang="ru-RU" b="1" i="1"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Прямоугольник 7"/>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354793780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коррозионных испытаний</a:t>
            </a:r>
          </a:p>
        </p:txBody>
      </p:sp>
      <p:sp>
        <p:nvSpPr>
          <p:cNvPr id="4"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7</a:t>
            </a:fld>
            <a:endParaRPr lang="ru-RU" dirty="0" smtClean="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62" t="16111" r="22708" b="6481"/>
          <a:stretch/>
        </p:blipFill>
        <p:spPr bwMode="auto">
          <a:xfrm>
            <a:off x="200922" y="997079"/>
            <a:ext cx="602526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Группа 12"/>
          <p:cNvGrpSpPr/>
          <p:nvPr/>
        </p:nvGrpSpPr>
        <p:grpSpPr>
          <a:xfrm>
            <a:off x="6370301" y="1052736"/>
            <a:ext cx="3341416" cy="2752792"/>
            <a:chOff x="6370301" y="1158652"/>
            <a:chExt cx="3341416" cy="2752792"/>
          </a:xfrm>
        </p:grpSpPr>
        <p:pic>
          <p:nvPicPr>
            <p:cNvPr id="1029"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0488" t="16667" r="5000" b="10247"/>
            <a:stretch/>
          </p:blipFill>
          <p:spPr bwMode="auto">
            <a:xfrm>
              <a:off x="6370301" y="1391444"/>
              <a:ext cx="3341416" cy="25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Прямоугольник 29"/>
            <p:cNvSpPr/>
            <p:nvPr/>
          </p:nvSpPr>
          <p:spPr>
            <a:xfrm>
              <a:off x="7197546" y="1158652"/>
              <a:ext cx="1986954" cy="276999"/>
            </a:xfrm>
            <a:prstGeom prst="rect">
              <a:avLst/>
            </a:prstGeom>
          </p:spPr>
          <p:txBody>
            <a:bodyPr wrap="none">
              <a:spAutoFit/>
            </a:bodyPr>
            <a:lstStyle/>
            <a:p>
              <a:pPr>
                <a:spcAft>
                  <a:spcPts val="600"/>
                </a:spcAft>
              </a:pPr>
              <a:r>
                <a:rPr lang="ru-RU" sz="1200" b="1" u="sng" dirty="0" smtClean="0"/>
                <a:t>Реакторные испытания</a:t>
              </a:r>
              <a:endParaRPr lang="ru-RU" sz="1200" b="1" dirty="0"/>
            </a:p>
          </p:txBody>
        </p:sp>
      </p:grpSp>
      <p:sp>
        <p:nvSpPr>
          <p:cNvPr id="24" name="Прямоугольник 23"/>
          <p:cNvSpPr/>
          <p:nvPr/>
        </p:nvSpPr>
        <p:spPr>
          <a:xfrm>
            <a:off x="234459" y="5373216"/>
            <a:ext cx="5991724" cy="830997"/>
          </a:xfrm>
          <a:prstGeom prst="rect">
            <a:avLst/>
          </a:prstGeom>
        </p:spPr>
        <p:txBody>
          <a:bodyPr wrap="square">
            <a:spAutoFit/>
          </a:bodyPr>
          <a:lstStyle/>
          <a:p>
            <a:pPr algn="ctr"/>
            <a:r>
              <a:rPr lang="ru-RU" sz="1600" b="1" i="1" dirty="0" smtClean="0"/>
              <a:t>Проведение вихретоковых измерений толщины оксидной пленки оболочек твэлов верхнего кластера после каждого цикла облучения</a:t>
            </a:r>
            <a:endParaRPr lang="ru-RU" sz="1600" b="1" i="1" dirty="0"/>
          </a:p>
        </p:txBody>
      </p:sp>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Прямоугольник 13"/>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grpSp>
        <p:nvGrpSpPr>
          <p:cNvPr id="5" name="Группа 4"/>
          <p:cNvGrpSpPr/>
          <p:nvPr/>
        </p:nvGrpSpPr>
        <p:grpSpPr>
          <a:xfrm>
            <a:off x="6363717" y="3861048"/>
            <a:ext cx="3348000" cy="2433414"/>
            <a:chOff x="6363717" y="3861048"/>
            <a:chExt cx="3348000" cy="2433414"/>
          </a:xfrm>
        </p:grpSpPr>
        <p:grpSp>
          <p:nvGrpSpPr>
            <p:cNvPr id="23" name="Группа 22"/>
            <p:cNvGrpSpPr/>
            <p:nvPr/>
          </p:nvGrpSpPr>
          <p:grpSpPr>
            <a:xfrm>
              <a:off x="6363717" y="3861048"/>
              <a:ext cx="3348000" cy="2433414"/>
              <a:chOff x="6363717" y="3966964"/>
              <a:chExt cx="3348000" cy="2433414"/>
            </a:xfrm>
          </p:grpSpPr>
          <p:pic>
            <p:nvPicPr>
              <p:cNvPr id="1031" name="Picture 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147" t="1902" r="2256" b="2718"/>
              <a:stretch/>
            </p:blipFill>
            <p:spPr bwMode="auto">
              <a:xfrm>
                <a:off x="6363717" y="4187302"/>
                <a:ext cx="3348000" cy="2213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Прямоугольник 10"/>
              <p:cNvSpPr/>
              <p:nvPr/>
            </p:nvSpPr>
            <p:spPr>
              <a:xfrm>
                <a:off x="7111821" y="3966964"/>
                <a:ext cx="2106026" cy="276999"/>
              </a:xfrm>
              <a:prstGeom prst="rect">
                <a:avLst/>
              </a:prstGeom>
            </p:spPr>
            <p:txBody>
              <a:bodyPr wrap="none">
                <a:spAutoFit/>
              </a:bodyPr>
              <a:lstStyle/>
              <a:p>
                <a:pPr>
                  <a:spcAft>
                    <a:spcPts val="600"/>
                  </a:spcAft>
                </a:pPr>
                <a:r>
                  <a:rPr lang="ru-RU" sz="1200" b="1" u="sng" dirty="0" smtClean="0"/>
                  <a:t>Автоклавные испытания</a:t>
                </a:r>
                <a:endParaRPr lang="ru-RU" sz="1200" b="1" dirty="0"/>
              </a:p>
            </p:txBody>
          </p:sp>
        </p:grpSp>
        <p:sp>
          <p:nvSpPr>
            <p:cNvPr id="3" name="Прямоугольник 2"/>
            <p:cNvSpPr/>
            <p:nvPr/>
          </p:nvSpPr>
          <p:spPr>
            <a:xfrm>
              <a:off x="7545288" y="5877272"/>
              <a:ext cx="1224000" cy="215444"/>
            </a:xfrm>
            <a:prstGeom prst="rect">
              <a:avLst/>
            </a:prstGeom>
            <a:solidFill>
              <a:schemeClr val="bg1"/>
            </a:solidFill>
          </p:spPr>
          <p:txBody>
            <a:bodyPr wrap="none">
              <a:spAutoFit/>
            </a:bodyPr>
            <a:lstStyle/>
            <a:p>
              <a:pPr algn="ctr">
                <a:spcAft>
                  <a:spcPts val="600"/>
                </a:spcAft>
              </a:pPr>
              <a:r>
                <a:rPr lang="ru-RU" sz="800" b="1" dirty="0" smtClean="0">
                  <a:solidFill>
                    <a:srgbClr val="000000"/>
                  </a:solidFill>
                  <a:latin typeface="Times New Roman" pitchFamily="18" charset="0"/>
                  <a:cs typeface="Times New Roman" pitchFamily="18" charset="0"/>
                </a:rPr>
                <a:t>Время, сут</a:t>
              </a:r>
              <a:endParaRPr lang="ru-RU" sz="800" b="1" dirty="0">
                <a:solidFill>
                  <a:srgbClr val="000000"/>
                </a:solidFill>
                <a:latin typeface="Times New Roman" pitchFamily="18" charset="0"/>
                <a:cs typeface="Times New Roman" pitchFamily="18" charset="0"/>
              </a:endParaRPr>
            </a:p>
          </p:txBody>
        </p:sp>
      </p:grpSp>
    </p:spTree>
    <p:extLst>
      <p:ext uri="{BB962C8B-B14F-4D97-AF65-F5344CB8AC3E}">
        <p14:creationId xmlns:p14="http://schemas.microsoft.com/office/powerpoint/2010/main" val="145328898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t>Результаты коррозионных испытаний</a:t>
            </a:r>
          </a:p>
        </p:txBody>
      </p:sp>
      <p:sp>
        <p:nvSpPr>
          <p:cNvPr id="4" name="Номер слайда 3"/>
          <p:cNvSpPr>
            <a:spLocks noGrp="1"/>
          </p:cNvSpPr>
          <p:nvPr>
            <p:ph type="sldNum" sz="quarter" idx="10"/>
          </p:nvPr>
        </p:nvSpPr>
        <p:spPr>
          <a:xfrm>
            <a:off x="8948738" y="6448425"/>
            <a:ext cx="679450" cy="377825"/>
          </a:xfrm>
        </p:spPr>
        <p:txBody>
          <a:bodyPr/>
          <a:lstStyle/>
          <a:p>
            <a:pPr>
              <a:defRPr/>
            </a:pPr>
            <a:fld id="{971CEA92-1A21-4142-91ED-C03EE55854AC}" type="slidenum">
              <a:rPr lang="ru-RU" smtClean="0"/>
              <a:pPr>
                <a:defRPr/>
              </a:pPr>
              <a:t>8</a:t>
            </a:fld>
            <a:endParaRPr lang="ru-RU"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Таблица 6"/>
          <p:cNvGraphicFramePr>
            <a:graphicFrameLocks noGrp="1"/>
          </p:cNvGraphicFramePr>
          <p:nvPr>
            <p:extLst>
              <p:ext uri="{D42A27DB-BD31-4B8C-83A1-F6EECF244321}">
                <p14:modId xmlns:p14="http://schemas.microsoft.com/office/powerpoint/2010/main" val="3177723436"/>
              </p:ext>
            </p:extLst>
          </p:nvPr>
        </p:nvGraphicFramePr>
        <p:xfrm>
          <a:off x="298607" y="1673376"/>
          <a:ext cx="9307774" cy="2224439"/>
        </p:xfrm>
        <a:graphic>
          <a:graphicData uri="http://schemas.openxmlformats.org/drawingml/2006/table">
            <a:tbl>
              <a:tblPr firstRow="1" firstCol="1" bandRow="1">
                <a:effectLst/>
                <a:tableStyleId>{08FB837D-C827-4EFA-A057-4D05807E0F7C}</a:tableStyleId>
              </a:tblPr>
              <a:tblGrid>
                <a:gridCol w="857019">
                  <a:extLst>
                    <a:ext uri="{9D8B030D-6E8A-4147-A177-3AD203B41FA5}">
                      <a16:colId xmlns="" xmlns:a16="http://schemas.microsoft.com/office/drawing/2014/main" val="20000"/>
                    </a:ext>
                  </a:extLst>
                </a:gridCol>
                <a:gridCol w="1260140">
                  <a:extLst>
                    <a:ext uri="{9D8B030D-6E8A-4147-A177-3AD203B41FA5}">
                      <a16:colId xmlns="" xmlns:a16="http://schemas.microsoft.com/office/drawing/2014/main" val="20001"/>
                    </a:ext>
                  </a:extLst>
                </a:gridCol>
                <a:gridCol w="1260140">
                  <a:extLst>
                    <a:ext uri="{9D8B030D-6E8A-4147-A177-3AD203B41FA5}">
                      <a16:colId xmlns="" xmlns:a16="http://schemas.microsoft.com/office/drawing/2014/main" val="20002"/>
                    </a:ext>
                  </a:extLst>
                </a:gridCol>
                <a:gridCol w="949041">
                  <a:extLst>
                    <a:ext uri="{9D8B030D-6E8A-4147-A177-3AD203B41FA5}">
                      <a16:colId xmlns="" xmlns:a16="http://schemas.microsoft.com/office/drawing/2014/main" val="20003"/>
                    </a:ext>
                  </a:extLst>
                </a:gridCol>
                <a:gridCol w="1015385">
                  <a:extLst>
                    <a:ext uri="{9D8B030D-6E8A-4147-A177-3AD203B41FA5}">
                      <a16:colId xmlns="" xmlns:a16="http://schemas.microsoft.com/office/drawing/2014/main" val="20004"/>
                    </a:ext>
                  </a:extLst>
                </a:gridCol>
                <a:gridCol w="1015385">
                  <a:extLst>
                    <a:ext uri="{9D8B030D-6E8A-4147-A177-3AD203B41FA5}">
                      <a16:colId xmlns="" xmlns:a16="http://schemas.microsoft.com/office/drawing/2014/main" val="20005"/>
                    </a:ext>
                  </a:extLst>
                </a:gridCol>
                <a:gridCol w="1475332">
                  <a:extLst>
                    <a:ext uri="{9D8B030D-6E8A-4147-A177-3AD203B41FA5}">
                      <a16:colId xmlns="" xmlns:a16="http://schemas.microsoft.com/office/drawing/2014/main" val="20006"/>
                    </a:ext>
                  </a:extLst>
                </a:gridCol>
                <a:gridCol w="1475332">
                  <a:extLst>
                    <a:ext uri="{9D8B030D-6E8A-4147-A177-3AD203B41FA5}">
                      <a16:colId xmlns="" xmlns:a16="http://schemas.microsoft.com/office/drawing/2014/main" val="20007"/>
                    </a:ext>
                  </a:extLst>
                </a:gridCol>
              </a:tblGrid>
              <a:tr h="0">
                <a:tc rowSpan="2">
                  <a:txBody>
                    <a:bodyPr/>
                    <a:lstStyle/>
                    <a:p>
                      <a:pPr algn="ctr">
                        <a:lnSpc>
                          <a:spcPct val="150000"/>
                        </a:lnSpc>
                        <a:spcAft>
                          <a:spcPts val="0"/>
                        </a:spcAft>
                      </a:pPr>
                      <a:r>
                        <a:rPr lang="ru-RU" sz="1200" dirty="0" smtClean="0">
                          <a:effectLst/>
                        </a:rPr>
                        <a:t>Сплав</a:t>
                      </a:r>
                      <a:endParaRPr lang="ru-RU" sz="1200" b="1" dirty="0">
                        <a:effectLst/>
                        <a:latin typeface="Calibri"/>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gridSpan="2">
                  <a:txBody>
                    <a:bodyPr/>
                    <a:lstStyle/>
                    <a:p>
                      <a:pPr algn="ctr">
                        <a:lnSpc>
                          <a:spcPct val="115000"/>
                        </a:lnSpc>
                        <a:spcAft>
                          <a:spcPts val="0"/>
                        </a:spcAft>
                      </a:pPr>
                      <a:r>
                        <a:rPr lang="ru-RU" sz="1200" dirty="0" smtClean="0">
                          <a:effectLst/>
                        </a:rPr>
                        <a:t>Средняя толщина оксида </a:t>
                      </a:r>
                      <a:r>
                        <a:rPr lang="en-US" sz="1200" spc="-30" dirty="0" smtClean="0">
                          <a:effectLst/>
                        </a:rPr>
                        <a:t>(h</a:t>
                      </a:r>
                      <a:r>
                        <a:rPr lang="en-US" sz="1200" spc="-30" dirty="0">
                          <a:effectLst/>
                        </a:rPr>
                        <a:t>)</a:t>
                      </a:r>
                      <a:r>
                        <a:rPr lang="en-US" sz="1200" dirty="0">
                          <a:effectLst/>
                        </a:rPr>
                        <a:t>, </a:t>
                      </a:r>
                      <a:r>
                        <a:rPr lang="ru-RU" sz="1200" dirty="0" smtClean="0">
                          <a:effectLst/>
                        </a:rPr>
                        <a:t>мкм</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ru-RU"/>
                    </a:p>
                  </a:txBody>
                  <a:tcPr/>
                </a:tc>
                <a:tc rowSpan="2">
                  <a:txBody>
                    <a:bodyPr/>
                    <a:lstStyle/>
                    <a:p>
                      <a:pPr algn="ctr">
                        <a:lnSpc>
                          <a:spcPct val="150000"/>
                        </a:lnSpc>
                        <a:spcAft>
                          <a:spcPts val="0"/>
                        </a:spcAft>
                      </a:pPr>
                      <a:r>
                        <a:rPr lang="en-US" sz="1200" b="1" spc="-30" dirty="0">
                          <a:effectLst/>
                        </a:rPr>
                        <a:t>h</a:t>
                      </a:r>
                      <a:r>
                        <a:rPr lang="en-US" sz="1200" b="1" spc="-30" baseline="-25000" dirty="0">
                          <a:effectLst/>
                        </a:rPr>
                        <a:t>R</a:t>
                      </a:r>
                      <a:r>
                        <a:rPr lang="ru-RU" sz="1200" b="1" spc="-30" dirty="0">
                          <a:effectLst/>
                        </a:rPr>
                        <a:t>/</a:t>
                      </a:r>
                      <a:r>
                        <a:rPr lang="en-US" sz="1200" b="1" spc="-30" dirty="0">
                          <a:effectLst/>
                        </a:rPr>
                        <a:t>h</a:t>
                      </a:r>
                      <a:r>
                        <a:rPr lang="en-US" sz="1200" b="1" spc="-30" baseline="-25000" dirty="0">
                          <a:effectLst/>
                        </a:rPr>
                        <a:t>A</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gridSpan="2">
                  <a:txBody>
                    <a:bodyPr/>
                    <a:lstStyle/>
                    <a:p>
                      <a:pPr algn="ctr">
                        <a:lnSpc>
                          <a:spcPct val="115000"/>
                        </a:lnSpc>
                        <a:spcAft>
                          <a:spcPts val="0"/>
                        </a:spcAft>
                      </a:pPr>
                      <a:r>
                        <a:rPr lang="ru-RU" sz="1200" dirty="0" smtClean="0">
                          <a:effectLst/>
                        </a:rPr>
                        <a:t>Количество слоев оксида</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tcPr>
                </a:tc>
                <a:tc hMerge="1">
                  <a:txBody>
                    <a:bodyPr/>
                    <a:lstStyle/>
                    <a:p>
                      <a:endParaRPr lang="ru-RU"/>
                    </a:p>
                  </a:txBody>
                  <a:tcPr/>
                </a:tc>
                <a:tc gridSpan="2">
                  <a:txBody>
                    <a:bodyPr/>
                    <a:lstStyle/>
                    <a:p>
                      <a:pPr algn="ctr">
                        <a:lnSpc>
                          <a:spcPct val="115000"/>
                        </a:lnSpc>
                        <a:spcAft>
                          <a:spcPts val="0"/>
                        </a:spcAft>
                      </a:pPr>
                      <a:r>
                        <a:rPr lang="ru-RU" sz="1200" dirty="0" smtClean="0">
                          <a:effectLst/>
                        </a:rPr>
                        <a:t>Средняя толщина слоя в оксиде</a:t>
                      </a:r>
                      <a:r>
                        <a:rPr lang="en-US" sz="1200" dirty="0" smtClean="0">
                          <a:effectLst/>
                        </a:rPr>
                        <a:t>, </a:t>
                      </a:r>
                      <a:r>
                        <a:rPr lang="ru-RU" sz="1200" dirty="0" smtClean="0">
                          <a:effectLst/>
                        </a:rPr>
                        <a:t>мкм</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hMerge="1">
                  <a:txBody>
                    <a:bodyPr/>
                    <a:lstStyle/>
                    <a:p>
                      <a:endParaRPr lang="ru-RU"/>
                    </a:p>
                  </a:txBody>
                  <a:tcPr/>
                </a:tc>
                <a:extLst>
                  <a:ext uri="{0D108BD9-81ED-4DB2-BD59-A6C34878D82A}">
                    <a16:rowId xmlns="" xmlns:a16="http://schemas.microsoft.com/office/drawing/2014/main" val="10000"/>
                  </a:ext>
                </a:extLst>
              </a:tr>
              <a:tr h="0">
                <a:tc vMerge="1">
                  <a:txBody>
                    <a:bodyPr/>
                    <a:lstStyle/>
                    <a:p>
                      <a:endParaRPr lang="ru-RU"/>
                    </a:p>
                  </a:txBody>
                  <a:tcPr/>
                </a:tc>
                <a:tc>
                  <a:txBody>
                    <a:bodyPr/>
                    <a:lstStyle/>
                    <a:p>
                      <a:pPr algn="ctr">
                        <a:lnSpc>
                          <a:spcPct val="150000"/>
                        </a:lnSpc>
                        <a:spcAft>
                          <a:spcPts val="0"/>
                        </a:spcAft>
                      </a:pPr>
                      <a:r>
                        <a:rPr lang="ru-RU" sz="1200" b="1" dirty="0" smtClean="0">
                          <a:effectLst/>
                        </a:rPr>
                        <a:t>Автоклав</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algn="ctr">
                        <a:lnSpc>
                          <a:spcPct val="150000"/>
                        </a:lnSpc>
                        <a:spcAft>
                          <a:spcPts val="0"/>
                        </a:spcAft>
                      </a:pPr>
                      <a:r>
                        <a:rPr lang="ru-RU" sz="1200" b="1" dirty="0" smtClean="0">
                          <a:effectLst/>
                        </a:rPr>
                        <a:t>Реактор</a:t>
                      </a:r>
                      <a:endParaRPr lang="ru-RU" sz="1200" b="1" dirty="0">
                        <a:effectLst/>
                        <a:latin typeface="Calibri"/>
                        <a:ea typeface="Times New Roman"/>
                        <a:cs typeface="Times New Roman"/>
                      </a:endParaRPr>
                    </a:p>
                  </a:txBody>
                  <a:tcPr marL="68580" marR="68580" marT="0" marB="0" anchor="ctr">
                    <a:lnR w="28575" cap="flat" cmpd="sng" algn="ctr">
                      <a:solidFill>
                        <a:schemeClr val="bg1"/>
                      </a:solidFill>
                      <a:prstDash val="solid"/>
                      <a:round/>
                      <a:headEnd type="none" w="med" len="med"/>
                      <a:tailEnd type="none" w="med" len="med"/>
                    </a:lnR>
                  </a:tcPr>
                </a:tc>
                <a:tc vMerge="1">
                  <a:txBody>
                    <a:bodyPr/>
                    <a:lstStyle/>
                    <a:p>
                      <a:endParaRPr lang="ru-RU"/>
                    </a:p>
                  </a:txBody>
                  <a:tcPr/>
                </a:tc>
                <a:tc>
                  <a:txBody>
                    <a:bodyPr/>
                    <a:lstStyle/>
                    <a:p>
                      <a:pPr algn="ctr">
                        <a:lnSpc>
                          <a:spcPct val="150000"/>
                        </a:lnSpc>
                        <a:spcAft>
                          <a:spcPts val="0"/>
                        </a:spcAft>
                      </a:pPr>
                      <a:r>
                        <a:rPr lang="ru-RU" sz="1200" b="1" dirty="0" smtClean="0">
                          <a:effectLst/>
                        </a:rPr>
                        <a:t>Автоклав</a:t>
                      </a:r>
                      <a:endParaRPr lang="ru-RU" sz="1200" b="1" dirty="0">
                        <a:effectLst/>
                        <a:latin typeface="Calibri"/>
                        <a:ea typeface="Times New Roman"/>
                        <a:cs typeface="Times New Roman"/>
                      </a:endParaRPr>
                    </a:p>
                  </a:txBody>
                  <a:tcPr marL="68580" marR="68580" marT="0" marB="0" anchor="ctr">
                    <a:lnL w="28575" cap="flat" cmpd="sng" algn="ctr">
                      <a:solidFill>
                        <a:schemeClr val="bg1"/>
                      </a:solidFill>
                      <a:prstDash val="solid"/>
                      <a:round/>
                      <a:headEnd type="none" w="med" len="med"/>
                      <a:tailEnd type="none" w="med" len="med"/>
                    </a:lnL>
                  </a:tcPr>
                </a:tc>
                <a:tc>
                  <a:txBody>
                    <a:bodyPr/>
                    <a:lstStyle/>
                    <a:p>
                      <a:pPr algn="ctr">
                        <a:lnSpc>
                          <a:spcPct val="150000"/>
                        </a:lnSpc>
                        <a:spcAft>
                          <a:spcPts val="0"/>
                        </a:spcAft>
                      </a:pPr>
                      <a:r>
                        <a:rPr lang="ru-RU" sz="1200" b="1" dirty="0" smtClean="0">
                          <a:effectLst/>
                        </a:rPr>
                        <a:t>Реактор</a:t>
                      </a:r>
                      <a:endParaRPr lang="ru-RU" sz="12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smtClean="0">
                          <a:effectLst/>
                        </a:rPr>
                        <a:t>Автоклав</a:t>
                      </a:r>
                      <a:endParaRPr lang="ru-RU" sz="1200" b="1" dirty="0">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smtClean="0">
                          <a:effectLst/>
                        </a:rPr>
                        <a:t>Реактор</a:t>
                      </a:r>
                      <a:endParaRPr lang="ru-RU" sz="1200" b="1" dirty="0">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1"/>
                  </a:ext>
                </a:extLst>
              </a:tr>
              <a:tr h="0">
                <a:tc>
                  <a:txBody>
                    <a:bodyPr/>
                    <a:lstStyle/>
                    <a:p>
                      <a:pPr algn="ctr">
                        <a:lnSpc>
                          <a:spcPct val="150000"/>
                        </a:lnSpc>
                        <a:spcAft>
                          <a:spcPts val="0"/>
                        </a:spcAft>
                      </a:pPr>
                      <a:r>
                        <a:rPr lang="ru-RU" sz="1200" dirty="0" smtClean="0">
                          <a:effectLst/>
                        </a:rPr>
                        <a:t>Э</a:t>
                      </a:r>
                      <a:r>
                        <a:rPr lang="en-US" sz="1200" dirty="0" smtClean="0">
                          <a:effectLst/>
                        </a:rPr>
                        <a:t>110</a:t>
                      </a:r>
                      <a:r>
                        <a:rPr lang="ru-RU" sz="1200" dirty="0" smtClean="0">
                          <a:effectLst/>
                        </a:rPr>
                        <a:t>опт</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10.2</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18.3</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a:t>
                      </a:r>
                      <a:r>
                        <a:rPr lang="ru-RU" sz="1200" b="1" dirty="0">
                          <a:effectLst/>
                        </a:rPr>
                        <a:t>.8</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5</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2.2</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3.0</a:t>
                      </a:r>
                      <a:endParaRPr lang="ru-RU" sz="1200" b="1" dirty="0">
                        <a:solidFill>
                          <a:srgbClr val="0000FF"/>
                        </a:solidFill>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2"/>
                  </a:ext>
                </a:extLst>
              </a:tr>
              <a:tr h="276579">
                <a:tc>
                  <a:txBody>
                    <a:bodyPr/>
                    <a:lstStyle/>
                    <a:p>
                      <a:pPr algn="ctr">
                        <a:lnSpc>
                          <a:spcPct val="150000"/>
                        </a:lnSpc>
                        <a:spcAft>
                          <a:spcPts val="0"/>
                        </a:spcAft>
                      </a:pPr>
                      <a:r>
                        <a:rPr lang="ru-RU" sz="1200" dirty="0" smtClean="0">
                          <a:effectLst/>
                        </a:rPr>
                        <a:t>Э110M</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11.1</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18.2</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1.6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5</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2.2</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2.9</a:t>
                      </a:r>
                      <a:endParaRPr lang="ru-RU" sz="1200" b="1" dirty="0">
                        <a:solidFill>
                          <a:srgbClr val="0000FF"/>
                        </a:solidFill>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3"/>
                  </a:ext>
                </a:extLst>
              </a:tr>
              <a:tr h="0">
                <a:tc>
                  <a:txBody>
                    <a:bodyPr/>
                    <a:lstStyle/>
                    <a:p>
                      <a:pPr algn="ctr">
                        <a:lnSpc>
                          <a:spcPct val="150000"/>
                        </a:lnSpc>
                        <a:spcAft>
                          <a:spcPts val="0"/>
                        </a:spcAft>
                      </a:pPr>
                      <a:r>
                        <a:rPr lang="ru-RU" sz="1200" dirty="0" smtClean="0">
                          <a:effectLst/>
                        </a:rPr>
                        <a:t>Э125</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10.6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13.6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1.3</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4</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4</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2.6</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3.2</a:t>
                      </a:r>
                      <a:endParaRPr lang="ru-RU" sz="1200" b="1" dirty="0">
                        <a:solidFill>
                          <a:srgbClr val="0000FF"/>
                        </a:solidFill>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4"/>
                  </a:ext>
                </a:extLst>
              </a:tr>
              <a:tr h="0">
                <a:tc>
                  <a:txBody>
                    <a:bodyPr/>
                    <a:lstStyle/>
                    <a:p>
                      <a:pPr algn="ctr">
                        <a:lnSpc>
                          <a:spcPct val="150000"/>
                        </a:lnSpc>
                        <a:spcAft>
                          <a:spcPts val="0"/>
                        </a:spcAft>
                      </a:pPr>
                      <a:r>
                        <a:rPr lang="ru-RU" sz="1200" dirty="0">
                          <a:effectLst/>
                        </a:rPr>
                        <a:t>Э</a:t>
                      </a:r>
                      <a:r>
                        <a:rPr lang="ru-RU" sz="1200" dirty="0" smtClean="0">
                          <a:effectLst/>
                        </a:rPr>
                        <a:t>635M</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14.7</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en-US" sz="1200" b="1" dirty="0">
                          <a:effectLst/>
                        </a:rPr>
                        <a:t>48.8</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3.3</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7</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2.0</a:t>
                      </a:r>
                      <a:endParaRPr lang="ru-RU" sz="1200" b="1" dirty="0">
                        <a:solidFill>
                          <a:srgbClr val="0000FF"/>
                        </a:solidFill>
                        <a:effectLst/>
                        <a:latin typeface="Calibri"/>
                        <a:ea typeface="Times New Roman"/>
                        <a:cs typeface="Times New Roman"/>
                      </a:endParaRPr>
                    </a:p>
                  </a:txBody>
                  <a:tcPr marL="68580" marR="68580" marT="0" marB="0" anchor="ctr"/>
                </a:tc>
                <a:tc>
                  <a:txBody>
                    <a:bodyPr/>
                    <a:lstStyle/>
                    <a:p>
                      <a:pPr algn="ctr">
                        <a:lnSpc>
                          <a:spcPct val="150000"/>
                        </a:lnSpc>
                        <a:spcAft>
                          <a:spcPts val="0"/>
                        </a:spcAft>
                      </a:pPr>
                      <a:r>
                        <a:rPr lang="ru-RU" sz="1200" b="1" dirty="0">
                          <a:effectLst/>
                        </a:rPr>
                        <a:t>-*</a:t>
                      </a:r>
                      <a:endParaRPr lang="ru-RU" sz="1200" b="1" dirty="0">
                        <a:solidFill>
                          <a:srgbClr val="0000FF"/>
                        </a:solidFill>
                        <a:effectLst/>
                        <a:latin typeface="Calibri"/>
                        <a:ea typeface="Times New Roman"/>
                        <a:cs typeface="Times New Roman"/>
                      </a:endParaRPr>
                    </a:p>
                  </a:txBody>
                  <a:tcPr marL="68580" marR="68580" marT="0" marB="0" anchor="ctr"/>
                </a:tc>
                <a:extLst>
                  <a:ext uri="{0D108BD9-81ED-4DB2-BD59-A6C34878D82A}">
                    <a16:rowId xmlns="" xmlns:a16="http://schemas.microsoft.com/office/drawing/2014/main" val="10005"/>
                  </a:ext>
                </a:extLst>
              </a:tr>
              <a:tr h="429956">
                <a:tc gridSpan="8">
                  <a:txBody>
                    <a:bodyPr/>
                    <a:lstStyle/>
                    <a:p>
                      <a:pPr>
                        <a:lnSpc>
                          <a:spcPct val="115000"/>
                        </a:lnSpc>
                        <a:spcAft>
                          <a:spcPts val="0"/>
                        </a:spcAft>
                      </a:pPr>
                      <a:r>
                        <a:rPr lang="en-US" sz="1200" spc="-30" dirty="0">
                          <a:effectLst/>
                        </a:rPr>
                        <a:t>h</a:t>
                      </a:r>
                      <a:r>
                        <a:rPr lang="en-US" sz="1200" spc="-30" baseline="-25000" dirty="0">
                          <a:effectLst/>
                        </a:rPr>
                        <a:t>R</a:t>
                      </a:r>
                      <a:r>
                        <a:rPr lang="en-US" sz="1200" spc="-30" dirty="0">
                          <a:effectLst/>
                        </a:rPr>
                        <a:t>/h</a:t>
                      </a:r>
                      <a:r>
                        <a:rPr lang="en-US" sz="1200" spc="-30" baseline="-25000" dirty="0">
                          <a:effectLst/>
                        </a:rPr>
                        <a:t>A</a:t>
                      </a:r>
                      <a:r>
                        <a:rPr lang="en-US" sz="1200" spc="-30" dirty="0">
                          <a:effectLst/>
                        </a:rPr>
                        <a:t> –  </a:t>
                      </a:r>
                      <a:r>
                        <a:rPr lang="ru-RU" sz="1200" spc="-30" dirty="0" smtClean="0">
                          <a:effectLst/>
                        </a:rPr>
                        <a:t>соотношение</a:t>
                      </a:r>
                      <a:r>
                        <a:rPr lang="ru-RU" sz="1200" spc="-30" baseline="0" dirty="0" smtClean="0">
                          <a:effectLst/>
                        </a:rPr>
                        <a:t> толщин оксидных пленок для реакторных и автоклавных испытаний</a:t>
                      </a:r>
                      <a:endParaRPr lang="ru-RU" sz="1200" dirty="0">
                        <a:effectLst/>
                      </a:endParaRPr>
                    </a:p>
                    <a:p>
                      <a:pPr>
                        <a:lnSpc>
                          <a:spcPct val="115000"/>
                        </a:lnSpc>
                        <a:spcAft>
                          <a:spcPts val="0"/>
                        </a:spcAft>
                      </a:pPr>
                      <a:r>
                        <a:rPr lang="en-US" sz="1200" dirty="0">
                          <a:effectLst/>
                        </a:rPr>
                        <a:t>* - </a:t>
                      </a:r>
                      <a:r>
                        <a:rPr lang="ru-RU" sz="1200" dirty="0" smtClean="0">
                          <a:effectLst/>
                        </a:rPr>
                        <a:t>невозможно определить</a:t>
                      </a:r>
                      <a:endParaRPr lang="ru-RU" sz="1200" b="1" dirty="0">
                        <a:effectLst/>
                        <a:latin typeface="Calibri"/>
                        <a:ea typeface="Times New Roman"/>
                        <a:cs typeface="Times New Roman"/>
                      </a:endParaRPr>
                    </a:p>
                  </a:txBody>
                  <a:tcPr marL="68580" marR="68580" marT="0" marB="0"/>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extLst>
                  <a:ext uri="{0D108BD9-81ED-4DB2-BD59-A6C34878D82A}">
                    <a16:rowId xmlns="" xmlns:a16="http://schemas.microsoft.com/office/drawing/2014/main" val="10006"/>
                  </a:ext>
                </a:extLst>
              </a:tr>
            </a:tbl>
          </a:graphicData>
        </a:graphic>
      </p:graphicFrame>
      <p:sp>
        <p:nvSpPr>
          <p:cNvPr id="8" name="Прямоугольник 7"/>
          <p:cNvSpPr/>
          <p:nvPr/>
        </p:nvSpPr>
        <p:spPr>
          <a:xfrm>
            <a:off x="272480" y="980728"/>
            <a:ext cx="9361040" cy="646331"/>
          </a:xfrm>
          <a:prstGeom prst="rect">
            <a:avLst/>
          </a:prstGeom>
        </p:spPr>
        <p:txBody>
          <a:bodyPr wrap="square">
            <a:spAutoFit/>
          </a:bodyPr>
          <a:lstStyle/>
          <a:p>
            <a:pPr algn="ctr"/>
            <a:r>
              <a:rPr lang="ru-RU" b="1" i="1" dirty="0">
                <a:solidFill>
                  <a:srgbClr val="002060"/>
                </a:solidFill>
              </a:rPr>
              <a:t>Результаты металлографических </a:t>
            </a:r>
            <a:r>
              <a:rPr lang="ru-RU" b="1" i="1" dirty="0" smtClean="0">
                <a:solidFill>
                  <a:srgbClr val="002060"/>
                </a:solidFill>
              </a:rPr>
              <a:t>исследований </a:t>
            </a:r>
            <a:r>
              <a:rPr lang="ru-RU" b="1" i="1" dirty="0">
                <a:solidFill>
                  <a:srgbClr val="002060"/>
                </a:solidFill>
              </a:rPr>
              <a:t>оксидных пленок после автоклавных и реакторных испытаний</a:t>
            </a:r>
          </a:p>
        </p:txBody>
      </p:sp>
      <p:pic>
        <p:nvPicPr>
          <p:cNvPr id="9" name="Рисунок 8"/>
          <p:cNvPicPr>
            <a:picLocks noChangeAspect="1"/>
          </p:cNvPicPr>
          <p:nvPr/>
        </p:nvPicPr>
        <p:blipFill>
          <a:blip r:embed="rId3"/>
          <a:stretch>
            <a:fillRect/>
          </a:stretch>
        </p:blipFill>
        <p:spPr>
          <a:xfrm>
            <a:off x="1136576" y="3988370"/>
            <a:ext cx="3371186" cy="2340000"/>
          </a:xfrm>
          <a:prstGeom prst="rect">
            <a:avLst/>
          </a:prstGeom>
        </p:spPr>
      </p:pic>
      <p:pic>
        <p:nvPicPr>
          <p:cNvPr id="10" name="Рисунок 9"/>
          <p:cNvPicPr>
            <a:picLocks noChangeAspect="1"/>
          </p:cNvPicPr>
          <p:nvPr/>
        </p:nvPicPr>
        <p:blipFill>
          <a:blip r:embed="rId4"/>
          <a:stretch>
            <a:fillRect/>
          </a:stretch>
        </p:blipFill>
        <p:spPr>
          <a:xfrm>
            <a:off x="5613503" y="3988370"/>
            <a:ext cx="3150205" cy="2340000"/>
          </a:xfrm>
          <a:prstGeom prst="rect">
            <a:avLst/>
          </a:prstGeom>
        </p:spPr>
      </p:pic>
      <p:sp>
        <p:nvSpPr>
          <p:cNvPr id="11" name="Левая фигурная скобка 10"/>
          <p:cNvSpPr/>
          <p:nvPr/>
        </p:nvSpPr>
        <p:spPr>
          <a:xfrm>
            <a:off x="780728" y="3969320"/>
            <a:ext cx="432048" cy="2376000"/>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2" name="Левая фигурная скобка 11"/>
          <p:cNvSpPr/>
          <p:nvPr/>
        </p:nvSpPr>
        <p:spPr>
          <a:xfrm rot="10800000">
            <a:off x="8673033" y="3969320"/>
            <a:ext cx="432048" cy="2376000"/>
          </a:xfrm>
          <a:prstGeom prst="leftBrace">
            <a:avLst/>
          </a:pr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3" name="Прямоугольник 12"/>
          <p:cNvSpPr/>
          <p:nvPr/>
        </p:nvSpPr>
        <p:spPr>
          <a:xfrm rot="16200000">
            <a:off x="-428069" y="4835205"/>
            <a:ext cx="1830694" cy="646331"/>
          </a:xfrm>
          <a:prstGeom prst="rect">
            <a:avLst/>
          </a:prstGeom>
        </p:spPr>
        <p:txBody>
          <a:bodyPr wrap="none">
            <a:spAutoFit/>
          </a:bodyPr>
          <a:lstStyle/>
          <a:p>
            <a:pPr algn="ctr"/>
            <a:r>
              <a:rPr lang="ru-RU" b="1" i="1" dirty="0" smtClean="0">
                <a:solidFill>
                  <a:srgbClr val="002060"/>
                </a:solidFill>
              </a:rPr>
              <a:t>Автоклавные</a:t>
            </a:r>
          </a:p>
          <a:p>
            <a:pPr algn="ctr"/>
            <a:r>
              <a:rPr lang="ru-RU" b="1" i="1" dirty="0" smtClean="0">
                <a:solidFill>
                  <a:srgbClr val="002060"/>
                </a:solidFill>
              </a:rPr>
              <a:t>испытания</a:t>
            </a:r>
            <a:endParaRPr lang="ru-RU" dirty="0"/>
          </a:p>
        </p:txBody>
      </p:sp>
      <p:sp>
        <p:nvSpPr>
          <p:cNvPr id="14" name="Прямоугольник 13"/>
          <p:cNvSpPr/>
          <p:nvPr/>
        </p:nvSpPr>
        <p:spPr>
          <a:xfrm rot="16200000">
            <a:off x="8597731" y="4835206"/>
            <a:ext cx="1661032" cy="646331"/>
          </a:xfrm>
          <a:prstGeom prst="rect">
            <a:avLst/>
          </a:prstGeom>
        </p:spPr>
        <p:txBody>
          <a:bodyPr wrap="none">
            <a:spAutoFit/>
          </a:bodyPr>
          <a:lstStyle/>
          <a:p>
            <a:pPr algn="ctr"/>
            <a:r>
              <a:rPr lang="ru-RU" b="1" i="1" dirty="0" smtClean="0">
                <a:solidFill>
                  <a:srgbClr val="002060"/>
                </a:solidFill>
              </a:rPr>
              <a:t>Реакторные</a:t>
            </a:r>
          </a:p>
          <a:p>
            <a:pPr algn="ctr"/>
            <a:r>
              <a:rPr lang="ru-RU" b="1" i="1" dirty="0" smtClean="0">
                <a:solidFill>
                  <a:srgbClr val="002060"/>
                </a:solidFill>
              </a:rPr>
              <a:t>испытания</a:t>
            </a:r>
            <a:endParaRPr lang="ru-RU" dirty="0"/>
          </a:p>
        </p:txBody>
      </p:sp>
      <p:sp>
        <p:nvSpPr>
          <p:cNvPr id="15" name="Прямоугольник 14"/>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154173724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измерений содержания водорода</a:t>
            </a:r>
            <a:endParaRPr lang="ru-RU" dirty="0"/>
          </a:p>
        </p:txBody>
      </p:sp>
      <p:sp>
        <p:nvSpPr>
          <p:cNvPr id="4" name="Номер слайда 3"/>
          <p:cNvSpPr>
            <a:spLocks noGrp="1"/>
          </p:cNvSpPr>
          <p:nvPr>
            <p:ph type="sldNum" sz="quarter" idx="10"/>
          </p:nvPr>
        </p:nvSpPr>
        <p:spPr/>
        <p:txBody>
          <a:bodyPr/>
          <a:lstStyle/>
          <a:p>
            <a:fld id="{971CEA92-1A21-4142-91ED-C03EE55854AC}" type="slidenum">
              <a:rPr lang="ru-RU" smtClean="0"/>
              <a:pPr/>
              <a:t>9</a:t>
            </a:fld>
            <a:endParaRPr lang="ru-RU" dirty="0" smtClean="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0632" y="6457899"/>
            <a:ext cx="1254000" cy="3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4" name="Группа 13"/>
          <p:cNvGrpSpPr/>
          <p:nvPr/>
        </p:nvGrpSpPr>
        <p:grpSpPr>
          <a:xfrm>
            <a:off x="344488" y="1665120"/>
            <a:ext cx="4737564" cy="2844000"/>
            <a:chOff x="344488" y="1196752"/>
            <a:chExt cx="4737564" cy="306000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39583" t="35369" r="28646" b="28149"/>
            <a:stretch/>
          </p:blipFill>
          <p:spPr bwMode="auto">
            <a:xfrm>
              <a:off x="344488" y="1196752"/>
              <a:ext cx="4737564" cy="30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Овал 9"/>
            <p:cNvSpPr/>
            <p:nvPr/>
          </p:nvSpPr>
          <p:spPr>
            <a:xfrm rot="19563899">
              <a:off x="947913" y="1890478"/>
              <a:ext cx="3096344" cy="1061054"/>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Овал 17"/>
            <p:cNvSpPr/>
            <p:nvPr/>
          </p:nvSpPr>
          <p:spPr>
            <a:xfrm rot="20287988">
              <a:off x="2961723" y="2848517"/>
              <a:ext cx="1645489" cy="461685"/>
            </a:xfrm>
            <a:prstGeom prst="ellipse">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grpSp>
        <p:nvGrpSpPr>
          <p:cNvPr id="17" name="Группа 16"/>
          <p:cNvGrpSpPr/>
          <p:nvPr/>
        </p:nvGrpSpPr>
        <p:grpSpPr>
          <a:xfrm>
            <a:off x="6691164" y="1308869"/>
            <a:ext cx="2520000" cy="2520000"/>
            <a:chOff x="5931636" y="1042140"/>
            <a:chExt cx="2993148" cy="2608868"/>
          </a:xfrm>
        </p:grpSpPr>
        <p:pic>
          <p:nvPicPr>
            <p:cNvPr id="15" name="Рисунок 14"/>
            <p:cNvPicPr>
              <a:picLocks noChangeAspect="1"/>
            </p:cNvPicPr>
            <p:nvPr/>
          </p:nvPicPr>
          <p:blipFill rotWithShape="1">
            <a:blip r:embed="rId4" cstate="print"/>
            <a:srcRect b="1373"/>
            <a:stretch/>
          </p:blipFill>
          <p:spPr>
            <a:xfrm>
              <a:off x="6044784" y="1079788"/>
              <a:ext cx="2880000" cy="2520000"/>
            </a:xfrm>
            <a:prstGeom prst="rect">
              <a:avLst/>
            </a:prstGeom>
          </p:spPr>
        </p:pic>
        <p:sp>
          <p:nvSpPr>
            <p:cNvPr id="12" name="Левая фигурная скобка 11"/>
            <p:cNvSpPr/>
            <p:nvPr/>
          </p:nvSpPr>
          <p:spPr>
            <a:xfrm>
              <a:off x="5931636" y="1042140"/>
              <a:ext cx="155679" cy="2608868"/>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19" name="Группа 18"/>
          <p:cNvGrpSpPr/>
          <p:nvPr/>
        </p:nvGrpSpPr>
        <p:grpSpPr>
          <a:xfrm>
            <a:off x="6699374" y="3861048"/>
            <a:ext cx="2520000" cy="2520000"/>
            <a:chOff x="5939846" y="3698029"/>
            <a:chExt cx="2984937" cy="2608868"/>
          </a:xfrm>
        </p:grpSpPr>
        <p:pic>
          <p:nvPicPr>
            <p:cNvPr id="16" name="Рисунок 15"/>
            <p:cNvPicPr>
              <a:picLocks noChangeAspect="1"/>
            </p:cNvPicPr>
            <p:nvPr/>
          </p:nvPicPr>
          <p:blipFill>
            <a:blip r:embed="rId5"/>
            <a:stretch>
              <a:fillRect/>
            </a:stretch>
          </p:blipFill>
          <p:spPr>
            <a:xfrm>
              <a:off x="6044783" y="3744084"/>
              <a:ext cx="2880000" cy="2520000"/>
            </a:xfrm>
            <a:prstGeom prst="rect">
              <a:avLst/>
            </a:prstGeom>
          </p:spPr>
        </p:pic>
        <p:sp>
          <p:nvSpPr>
            <p:cNvPr id="20" name="Левая фигурная скобка 19"/>
            <p:cNvSpPr/>
            <p:nvPr/>
          </p:nvSpPr>
          <p:spPr>
            <a:xfrm>
              <a:off x="5939846" y="3698029"/>
              <a:ext cx="155679" cy="2608868"/>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cxnSp>
        <p:nvCxnSpPr>
          <p:cNvPr id="22" name="Прямая со стрелкой 21"/>
          <p:cNvCxnSpPr>
            <a:stCxn id="10" idx="5"/>
            <a:endCxn id="12" idx="1"/>
          </p:cNvCxnSpPr>
          <p:nvPr/>
        </p:nvCxnSpPr>
        <p:spPr>
          <a:xfrm>
            <a:off x="3598985" y="2481096"/>
            <a:ext cx="3092179" cy="87773"/>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a:stCxn id="18" idx="4"/>
            <a:endCxn id="20" idx="1"/>
          </p:cNvCxnSpPr>
          <p:nvPr/>
        </p:nvCxnSpPr>
        <p:spPr>
          <a:xfrm>
            <a:off x="3864376" y="3613949"/>
            <a:ext cx="2834998" cy="1507099"/>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rot="120000">
            <a:off x="5078221" y="2001575"/>
            <a:ext cx="1466812" cy="523220"/>
          </a:xfrm>
          <a:prstGeom prst="rect">
            <a:avLst/>
          </a:prstGeom>
        </p:spPr>
        <p:txBody>
          <a:bodyPr wrap="none">
            <a:spAutoFit/>
          </a:bodyPr>
          <a:lstStyle/>
          <a:p>
            <a:pPr algn="ctr"/>
            <a:r>
              <a:rPr lang="ru-RU" sz="1400" b="1" i="1" dirty="0" smtClean="0">
                <a:solidFill>
                  <a:srgbClr val="002060"/>
                </a:solidFill>
              </a:rPr>
              <a:t>Автоклавные</a:t>
            </a:r>
          </a:p>
          <a:p>
            <a:pPr algn="ctr"/>
            <a:r>
              <a:rPr lang="ru-RU" sz="1400" b="1" i="1" dirty="0" smtClean="0">
                <a:solidFill>
                  <a:srgbClr val="002060"/>
                </a:solidFill>
              </a:rPr>
              <a:t>испытания</a:t>
            </a:r>
            <a:endParaRPr lang="ru-RU" sz="1400" dirty="0"/>
          </a:p>
        </p:txBody>
      </p:sp>
      <p:sp>
        <p:nvSpPr>
          <p:cNvPr id="32" name="Прямоугольник 31"/>
          <p:cNvSpPr/>
          <p:nvPr/>
        </p:nvSpPr>
        <p:spPr>
          <a:xfrm rot="1680000">
            <a:off x="5294290" y="4160537"/>
            <a:ext cx="1333057" cy="523220"/>
          </a:xfrm>
          <a:prstGeom prst="rect">
            <a:avLst/>
          </a:prstGeom>
        </p:spPr>
        <p:txBody>
          <a:bodyPr wrap="none">
            <a:spAutoFit/>
          </a:bodyPr>
          <a:lstStyle/>
          <a:p>
            <a:pPr algn="ctr"/>
            <a:r>
              <a:rPr lang="ru-RU" sz="1400" b="1" i="1" dirty="0" smtClean="0">
                <a:solidFill>
                  <a:srgbClr val="002060"/>
                </a:solidFill>
              </a:rPr>
              <a:t>Реакторные</a:t>
            </a:r>
          </a:p>
          <a:p>
            <a:pPr algn="ctr"/>
            <a:r>
              <a:rPr lang="ru-RU" sz="1400" b="1" i="1" dirty="0" smtClean="0">
                <a:solidFill>
                  <a:srgbClr val="002060"/>
                </a:solidFill>
              </a:rPr>
              <a:t>испытания</a:t>
            </a:r>
            <a:endParaRPr lang="ru-RU" sz="1400" dirty="0"/>
          </a:p>
        </p:txBody>
      </p:sp>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14513" r="11631" b="9535"/>
          <a:stretch/>
        </p:blipFill>
        <p:spPr bwMode="auto">
          <a:xfrm>
            <a:off x="704528" y="4617048"/>
            <a:ext cx="1440155" cy="17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Прямоугольник 28"/>
          <p:cNvSpPr/>
          <p:nvPr/>
        </p:nvSpPr>
        <p:spPr>
          <a:xfrm rot="16200000">
            <a:off x="-19661" y="5243749"/>
            <a:ext cx="1200970" cy="307777"/>
          </a:xfrm>
          <a:prstGeom prst="rect">
            <a:avLst/>
          </a:prstGeom>
        </p:spPr>
        <p:txBody>
          <a:bodyPr wrap="none">
            <a:spAutoFit/>
          </a:bodyPr>
          <a:lstStyle/>
          <a:p>
            <a:r>
              <a:rPr lang="en-US" sz="1400" b="1" i="1" dirty="0"/>
              <a:t>Eltra OH900</a:t>
            </a:r>
            <a:endParaRPr lang="ru-RU" sz="1400" b="1" i="1" dirty="0"/>
          </a:p>
        </p:txBody>
      </p:sp>
      <p:sp>
        <p:nvSpPr>
          <p:cNvPr id="36" name="Прямоугольник 35"/>
          <p:cNvSpPr/>
          <p:nvPr/>
        </p:nvSpPr>
        <p:spPr>
          <a:xfrm>
            <a:off x="6515015" y="978365"/>
            <a:ext cx="2967559" cy="338554"/>
          </a:xfrm>
          <a:prstGeom prst="rect">
            <a:avLst/>
          </a:prstGeom>
        </p:spPr>
        <p:txBody>
          <a:bodyPr wrap="square">
            <a:spAutoFit/>
          </a:bodyPr>
          <a:lstStyle/>
          <a:p>
            <a:pPr algn="ctr"/>
            <a:r>
              <a:rPr lang="ru-RU" sz="1600" b="1" i="1" dirty="0" smtClean="0">
                <a:solidFill>
                  <a:srgbClr val="002060"/>
                </a:solidFill>
              </a:rPr>
              <a:t>Распределение гидридов</a:t>
            </a:r>
            <a:endParaRPr lang="ru-RU" sz="1600" dirty="0"/>
          </a:p>
        </p:txBody>
      </p:sp>
      <p:sp>
        <p:nvSpPr>
          <p:cNvPr id="38" name="Прямоугольник 37"/>
          <p:cNvSpPr/>
          <p:nvPr/>
        </p:nvSpPr>
        <p:spPr>
          <a:xfrm>
            <a:off x="704528" y="981931"/>
            <a:ext cx="4323086" cy="584775"/>
          </a:xfrm>
          <a:prstGeom prst="rect">
            <a:avLst/>
          </a:prstGeom>
        </p:spPr>
        <p:txBody>
          <a:bodyPr wrap="square">
            <a:spAutoFit/>
          </a:bodyPr>
          <a:lstStyle/>
          <a:p>
            <a:pPr algn="ctr"/>
            <a:r>
              <a:rPr lang="ru-RU" sz="1600" b="1" i="1" dirty="0" smtClean="0">
                <a:solidFill>
                  <a:srgbClr val="002060"/>
                </a:solidFill>
              </a:rPr>
              <a:t>Анализ содержания водорода методом высокотемпературной экстракции</a:t>
            </a:r>
            <a:endParaRPr lang="ru-RU" sz="1600" dirty="0"/>
          </a:p>
        </p:txBody>
      </p:sp>
      <p:pic>
        <p:nvPicPr>
          <p:cNvPr id="2055"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7723" r="1155" b="13050"/>
          <a:stretch/>
        </p:blipFill>
        <p:spPr bwMode="auto">
          <a:xfrm>
            <a:off x="2267632" y="4700845"/>
            <a:ext cx="3438525" cy="15964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Прямоугольник 23"/>
          <p:cNvSpPr/>
          <p:nvPr/>
        </p:nvSpPr>
        <p:spPr>
          <a:xfrm>
            <a:off x="4875738" y="6427269"/>
            <a:ext cx="4075802" cy="400110"/>
          </a:xfrm>
          <a:prstGeom prst="rect">
            <a:avLst/>
          </a:prstGeom>
        </p:spPr>
        <p:txBody>
          <a:bodyPr wrap="square">
            <a:spAutoFit/>
          </a:bodyPr>
          <a:lstStyle/>
          <a:p>
            <a:r>
              <a:rPr lang="ru-RU" sz="1000" b="1" dirty="0">
                <a:solidFill>
                  <a:schemeClr val="bg2">
                    <a:lumMod val="75000"/>
                  </a:schemeClr>
                </a:solidFill>
                <a:latin typeface="Bookman Old Style" pitchFamily="18" charset="0"/>
              </a:rPr>
              <a:t>Х</a:t>
            </a:r>
            <a:r>
              <a:rPr lang="en-US" sz="1000" b="1" dirty="0">
                <a:solidFill>
                  <a:schemeClr val="bg2">
                    <a:lumMod val="75000"/>
                  </a:schemeClr>
                </a:solidFill>
                <a:latin typeface="Bookman Old Style" pitchFamily="18" charset="0"/>
              </a:rPr>
              <a:t>I </a:t>
            </a:r>
            <a:r>
              <a:rPr lang="ru-RU" sz="1000" b="1" dirty="0">
                <a:solidFill>
                  <a:schemeClr val="bg2">
                    <a:lumMod val="75000"/>
                  </a:schemeClr>
                </a:solidFill>
                <a:latin typeface="Bookman Old Style" pitchFamily="18" charset="0"/>
              </a:rPr>
              <a:t>конференция по реакторному </a:t>
            </a:r>
            <a:r>
              <a:rPr lang="ru-RU" sz="1000" b="1" dirty="0" smtClean="0">
                <a:solidFill>
                  <a:schemeClr val="bg2">
                    <a:lumMod val="75000"/>
                  </a:schemeClr>
                </a:solidFill>
                <a:latin typeface="Bookman Old Style" pitchFamily="18" charset="0"/>
              </a:rPr>
              <a:t>материаловедению</a:t>
            </a:r>
            <a:r>
              <a:rPr lang="ru-RU" sz="1000" dirty="0" smtClean="0">
                <a:solidFill>
                  <a:schemeClr val="bg2">
                    <a:lumMod val="75000"/>
                  </a:schemeClr>
                </a:solidFill>
                <a:latin typeface="Bookman Old Style" pitchFamily="18" charset="0"/>
              </a:rPr>
              <a:t> </a:t>
            </a:r>
            <a:r>
              <a:rPr lang="ru-RU" sz="1000" dirty="0">
                <a:solidFill>
                  <a:schemeClr val="bg2">
                    <a:lumMod val="75000"/>
                  </a:schemeClr>
                </a:solidFill>
                <a:latin typeface="Bookman Old Style" pitchFamily="18" charset="0"/>
              </a:rPr>
              <a:t>Димитровград, АО «ГНЦ НИИАР», 27-31 мая 2019 </a:t>
            </a:r>
            <a:r>
              <a:rPr lang="ru-RU" sz="1000" dirty="0" smtClean="0">
                <a:solidFill>
                  <a:schemeClr val="bg2">
                    <a:lumMod val="75000"/>
                  </a:schemeClr>
                </a:solidFill>
                <a:latin typeface="Bookman Old Style" pitchFamily="18" charset="0"/>
              </a:rPr>
              <a:t>года</a:t>
            </a:r>
            <a:endParaRPr lang="ru-RU" sz="1000" dirty="0"/>
          </a:p>
        </p:txBody>
      </p:sp>
    </p:spTree>
    <p:extLst>
      <p:ext uri="{BB962C8B-B14F-4D97-AF65-F5344CB8AC3E}">
        <p14:creationId xmlns:p14="http://schemas.microsoft.com/office/powerpoint/2010/main" val="160380434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b-default">
  <a:themeElements>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fontScheme name="b-default">
      <a:majorFont>
        <a:latin typeface="Arial"/>
        <a:ea typeface=""/>
        <a:cs typeface="Arial"/>
      </a:majorFont>
      <a:minorFont>
        <a:latin typeface="Arial"/>
        <a:ea typeface=""/>
        <a:cs typeface="Arial"/>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defaul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2">
        <a:dk1>
          <a:srgbClr val="414142"/>
        </a:dk1>
        <a:lt1>
          <a:srgbClr val="FFFFFF"/>
        </a:lt1>
        <a:dk2>
          <a:srgbClr val="000000"/>
        </a:dk2>
        <a:lt2>
          <a:srgbClr val="808080"/>
        </a:lt2>
        <a:accent1>
          <a:srgbClr val="BBE0E3"/>
        </a:accent1>
        <a:accent2>
          <a:srgbClr val="333399"/>
        </a:accent2>
        <a:accent3>
          <a:srgbClr val="FFFFFF"/>
        </a:accent3>
        <a:accent4>
          <a:srgbClr val="363637"/>
        </a:accent4>
        <a:accent5>
          <a:srgbClr val="DAEDEF"/>
        </a:accent5>
        <a:accent6>
          <a:srgbClr val="2D2D8A"/>
        </a:accent6>
        <a:hlink>
          <a:srgbClr val="009999"/>
        </a:hlink>
        <a:folHlink>
          <a:srgbClr val="0594CD"/>
        </a:folHlink>
      </a:clrScheme>
      <a:clrMap bg1="lt1" tx1="dk1" bg2="lt2" tx2="dk2" accent1="accent1" accent2="accent2" accent3="accent3" accent4="accent4" accent5="accent5" accent6="accent6" hlink="hlink" folHlink="folHlink"/>
    </a:extraClrScheme>
    <a:extraClrScheme>
      <a:clrScheme name="b-default 3">
        <a:dk1>
          <a:srgbClr val="414142"/>
        </a:dk1>
        <a:lt1>
          <a:srgbClr val="FFFFFF"/>
        </a:lt1>
        <a:dk2>
          <a:srgbClr val="FFFFFF"/>
        </a:dk2>
        <a:lt2>
          <a:srgbClr val="808080"/>
        </a:lt2>
        <a:accent1>
          <a:srgbClr val="4595D1"/>
        </a:accent1>
        <a:accent2>
          <a:srgbClr val="003274"/>
        </a:accent2>
        <a:accent3>
          <a:srgbClr val="FFFFFF"/>
        </a:accent3>
        <a:accent4>
          <a:srgbClr val="363637"/>
        </a:accent4>
        <a:accent5>
          <a:srgbClr val="B0C8E5"/>
        </a:accent5>
        <a:accent6>
          <a:srgbClr val="002C68"/>
        </a:accent6>
        <a:hlink>
          <a:srgbClr val="045FA3"/>
        </a:hlink>
        <a:folHlink>
          <a:srgbClr val="6CAEDF"/>
        </a:folHlink>
      </a:clrScheme>
      <a:clrMap bg1="lt1" tx1="dk1" bg2="lt2" tx2="dk2" accent1="accent1" accent2="accent2" accent3="accent3" accent4="accent4" accent5="accent5" accent6="accent6" hlink="hlink" folHlink="folHlink"/>
    </a:extraClrScheme>
    <a:extraClrScheme>
      <a:clrScheme name="b-default 4">
        <a:dk1>
          <a:srgbClr val="414142"/>
        </a:dk1>
        <a:lt1>
          <a:srgbClr val="FFFFFF"/>
        </a:lt1>
        <a:dk2>
          <a:srgbClr val="FFFFFF"/>
        </a:dk2>
        <a:lt2>
          <a:srgbClr val="808080"/>
        </a:lt2>
        <a:accent1>
          <a:srgbClr val="4596D1"/>
        </a:accent1>
        <a:accent2>
          <a:srgbClr val="003274"/>
        </a:accent2>
        <a:accent3>
          <a:srgbClr val="FFFFFF"/>
        </a:accent3>
        <a:accent4>
          <a:srgbClr val="363637"/>
        </a:accent4>
        <a:accent5>
          <a:srgbClr val="B0C9E5"/>
        </a:accent5>
        <a:accent6>
          <a:srgbClr val="002C68"/>
        </a:accent6>
        <a:hlink>
          <a:srgbClr val="025EA1"/>
        </a:hlink>
        <a:folHlink>
          <a:srgbClr val="6CAEDF"/>
        </a:folHlink>
      </a:clrScheme>
      <a:clrMap bg1="lt1" tx1="dk1" bg2="lt2" tx2="dk2" accent1="accent1" accent2="accent2" accent3="accent3" accent4="accent4" accent5="accent5" accent6="accent6" hlink="hlink" folHlink="folHlink"/>
    </a:extraClrScheme>
    <a:extraClrScheme>
      <a:clrScheme name="b-default 5">
        <a:dk1>
          <a:srgbClr val="414142"/>
        </a:dk1>
        <a:lt1>
          <a:srgbClr val="FFFFFF"/>
        </a:lt1>
        <a:dk2>
          <a:srgbClr val="FFFFFF"/>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6">
        <a:dk1>
          <a:srgbClr val="414142"/>
        </a:dk1>
        <a:lt1>
          <a:srgbClr val="FFFFFF"/>
        </a:lt1>
        <a:dk2>
          <a:srgbClr val="003274"/>
        </a:dk2>
        <a:lt2>
          <a:srgbClr val="808080"/>
        </a:lt2>
        <a:accent1>
          <a:srgbClr val="FF6600"/>
        </a:accent1>
        <a:accent2>
          <a:srgbClr val="4596D1"/>
        </a:accent2>
        <a:accent3>
          <a:srgbClr val="FFFFFF"/>
        </a:accent3>
        <a:accent4>
          <a:srgbClr val="363637"/>
        </a:accent4>
        <a:accent5>
          <a:srgbClr val="FFB8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
      <a:clrScheme name="b-default 7">
        <a:dk1>
          <a:srgbClr val="414142"/>
        </a:dk1>
        <a:lt1>
          <a:srgbClr val="FFFFFF"/>
        </a:lt1>
        <a:dk2>
          <a:srgbClr val="003274"/>
        </a:dk2>
        <a:lt2>
          <a:srgbClr val="808080"/>
        </a:lt2>
        <a:accent1>
          <a:srgbClr val="F37D07"/>
        </a:accent1>
        <a:accent2>
          <a:srgbClr val="4596D1"/>
        </a:accent2>
        <a:accent3>
          <a:srgbClr val="FFFFFF"/>
        </a:accent3>
        <a:accent4>
          <a:srgbClr val="363637"/>
        </a:accent4>
        <a:accent5>
          <a:srgbClr val="F8BFAA"/>
        </a:accent5>
        <a:accent6>
          <a:srgbClr val="3E87BD"/>
        </a:accent6>
        <a:hlink>
          <a:srgbClr val="003274"/>
        </a:hlink>
        <a:folHlink>
          <a:srgbClr val="025EA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5871</TotalTime>
  <Words>1029</Words>
  <Application>Microsoft Office PowerPoint</Application>
  <PresentationFormat>Лист A4 (210x297 мм)</PresentationFormat>
  <Paragraphs>196</Paragraphs>
  <Slides>13</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b-default</vt:lpstr>
      <vt:lpstr>Презентация PowerPoint</vt:lpstr>
      <vt:lpstr> </vt:lpstr>
      <vt:lpstr>Материалы для исследований</vt:lpstr>
      <vt:lpstr>Презентация PowerPoint</vt:lpstr>
      <vt:lpstr>Реакторные и послереакторные методы исследования</vt:lpstr>
      <vt:lpstr>Автоклавные испытания</vt:lpstr>
      <vt:lpstr>Результаты коррозионных испытаний</vt:lpstr>
      <vt:lpstr>Результаты коррозионных испытаний</vt:lpstr>
      <vt:lpstr>Результаты измерений содержания водорода</vt:lpstr>
      <vt:lpstr>Радиационное формоизменение</vt:lpstr>
      <vt:lpstr>Результаты измерения ползучести под внутренним давлением</vt:lpstr>
      <vt:lpstr>Заключение</vt:lpstr>
      <vt:lpstr>Презентация PowerPoint</vt:lpstr>
    </vt:vector>
  </TitlesOfParts>
  <Company>Rosatom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Ilya</dc:creator>
  <cp:lastModifiedBy>Шевяков Александр Юрьевич</cp:lastModifiedBy>
  <cp:revision>476</cp:revision>
  <cp:lastPrinted>2018-09-14T09:34:54Z</cp:lastPrinted>
  <dcterms:created xsi:type="dcterms:W3CDTF">2011-08-02T09:38:54Z</dcterms:created>
  <dcterms:modified xsi:type="dcterms:W3CDTF">2019-05-24T07:32:14Z</dcterms:modified>
</cp:coreProperties>
</file>